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142.xml" ContentType="application/vnd.openxmlformats-officedocument.presentationml.slide+xml"/>
  <Override PartName="/ppt/slides/slide160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129.xml" ContentType="application/vnd.openxmlformats-officedocument.presentationml.slide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119.xml" ContentType="application/vnd.openxmlformats-officedocument.presentationml.slide+xml"/>
  <Override PartName="/ppt/slides/slide148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55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slides/slide144.xml" ContentType="application/vnd.openxmlformats-officedocument.presentationml.slide+xml"/>
  <Override PartName="/ppt/slides/slide162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51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66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34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4" r:id="rId66"/>
    <p:sldId id="325" r:id="rId67"/>
    <p:sldId id="326" r:id="rId68"/>
    <p:sldId id="330" r:id="rId69"/>
    <p:sldId id="331" r:id="rId70"/>
    <p:sldId id="332" r:id="rId71"/>
    <p:sldId id="333" r:id="rId72"/>
    <p:sldId id="335" r:id="rId73"/>
    <p:sldId id="336" r:id="rId74"/>
    <p:sldId id="337" r:id="rId75"/>
    <p:sldId id="338" r:id="rId76"/>
    <p:sldId id="339" r:id="rId77"/>
    <p:sldId id="340" r:id="rId78"/>
    <p:sldId id="341" r:id="rId79"/>
    <p:sldId id="342" r:id="rId80"/>
    <p:sldId id="425" r:id="rId81"/>
    <p:sldId id="343" r:id="rId82"/>
    <p:sldId id="344" r:id="rId83"/>
    <p:sldId id="327" r:id="rId84"/>
    <p:sldId id="328" r:id="rId85"/>
    <p:sldId id="329" r:id="rId86"/>
    <p:sldId id="345" r:id="rId87"/>
    <p:sldId id="346" r:id="rId88"/>
    <p:sldId id="348" r:id="rId89"/>
    <p:sldId id="349" r:id="rId90"/>
    <p:sldId id="350" r:id="rId91"/>
    <p:sldId id="351" r:id="rId92"/>
    <p:sldId id="352" r:id="rId93"/>
    <p:sldId id="353" r:id="rId94"/>
    <p:sldId id="354" r:id="rId95"/>
    <p:sldId id="355" r:id="rId96"/>
    <p:sldId id="356" r:id="rId97"/>
    <p:sldId id="357" r:id="rId98"/>
    <p:sldId id="358" r:id="rId99"/>
    <p:sldId id="359" r:id="rId100"/>
    <p:sldId id="360" r:id="rId101"/>
    <p:sldId id="361" r:id="rId102"/>
    <p:sldId id="362" r:id="rId103"/>
    <p:sldId id="363" r:id="rId104"/>
    <p:sldId id="364" r:id="rId105"/>
    <p:sldId id="365" r:id="rId106"/>
    <p:sldId id="366" r:id="rId107"/>
    <p:sldId id="367" r:id="rId108"/>
    <p:sldId id="368" r:id="rId109"/>
    <p:sldId id="369" r:id="rId110"/>
    <p:sldId id="370" r:id="rId111"/>
    <p:sldId id="371" r:id="rId112"/>
    <p:sldId id="372" r:id="rId113"/>
    <p:sldId id="373" r:id="rId114"/>
    <p:sldId id="374" r:id="rId115"/>
    <p:sldId id="375" r:id="rId116"/>
    <p:sldId id="376" r:id="rId117"/>
    <p:sldId id="377" r:id="rId118"/>
    <p:sldId id="378" r:id="rId119"/>
    <p:sldId id="379" r:id="rId120"/>
    <p:sldId id="380" r:id="rId121"/>
    <p:sldId id="381" r:id="rId122"/>
    <p:sldId id="382" r:id="rId123"/>
    <p:sldId id="383" r:id="rId124"/>
    <p:sldId id="384" r:id="rId125"/>
    <p:sldId id="385" r:id="rId126"/>
    <p:sldId id="386" r:id="rId127"/>
    <p:sldId id="387" r:id="rId128"/>
    <p:sldId id="388" r:id="rId129"/>
    <p:sldId id="389" r:id="rId130"/>
    <p:sldId id="390" r:id="rId131"/>
    <p:sldId id="391" r:id="rId132"/>
    <p:sldId id="392" r:id="rId133"/>
    <p:sldId id="393" r:id="rId134"/>
    <p:sldId id="394" r:id="rId135"/>
    <p:sldId id="395" r:id="rId136"/>
    <p:sldId id="396" r:id="rId137"/>
    <p:sldId id="397" r:id="rId138"/>
    <p:sldId id="398" r:id="rId139"/>
    <p:sldId id="399" r:id="rId140"/>
    <p:sldId id="400" r:id="rId141"/>
    <p:sldId id="401" r:id="rId142"/>
    <p:sldId id="402" r:id="rId143"/>
    <p:sldId id="403" r:id="rId144"/>
    <p:sldId id="404" r:id="rId145"/>
    <p:sldId id="405" r:id="rId146"/>
    <p:sldId id="406" r:id="rId147"/>
    <p:sldId id="407" r:id="rId148"/>
    <p:sldId id="408" r:id="rId149"/>
    <p:sldId id="409" r:id="rId150"/>
    <p:sldId id="410" r:id="rId151"/>
    <p:sldId id="411" r:id="rId152"/>
    <p:sldId id="412" r:id="rId153"/>
    <p:sldId id="413" r:id="rId154"/>
    <p:sldId id="414" r:id="rId155"/>
    <p:sldId id="415" r:id="rId156"/>
    <p:sldId id="416" r:id="rId157"/>
    <p:sldId id="417" r:id="rId158"/>
    <p:sldId id="418" r:id="rId159"/>
    <p:sldId id="419" r:id="rId160"/>
    <p:sldId id="420" r:id="rId161"/>
    <p:sldId id="421" r:id="rId162"/>
    <p:sldId id="422" r:id="rId163"/>
    <p:sldId id="423" r:id="rId164"/>
    <p:sldId id="424" r:id="rId165"/>
  </p:sldIdLst>
  <p:sldSz cx="109728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245" autoAdjust="0"/>
    <p:restoredTop sz="93369" autoAdjust="0"/>
  </p:normalViewPr>
  <p:slideViewPr>
    <p:cSldViewPr>
      <p:cViewPr varScale="1">
        <p:scale>
          <a:sx n="68" d="100"/>
          <a:sy n="68" d="100"/>
        </p:scale>
        <p:origin x="-1068" y="-96"/>
      </p:cViewPr>
      <p:guideLst>
        <p:guide orient="horz" pos="2160"/>
        <p:guide pos="34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0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05B305-1429-4BF9-813A-0E4546CC308D}" type="datetimeFigureOut">
              <a:rPr lang="en-US" smtClean="0"/>
              <a:pPr/>
              <a:t>10/31/2022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DCF88-E801-48F1-9BBD-B370F447500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01235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DCF88-E801-48F1-9BBD-B370F447500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88486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DCF88-E801-48F1-9BBD-B370F4475001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109728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10972" y="6053328"/>
            <a:ext cx="2699309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830983" y="6044184"/>
            <a:ext cx="8141817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834640" y="4038600"/>
            <a:ext cx="77724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834640" y="6050037"/>
            <a:ext cx="804672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91440" y="6068699"/>
            <a:ext cx="246888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D7A4B970-BA4B-4BFC-891B-1CE1CF83E7FF}" type="datetime1">
              <a:rPr lang="en-US" smtClean="0"/>
              <a:pPr/>
              <a:t>10/31/2022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502472" y="236541"/>
            <a:ext cx="704088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9601200" y="228600"/>
            <a:ext cx="100584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17708F-B8C8-4AAF-86AE-98A0EC1838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FC7E5-BEAB-46B6-B51D-62244ACCBFE9}" type="datetime1">
              <a:rPr lang="en-US" smtClean="0"/>
              <a:pPr/>
              <a:t>10/31/2022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708F-B8C8-4AAF-86AE-98A0EC1838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63840" y="609603"/>
            <a:ext cx="246888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8640" y="609601"/>
            <a:ext cx="667512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63840" y="6248405"/>
            <a:ext cx="2651760" cy="365125"/>
          </a:xfrm>
        </p:spPr>
        <p:txBody>
          <a:bodyPr/>
          <a:lstStyle/>
          <a:p>
            <a:fld id="{320B2799-51FC-4032-8A09-5FE25FF3805E}" type="datetime1">
              <a:rPr lang="en-US" smtClean="0"/>
              <a:pPr/>
              <a:t>10/31/2022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8643" y="6248210"/>
            <a:ext cx="66881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7315583" y="0"/>
            <a:ext cx="384048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7370447" y="609600"/>
            <a:ext cx="27432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7370447" y="0"/>
            <a:ext cx="27432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7240907" y="120016"/>
            <a:ext cx="533400" cy="293371"/>
          </a:xfrm>
        </p:spPr>
        <p:txBody>
          <a:bodyPr/>
          <a:lstStyle/>
          <a:p>
            <a:fld id="{C417708F-B8C8-4AAF-86AE-98A0EC1838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77" y="228600"/>
            <a:ext cx="978408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098D6-FC73-4A66-A259-71B7A6AFB82D}" type="datetime1">
              <a:rPr lang="en-US" smtClean="0"/>
              <a:pPr/>
              <a:t>10/31/2022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417708F-B8C8-4AAF-86AE-98A0EC1838B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735177" y="1600200"/>
            <a:ext cx="978408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2" y="2743203"/>
            <a:ext cx="8547736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109728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55448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645920" y="1600200"/>
            <a:ext cx="932688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1600200"/>
            <a:ext cx="9144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5094A-728B-44AA-A467-35214B844CDB}" type="datetime1">
              <a:rPr lang="en-US" smtClean="0"/>
              <a:pPr/>
              <a:t>10/31/2022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55448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C417708F-B8C8-4AAF-86AE-98A0EC1838B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731520" y="1589567"/>
            <a:ext cx="466344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5813881" y="1589567"/>
            <a:ext cx="466344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C49F0D7F-A896-4649-BF07-CEBC53A6796E}" type="datetime1">
              <a:rPr lang="en-US" smtClean="0"/>
              <a:pPr/>
              <a:t>10/31/2022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C417708F-B8C8-4AAF-86AE-98A0EC1838B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73051"/>
            <a:ext cx="978408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731520" y="2438400"/>
            <a:ext cx="466344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5760720" y="2438400"/>
            <a:ext cx="466344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B2D666ED-D275-43B9-BB25-29EFE4DB0628}" type="datetime1">
              <a:rPr lang="en-US" smtClean="0"/>
              <a:pPr/>
              <a:t>10/31/2022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C417708F-B8C8-4AAF-86AE-98A0EC1838B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731520" y="1752600"/>
            <a:ext cx="466344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5760720" y="1752600"/>
            <a:ext cx="466344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92A67-091A-4755-90BF-CAAA321503EB}" type="datetime1">
              <a:rPr lang="en-US" smtClean="0"/>
              <a:pPr/>
              <a:t>10/31/2022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417708F-B8C8-4AAF-86AE-98A0EC1838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A2F9C-F30F-48A9-A0C7-7D3A71F3C16F}" type="datetime1">
              <a:rPr lang="en-US" smtClean="0"/>
              <a:pPr/>
              <a:t>10/31/2022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64008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17708F-B8C8-4AAF-86AE-98A0EC1838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273051"/>
            <a:ext cx="969264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77243-1176-40B7-B50E-28E3D63844F9}" type="datetime1">
              <a:rPr lang="en-US" smtClean="0"/>
              <a:pPr/>
              <a:t>10/31/2022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417708F-B8C8-4AAF-86AE-98A0EC1838B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31520" y="1752600"/>
            <a:ext cx="192024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834640" y="1752600"/>
            <a:ext cx="768096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0" y="5486400"/>
            <a:ext cx="877824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10973" y="4572000"/>
            <a:ext cx="109728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10973" y="4663440"/>
            <a:ext cx="1755648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854404" y="4654296"/>
            <a:ext cx="9118397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0" y="4648200"/>
            <a:ext cx="877824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737360" y="0"/>
            <a:ext cx="120701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7498080" y="6248403"/>
            <a:ext cx="3200400" cy="365125"/>
          </a:xfrm>
        </p:spPr>
        <p:txBody>
          <a:bodyPr rtlCol="0"/>
          <a:lstStyle/>
          <a:p>
            <a:fld id="{0D705FED-9AEF-4F04-B0A0-D0BA1F0EAA94}" type="datetime1">
              <a:rPr lang="en-US" smtClean="0"/>
              <a:pPr/>
              <a:t>10/31/2022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737360" cy="663578"/>
          </a:xfrm>
        </p:spPr>
        <p:txBody>
          <a:bodyPr rtlCol="0"/>
          <a:lstStyle>
            <a:lvl1pPr>
              <a:defRPr sz="2800"/>
            </a:lvl1pPr>
          </a:lstStyle>
          <a:p>
            <a:fld id="{C417708F-B8C8-4AAF-86AE-98A0EC1838B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920240" y="6248209"/>
            <a:ext cx="54864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72692" y="0"/>
            <a:ext cx="9100109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731520" y="228600"/>
            <a:ext cx="978408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735177" y="1600200"/>
            <a:ext cx="978408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7315200" y="6248403"/>
            <a:ext cx="32004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BEE0BDC8-1D5B-41A4-85BF-BD1452B63462}" type="datetime1">
              <a:rPr lang="en-US" smtClean="0"/>
              <a:pPr/>
              <a:t>10/31/2022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31523" y="6248209"/>
            <a:ext cx="6505299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109728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64008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708659" y="1280160"/>
            <a:ext cx="10264142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64008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C417708F-B8C8-4AAF-86AE-98A0EC1838B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ushilnepal@ku.edu.n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4560" y="685800"/>
            <a:ext cx="8138160" cy="2590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COMP409: Compiler Design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3. Syntax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34640" y="6053796"/>
            <a:ext cx="8046720" cy="685800"/>
          </a:xfrm>
        </p:spPr>
        <p:txBody>
          <a:bodyPr>
            <a:normAutofit/>
          </a:bodyPr>
          <a:lstStyle/>
          <a:p>
            <a:r>
              <a:rPr lang="en-US" dirty="0" smtClean="0"/>
              <a:t>Department of Computer Science and Engineering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97280" y="6019801"/>
            <a:ext cx="1645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Kathmandu University</a:t>
            </a:r>
            <a:endParaRPr lang="en-US" sz="2000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194560" y="3505200"/>
            <a:ext cx="8046720" cy="16764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Instructor</a:t>
            </a:r>
            <a:r>
              <a:rPr kumimoji="0" lang="en-US" sz="26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: Sushil Nepal, Assistant Professor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None/>
              <a:tabLst/>
              <a:defRPr/>
            </a:pPr>
            <a:r>
              <a:rPr lang="en-US" sz="2600" dirty="0" smtClean="0"/>
              <a:t>Block: 9-308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None/>
              <a:tabLst/>
              <a:defRPr/>
            </a:pPr>
            <a:r>
              <a:rPr kumimoji="0" lang="en-US" sz="26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Email: </a:t>
            </a:r>
            <a:r>
              <a:rPr kumimoji="0" lang="en-US" sz="2600" b="0" i="0" u="none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sushil</a:t>
            </a:r>
            <a:r>
              <a:rPr lang="en-US" sz="2600" dirty="0" smtClean="0">
                <a:hlinkClick r:id="rId3"/>
              </a:rPr>
              <a:t>nepal@ku.edu.np</a:t>
            </a:r>
            <a:endParaRPr lang="en-US" sz="26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None/>
              <a:tabLst/>
              <a:defRPr/>
            </a:pPr>
            <a:r>
              <a:rPr kumimoji="0" lang="en-US" sz="26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Contact: 9851-151617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 l="2045" t="4127" r="3877"/>
          <a:stretch>
            <a:fillRect/>
          </a:stretch>
        </p:blipFill>
        <p:spPr bwMode="auto">
          <a:xfrm>
            <a:off x="274320" y="6104208"/>
            <a:ext cx="734226" cy="617952"/>
          </a:xfrm>
          <a:prstGeom prst="ellipse">
            <a:avLst/>
          </a:prstGeom>
          <a:ln w="63500" cap="rnd">
            <a:solidFill>
              <a:srgbClr val="FFC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1520" y="457200"/>
            <a:ext cx="848392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70" dirty="0">
                <a:solidFill>
                  <a:srgbClr val="262626"/>
                </a:solidFill>
              </a:rPr>
              <a:t>Error </a:t>
            </a:r>
            <a:r>
              <a:rPr sz="4800" spc="-160" dirty="0">
                <a:solidFill>
                  <a:srgbClr val="262626"/>
                </a:solidFill>
              </a:rPr>
              <a:t>Recovery</a:t>
            </a:r>
            <a:r>
              <a:rPr sz="4800" spc="-100" dirty="0">
                <a:solidFill>
                  <a:srgbClr val="262626"/>
                </a:solidFill>
              </a:rPr>
              <a:t> </a:t>
            </a:r>
            <a:r>
              <a:rPr sz="4800" spc="-114" dirty="0">
                <a:solidFill>
                  <a:srgbClr val="262626"/>
                </a:solidFill>
              </a:rPr>
              <a:t>Techniques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731520" y="1676400"/>
            <a:ext cx="9784080" cy="328551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43510" indent="-131445" algn="just">
              <a:lnSpc>
                <a:spcPct val="100000"/>
              </a:lnSpc>
              <a:spcBef>
                <a:spcPts val="6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b="1" spc="-15" dirty="0">
                <a:latin typeface="Times New Roman"/>
                <a:cs typeface="Times New Roman"/>
              </a:rPr>
              <a:t>Panic </a:t>
            </a:r>
            <a:r>
              <a:rPr sz="2800" b="1" spc="5" dirty="0">
                <a:latin typeface="Times New Roman"/>
                <a:cs typeface="Times New Roman"/>
              </a:rPr>
              <a:t>Mode </a:t>
            </a:r>
            <a:r>
              <a:rPr sz="2800" b="1" spc="-40" dirty="0">
                <a:latin typeface="Times New Roman"/>
                <a:cs typeface="Times New Roman"/>
              </a:rPr>
              <a:t>Recovery</a:t>
            </a:r>
            <a:endParaRPr sz="2800">
              <a:latin typeface="Times New Roman"/>
              <a:cs typeface="Times New Roman"/>
            </a:endParaRPr>
          </a:p>
          <a:p>
            <a:pPr marL="417830" marR="5080" lvl="1" indent="-144145" algn="just">
              <a:lnSpc>
                <a:spcPct val="100000"/>
              </a:lnSpc>
              <a:spcBef>
                <a:spcPts val="500"/>
              </a:spcBef>
              <a:buClr>
                <a:srgbClr val="262626"/>
              </a:buClr>
              <a:buChar char="◦"/>
              <a:tabLst>
                <a:tab pos="418465" algn="l"/>
              </a:tabLst>
            </a:pPr>
            <a:r>
              <a:rPr sz="2800" spc="-65" dirty="0">
                <a:latin typeface="Times New Roman"/>
                <a:cs typeface="Times New Roman"/>
              </a:rPr>
              <a:t>With </a:t>
            </a:r>
            <a:r>
              <a:rPr sz="2800" spc="-40" dirty="0">
                <a:latin typeface="Times New Roman"/>
                <a:cs typeface="Times New Roman"/>
              </a:rPr>
              <a:t>this </a:t>
            </a:r>
            <a:r>
              <a:rPr sz="2800" spc="-25" dirty="0">
                <a:latin typeface="Times New Roman"/>
                <a:cs typeface="Times New Roman"/>
              </a:rPr>
              <a:t>method, </a:t>
            </a:r>
            <a:r>
              <a:rPr sz="2800" spc="25" dirty="0">
                <a:latin typeface="Times New Roman"/>
                <a:cs typeface="Times New Roman"/>
              </a:rPr>
              <a:t>on </a:t>
            </a:r>
            <a:r>
              <a:rPr sz="2800" spc="-75" dirty="0">
                <a:latin typeface="Times New Roman"/>
                <a:cs typeface="Times New Roman"/>
              </a:rPr>
              <a:t>discovering </a:t>
            </a:r>
            <a:r>
              <a:rPr sz="2800" spc="-45" dirty="0">
                <a:latin typeface="Times New Roman"/>
                <a:cs typeface="Times New Roman"/>
              </a:rPr>
              <a:t>an </a:t>
            </a:r>
            <a:r>
              <a:rPr sz="2800" spc="-30" dirty="0">
                <a:latin typeface="Times New Roman"/>
                <a:cs typeface="Times New Roman"/>
              </a:rPr>
              <a:t>error,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45" dirty="0">
                <a:latin typeface="Times New Roman"/>
                <a:cs typeface="Times New Roman"/>
              </a:rPr>
              <a:t>parser </a:t>
            </a:r>
            <a:r>
              <a:rPr sz="2800" spc="-60" dirty="0">
                <a:latin typeface="Times New Roman"/>
                <a:cs typeface="Times New Roman"/>
              </a:rPr>
              <a:t>discards </a:t>
            </a:r>
            <a:r>
              <a:rPr sz="2800" spc="-15" dirty="0">
                <a:latin typeface="Times New Roman"/>
                <a:cs typeface="Times New Roman"/>
              </a:rPr>
              <a:t>input  </a:t>
            </a:r>
            <a:r>
              <a:rPr sz="2800" spc="-75" dirty="0">
                <a:latin typeface="Times New Roman"/>
                <a:cs typeface="Times New Roman"/>
              </a:rPr>
              <a:t>symbols </a:t>
            </a:r>
            <a:r>
              <a:rPr sz="2800" spc="-10" dirty="0">
                <a:latin typeface="Times New Roman"/>
                <a:cs typeface="Times New Roman"/>
              </a:rPr>
              <a:t>one </a:t>
            </a:r>
            <a:r>
              <a:rPr sz="2800" spc="-40" dirty="0">
                <a:latin typeface="Times New Roman"/>
                <a:cs typeface="Times New Roman"/>
              </a:rPr>
              <a:t>at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55" dirty="0">
                <a:latin typeface="Times New Roman"/>
                <a:cs typeface="Times New Roman"/>
              </a:rPr>
              <a:t>time until </a:t>
            </a:r>
            <a:r>
              <a:rPr sz="2800" spc="-10" dirty="0">
                <a:latin typeface="Times New Roman"/>
                <a:cs typeface="Times New Roman"/>
              </a:rPr>
              <a:t>one </a:t>
            </a:r>
            <a:r>
              <a:rPr sz="2800" spc="-5" dirty="0">
                <a:latin typeface="Times New Roman"/>
                <a:cs typeface="Times New Roman"/>
              </a:rPr>
              <a:t>of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55" dirty="0">
                <a:latin typeface="Times New Roman"/>
                <a:cs typeface="Times New Roman"/>
              </a:rPr>
              <a:t>designated </a:t>
            </a:r>
            <a:r>
              <a:rPr sz="2800" spc="-40" dirty="0">
                <a:latin typeface="Times New Roman"/>
                <a:cs typeface="Times New Roman"/>
              </a:rPr>
              <a:t>set </a:t>
            </a:r>
            <a:r>
              <a:rPr sz="2800" spc="-5" dirty="0">
                <a:latin typeface="Times New Roman"/>
                <a:cs typeface="Times New Roman"/>
              </a:rPr>
              <a:t>of </a:t>
            </a:r>
            <a:r>
              <a:rPr sz="2800" spc="-65" dirty="0">
                <a:latin typeface="Times New Roman"/>
                <a:cs typeface="Times New Roman"/>
              </a:rPr>
              <a:t>synchronizing  </a:t>
            </a:r>
            <a:r>
              <a:rPr sz="2800" spc="-35" dirty="0">
                <a:latin typeface="Times New Roman"/>
                <a:cs typeface="Times New Roman"/>
              </a:rPr>
              <a:t>tokens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20" dirty="0">
                <a:latin typeface="Times New Roman"/>
                <a:cs typeface="Times New Roman"/>
              </a:rPr>
              <a:t>found, </a:t>
            </a:r>
            <a:r>
              <a:rPr sz="2800" spc="-155" dirty="0">
                <a:latin typeface="Times New Roman"/>
                <a:cs typeface="Times New Roman"/>
              </a:rPr>
              <a:t>say </a:t>
            </a:r>
            <a:r>
              <a:rPr sz="2800" spc="-110" dirty="0">
                <a:latin typeface="Times New Roman"/>
                <a:cs typeface="Times New Roman"/>
              </a:rPr>
              <a:t>a</a:t>
            </a:r>
            <a:r>
              <a:rPr sz="2800" spc="290" dirty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semicolon</a:t>
            </a:r>
            <a:endParaRPr sz="2800">
              <a:latin typeface="Times New Roman"/>
              <a:cs typeface="Times New Roman"/>
            </a:endParaRPr>
          </a:p>
          <a:p>
            <a:pPr marL="417830" lvl="1" indent="-144780" algn="just">
              <a:lnSpc>
                <a:spcPct val="100000"/>
              </a:lnSpc>
              <a:spcBef>
                <a:spcPts val="500"/>
              </a:spcBef>
              <a:buClr>
                <a:srgbClr val="262626"/>
              </a:buClr>
              <a:buChar char="◦"/>
              <a:tabLst>
                <a:tab pos="418465" algn="l"/>
              </a:tabLst>
            </a:pPr>
            <a:r>
              <a:rPr sz="2800" spc="-180" dirty="0">
                <a:latin typeface="Times New Roman"/>
                <a:cs typeface="Times New Roman"/>
              </a:rPr>
              <a:t>May </a:t>
            </a:r>
            <a:r>
              <a:rPr sz="2800" spc="-70" dirty="0">
                <a:latin typeface="Times New Roman"/>
                <a:cs typeface="Times New Roman"/>
              </a:rPr>
              <a:t>skip </a:t>
            </a:r>
            <a:r>
              <a:rPr sz="2800" spc="-15" dirty="0">
                <a:latin typeface="Times New Roman"/>
                <a:cs typeface="Times New Roman"/>
              </a:rPr>
              <a:t>errors </a:t>
            </a:r>
            <a:r>
              <a:rPr sz="2800" spc="-85" dirty="0">
                <a:latin typeface="Times New Roman"/>
                <a:cs typeface="Times New Roman"/>
              </a:rPr>
              <a:t>if </a:t>
            </a:r>
            <a:r>
              <a:rPr sz="2800" spc="-25" dirty="0">
                <a:latin typeface="Times New Roman"/>
                <a:cs typeface="Times New Roman"/>
              </a:rPr>
              <a:t>there </a:t>
            </a:r>
            <a:r>
              <a:rPr sz="2800" spc="-65" dirty="0">
                <a:latin typeface="Times New Roman"/>
                <a:cs typeface="Times New Roman"/>
              </a:rPr>
              <a:t>are </a:t>
            </a:r>
            <a:r>
              <a:rPr sz="2800" spc="-25" dirty="0">
                <a:latin typeface="Times New Roman"/>
                <a:cs typeface="Times New Roman"/>
              </a:rPr>
              <a:t>more </a:t>
            </a:r>
            <a:r>
              <a:rPr sz="2800" spc="-10" dirty="0">
                <a:latin typeface="Times New Roman"/>
                <a:cs typeface="Times New Roman"/>
              </a:rPr>
              <a:t>than one </a:t>
            </a:r>
            <a:r>
              <a:rPr sz="2800" dirty="0">
                <a:latin typeface="Times New Roman"/>
                <a:cs typeface="Times New Roman"/>
              </a:rPr>
              <a:t>error </a:t>
            </a:r>
            <a:r>
              <a:rPr sz="2800" spc="-55" dirty="0">
                <a:latin typeface="Times New Roman"/>
                <a:cs typeface="Times New Roman"/>
              </a:rPr>
              <a:t>in 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225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Times New Roman"/>
                <a:cs typeface="Times New Roman"/>
              </a:rPr>
              <a:t>sentence</a:t>
            </a:r>
            <a:endParaRPr sz="2800">
              <a:latin typeface="Times New Roman"/>
              <a:cs typeface="Times New Roman"/>
            </a:endParaRPr>
          </a:p>
          <a:p>
            <a:pPr marL="417830" marR="728345" lvl="1" indent="-144145" algn="just">
              <a:lnSpc>
                <a:spcPct val="100000"/>
              </a:lnSpc>
              <a:spcBef>
                <a:spcPts val="500"/>
              </a:spcBef>
              <a:buClr>
                <a:srgbClr val="262626"/>
              </a:buClr>
              <a:buChar char="◦"/>
              <a:tabLst>
                <a:tab pos="418465" algn="l"/>
              </a:tabLst>
            </a:pPr>
            <a:r>
              <a:rPr sz="2800" spc="45" dirty="0">
                <a:latin typeface="Times New Roman"/>
                <a:cs typeface="Times New Roman"/>
              </a:rPr>
              <a:t>It </a:t>
            </a:r>
            <a:r>
              <a:rPr sz="2800" spc="-55" dirty="0">
                <a:latin typeface="Times New Roman"/>
                <a:cs typeface="Times New Roman"/>
              </a:rPr>
              <a:t>has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70" dirty="0">
                <a:latin typeface="Times New Roman"/>
                <a:cs typeface="Times New Roman"/>
              </a:rPr>
              <a:t>advantage </a:t>
            </a:r>
            <a:r>
              <a:rPr sz="2800" spc="-5" dirty="0">
                <a:latin typeface="Times New Roman"/>
                <a:cs typeface="Times New Roman"/>
              </a:rPr>
              <a:t>of </a:t>
            </a:r>
            <a:r>
              <a:rPr sz="2800" spc="-114" dirty="0">
                <a:latin typeface="Times New Roman"/>
                <a:cs typeface="Times New Roman"/>
              </a:rPr>
              <a:t>simplicity, </a:t>
            </a:r>
            <a:r>
              <a:rPr sz="2800" spc="-45" dirty="0">
                <a:latin typeface="Times New Roman"/>
                <a:cs typeface="Times New Roman"/>
              </a:rPr>
              <a:t>and, </a:t>
            </a:r>
            <a:r>
              <a:rPr sz="2800" spc="-85" dirty="0">
                <a:latin typeface="Times New Roman"/>
                <a:cs typeface="Times New Roman"/>
              </a:rPr>
              <a:t>unlike </a:t>
            </a:r>
            <a:r>
              <a:rPr sz="2800" spc="-40" dirty="0">
                <a:latin typeface="Times New Roman"/>
                <a:cs typeface="Times New Roman"/>
              </a:rPr>
              <a:t>some </a:t>
            </a:r>
            <a:r>
              <a:rPr sz="2800" spc="-35" dirty="0">
                <a:latin typeface="Times New Roman"/>
                <a:cs typeface="Times New Roman"/>
              </a:rPr>
              <a:t>methods, </a:t>
            </a:r>
            <a:r>
              <a:rPr sz="2800" spc="-105" dirty="0">
                <a:latin typeface="Times New Roman"/>
                <a:cs typeface="Times New Roman"/>
              </a:rPr>
              <a:t>is  </a:t>
            </a:r>
            <a:r>
              <a:rPr sz="2800" spc="-55" dirty="0">
                <a:latin typeface="Times New Roman"/>
                <a:cs typeface="Times New Roman"/>
              </a:rPr>
              <a:t>guaranteed </a:t>
            </a:r>
            <a:r>
              <a:rPr sz="2800" spc="25" dirty="0">
                <a:latin typeface="Times New Roman"/>
                <a:cs typeface="Times New Roman"/>
              </a:rPr>
              <a:t>not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30" dirty="0">
                <a:latin typeface="Times New Roman"/>
                <a:cs typeface="Times New Roman"/>
              </a:rPr>
              <a:t>go </a:t>
            </a:r>
            <a:r>
              <a:rPr sz="2800" spc="-15" dirty="0">
                <a:latin typeface="Times New Roman"/>
                <a:cs typeface="Times New Roman"/>
              </a:rPr>
              <a:t>into </a:t>
            </a:r>
            <a:r>
              <a:rPr sz="2800" spc="-45" dirty="0">
                <a:latin typeface="Times New Roman"/>
                <a:cs typeface="Times New Roman"/>
              </a:rPr>
              <a:t>an </a:t>
            </a:r>
            <a:r>
              <a:rPr sz="2800" spc="-55" dirty="0">
                <a:latin typeface="Times New Roman"/>
                <a:cs typeface="Times New Roman"/>
              </a:rPr>
              <a:t>infinite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loop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91440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15210" algn="l"/>
                <a:tab pos="2917825" algn="l"/>
              </a:tabLst>
            </a:pPr>
            <a:r>
              <a:rPr sz="4800" spc="-80" dirty="0">
                <a:solidFill>
                  <a:srgbClr val="262626"/>
                </a:solidFill>
              </a:rPr>
              <a:t>Conflicts	</a:t>
            </a:r>
            <a:r>
              <a:rPr sz="4800" spc="-95" dirty="0">
                <a:solidFill>
                  <a:srgbClr val="262626"/>
                </a:solidFill>
              </a:rPr>
              <a:t>in	</a:t>
            </a:r>
            <a:r>
              <a:rPr sz="4800" spc="-120" dirty="0">
                <a:solidFill>
                  <a:srgbClr val="262626"/>
                </a:solidFill>
              </a:rPr>
              <a:t>Shift-Reduce</a:t>
            </a:r>
            <a:r>
              <a:rPr sz="4800" spc="-55" dirty="0">
                <a:solidFill>
                  <a:srgbClr val="262626"/>
                </a:solidFill>
              </a:rPr>
              <a:t> </a:t>
            </a:r>
            <a:r>
              <a:rPr sz="4800" spc="-130" dirty="0">
                <a:solidFill>
                  <a:srgbClr val="262626"/>
                </a:solidFill>
              </a:rPr>
              <a:t>Parsing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685800" y="1752600"/>
            <a:ext cx="9753600" cy="39215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510" marR="544830" indent="-131445">
              <a:lnSpc>
                <a:spcPct val="100000"/>
              </a:lnSpc>
              <a:spcBef>
                <a:spcPts val="1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75" dirty="0">
                <a:latin typeface="Times New Roman"/>
                <a:cs typeface="Times New Roman"/>
              </a:rPr>
              <a:t>Some </a:t>
            </a:r>
            <a:r>
              <a:rPr sz="2800" spc="-55" dirty="0">
                <a:latin typeface="Times New Roman"/>
                <a:cs typeface="Times New Roman"/>
              </a:rPr>
              <a:t>grammars </a:t>
            </a:r>
            <a:r>
              <a:rPr sz="2800" spc="-15" dirty="0">
                <a:latin typeface="Times New Roman"/>
                <a:cs typeface="Times New Roman"/>
              </a:rPr>
              <a:t>cannot </a:t>
            </a:r>
            <a:r>
              <a:rPr sz="2800" spc="-30" dirty="0">
                <a:latin typeface="Times New Roman"/>
                <a:cs typeface="Times New Roman"/>
              </a:rPr>
              <a:t>be </a:t>
            </a:r>
            <a:r>
              <a:rPr sz="2800" spc="-45" dirty="0">
                <a:latin typeface="Times New Roman"/>
                <a:cs typeface="Times New Roman"/>
              </a:rPr>
              <a:t>parsed </a:t>
            </a:r>
            <a:r>
              <a:rPr sz="2800" spc="-75" dirty="0">
                <a:latin typeface="Times New Roman"/>
                <a:cs typeface="Times New Roman"/>
              </a:rPr>
              <a:t>using </a:t>
            </a:r>
            <a:r>
              <a:rPr sz="2800" spc="-45" dirty="0">
                <a:latin typeface="Times New Roman"/>
                <a:cs typeface="Times New Roman"/>
              </a:rPr>
              <a:t>shift-reduce </a:t>
            </a:r>
            <a:r>
              <a:rPr sz="2800" spc="-65" dirty="0">
                <a:latin typeface="Times New Roman"/>
                <a:cs typeface="Times New Roman"/>
              </a:rPr>
              <a:t>parsing </a:t>
            </a:r>
            <a:r>
              <a:rPr sz="2800" spc="-35" dirty="0">
                <a:latin typeface="Times New Roman"/>
                <a:cs typeface="Times New Roman"/>
              </a:rPr>
              <a:t>and  </a:t>
            </a:r>
            <a:r>
              <a:rPr sz="2800" spc="-50" dirty="0">
                <a:latin typeface="Times New Roman"/>
                <a:cs typeface="Times New Roman"/>
              </a:rPr>
              <a:t>result </a:t>
            </a:r>
            <a:r>
              <a:rPr sz="2800" spc="-55" dirty="0">
                <a:latin typeface="Times New Roman"/>
                <a:cs typeface="Times New Roman"/>
              </a:rPr>
              <a:t>in</a:t>
            </a:r>
            <a:r>
              <a:rPr sz="2800" spc="40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conflicts</a:t>
            </a:r>
            <a:endParaRPr sz="2800">
              <a:latin typeface="Times New Roman"/>
              <a:cs typeface="Times New Roman"/>
            </a:endParaRPr>
          </a:p>
          <a:p>
            <a:pPr marL="14351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3407410" algn="l"/>
              </a:tabLst>
            </a:pPr>
            <a:r>
              <a:rPr sz="2800" spc="-20" dirty="0">
                <a:latin typeface="Times New Roman"/>
                <a:cs typeface="Times New Roman"/>
              </a:rPr>
              <a:t>There </a:t>
            </a:r>
            <a:r>
              <a:rPr sz="2800" spc="-65" dirty="0">
                <a:latin typeface="Times New Roman"/>
                <a:cs typeface="Times New Roman"/>
              </a:rPr>
              <a:t>are </a:t>
            </a:r>
            <a:r>
              <a:rPr sz="2800" spc="-55" dirty="0">
                <a:latin typeface="Times New Roman"/>
                <a:cs typeface="Times New Roman"/>
              </a:rPr>
              <a:t>two</a:t>
            </a:r>
            <a:r>
              <a:rPr sz="2800" spc="85" dirty="0">
                <a:latin typeface="Times New Roman"/>
                <a:cs typeface="Times New Roman"/>
              </a:rPr>
              <a:t> </a:t>
            </a:r>
            <a:r>
              <a:rPr sz="2800" spc="-60" dirty="0">
                <a:latin typeface="Times New Roman"/>
                <a:cs typeface="Times New Roman"/>
              </a:rPr>
              <a:t>kinds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45" dirty="0">
                <a:latin typeface="Times New Roman"/>
                <a:cs typeface="Times New Roman"/>
              </a:rPr>
              <a:t>shift-reduce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60" dirty="0">
                <a:latin typeface="Times New Roman"/>
                <a:cs typeface="Times New Roman"/>
              </a:rPr>
              <a:t>conflicts:</a:t>
            </a:r>
            <a:endParaRPr sz="2800">
              <a:latin typeface="Times New Roman"/>
              <a:cs typeface="Times New Roman"/>
            </a:endParaRPr>
          </a:p>
          <a:p>
            <a:pPr marL="14351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b="1" u="heavy" spc="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Shift/Reduce</a:t>
            </a:r>
            <a:r>
              <a:rPr sz="2800" b="1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heavy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Conflict</a:t>
            </a:r>
            <a:endParaRPr sz="2800">
              <a:latin typeface="Times New Roman"/>
              <a:cs typeface="Times New Roman"/>
            </a:endParaRPr>
          </a:p>
          <a:p>
            <a:pPr marL="14351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40" dirty="0">
                <a:latin typeface="Times New Roman"/>
                <a:cs typeface="Times New Roman"/>
              </a:rPr>
              <a:t>Here,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45" dirty="0">
                <a:latin typeface="Times New Roman"/>
                <a:cs typeface="Times New Roman"/>
              </a:rPr>
              <a:t>parser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25" dirty="0">
                <a:latin typeface="Times New Roman"/>
                <a:cs typeface="Times New Roman"/>
              </a:rPr>
              <a:t>not </a:t>
            </a:r>
            <a:r>
              <a:rPr sz="2800" spc="-80" dirty="0">
                <a:latin typeface="Times New Roman"/>
                <a:cs typeface="Times New Roman"/>
              </a:rPr>
              <a:t>able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65" dirty="0">
                <a:latin typeface="Times New Roman"/>
                <a:cs typeface="Times New Roman"/>
              </a:rPr>
              <a:t>decide </a:t>
            </a:r>
            <a:r>
              <a:rPr sz="2800" spc="-35" dirty="0">
                <a:latin typeface="Times New Roman"/>
                <a:cs typeface="Times New Roman"/>
              </a:rPr>
              <a:t>whether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40" dirty="0">
                <a:latin typeface="Times New Roman"/>
                <a:cs typeface="Times New Roman"/>
              </a:rPr>
              <a:t>shift </a:t>
            </a:r>
            <a:r>
              <a:rPr sz="2800" spc="10" dirty="0">
                <a:latin typeface="Times New Roman"/>
                <a:cs typeface="Times New Roman"/>
              </a:rPr>
              <a:t>or </a:t>
            </a:r>
            <a:r>
              <a:rPr sz="2800" spc="30" dirty="0">
                <a:latin typeface="Times New Roman"/>
                <a:cs typeface="Times New Roman"/>
              </a:rPr>
              <a:t>to</a:t>
            </a:r>
            <a:r>
              <a:rPr sz="2800" spc="300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reduce</a:t>
            </a:r>
            <a:endParaRPr sz="2800">
              <a:latin typeface="Times New Roman"/>
              <a:cs typeface="Times New Roman"/>
            </a:endParaRPr>
          </a:p>
          <a:p>
            <a:pPr marL="143510" marR="5080" indent="-131445" algn="just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u="heavy" spc="-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Example: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85" dirty="0">
                <a:latin typeface="Times New Roman"/>
                <a:cs typeface="Times New Roman"/>
              </a:rPr>
              <a:t>if </a:t>
            </a:r>
            <a:r>
              <a:rPr sz="2800" spc="-130" dirty="0">
                <a:latin typeface="Times New Roman"/>
                <a:cs typeface="Times New Roman"/>
              </a:rPr>
              <a:t>A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60" dirty="0">
                <a:latin typeface="Times New Roman"/>
                <a:cs typeface="Times New Roman"/>
              </a:rPr>
              <a:t>ab|abcd,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75" dirty="0">
                <a:latin typeface="Times New Roman"/>
                <a:cs typeface="Times New Roman"/>
              </a:rPr>
              <a:t>stack </a:t>
            </a:r>
            <a:r>
              <a:rPr sz="2800" spc="-40" dirty="0">
                <a:latin typeface="Times New Roman"/>
                <a:cs typeface="Times New Roman"/>
              </a:rPr>
              <a:t>contains </a:t>
            </a:r>
            <a:r>
              <a:rPr sz="2800" spc="-120" dirty="0">
                <a:latin typeface="Times New Roman"/>
                <a:cs typeface="Times New Roman"/>
              </a:rPr>
              <a:t>$ab,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15" dirty="0">
                <a:latin typeface="Times New Roman"/>
                <a:cs typeface="Times New Roman"/>
              </a:rPr>
              <a:t>input  </a:t>
            </a:r>
            <a:r>
              <a:rPr sz="2800" spc="-30" dirty="0">
                <a:latin typeface="Times New Roman"/>
                <a:cs typeface="Times New Roman"/>
              </a:rPr>
              <a:t>buffer </a:t>
            </a:r>
            <a:r>
              <a:rPr sz="2800" spc="-40" dirty="0">
                <a:latin typeface="Times New Roman"/>
                <a:cs typeface="Times New Roman"/>
              </a:rPr>
              <a:t>contains </a:t>
            </a:r>
            <a:r>
              <a:rPr sz="2800" spc="-85" dirty="0">
                <a:latin typeface="Times New Roman"/>
                <a:cs typeface="Times New Roman"/>
              </a:rPr>
              <a:t>cd$,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45" dirty="0">
                <a:latin typeface="Times New Roman"/>
                <a:cs typeface="Times New Roman"/>
              </a:rPr>
              <a:t>parser </a:t>
            </a:r>
            <a:r>
              <a:rPr sz="2800" spc="-15" dirty="0">
                <a:latin typeface="Times New Roman"/>
                <a:cs typeface="Times New Roman"/>
              </a:rPr>
              <a:t>cannot </a:t>
            </a:r>
            <a:r>
              <a:rPr sz="2800" spc="-65" dirty="0">
                <a:latin typeface="Times New Roman"/>
                <a:cs typeface="Times New Roman"/>
              </a:rPr>
              <a:t>decide </a:t>
            </a:r>
            <a:r>
              <a:rPr sz="2800" spc="-35" dirty="0">
                <a:latin typeface="Times New Roman"/>
                <a:cs typeface="Times New Roman"/>
              </a:rPr>
              <a:t>whether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50" dirty="0">
                <a:latin typeface="Times New Roman"/>
                <a:cs typeface="Times New Roman"/>
              </a:rPr>
              <a:t>reduce </a:t>
            </a:r>
            <a:r>
              <a:rPr sz="2800" spc="-80" dirty="0">
                <a:latin typeface="Times New Roman"/>
                <a:cs typeface="Times New Roman"/>
              </a:rPr>
              <a:t>$ab 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140" dirty="0">
                <a:latin typeface="Times New Roman"/>
                <a:cs typeface="Times New Roman"/>
              </a:rPr>
              <a:t>$A </a:t>
            </a:r>
            <a:r>
              <a:rPr sz="2800" spc="10" dirty="0">
                <a:latin typeface="Times New Roman"/>
                <a:cs typeface="Times New Roman"/>
              </a:rPr>
              <a:t>or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40" dirty="0">
                <a:latin typeface="Times New Roman"/>
                <a:cs typeface="Times New Roman"/>
              </a:rPr>
              <a:t>shift </a:t>
            </a:r>
            <a:r>
              <a:rPr sz="2800" spc="-55" dirty="0">
                <a:latin typeface="Times New Roman"/>
                <a:cs typeface="Times New Roman"/>
              </a:rPr>
              <a:t>two </a:t>
            </a:r>
            <a:r>
              <a:rPr sz="2800" spc="-25" dirty="0">
                <a:latin typeface="Times New Roman"/>
                <a:cs typeface="Times New Roman"/>
              </a:rPr>
              <a:t>more </a:t>
            </a:r>
            <a:r>
              <a:rPr sz="2800" spc="-75" dirty="0">
                <a:latin typeface="Times New Roman"/>
                <a:cs typeface="Times New Roman"/>
              </a:rPr>
              <a:t>symbols </a:t>
            </a:r>
            <a:r>
              <a:rPr sz="2800" spc="-25" dirty="0">
                <a:latin typeface="Times New Roman"/>
                <a:cs typeface="Times New Roman"/>
              </a:rPr>
              <a:t>before</a:t>
            </a:r>
            <a:r>
              <a:rPr sz="2800" spc="204" dirty="0">
                <a:latin typeface="Times New Roman"/>
                <a:cs typeface="Times New Roman"/>
              </a:rPr>
              <a:t> </a:t>
            </a:r>
            <a:r>
              <a:rPr sz="2800" spc="-60" dirty="0">
                <a:latin typeface="Times New Roman"/>
                <a:cs typeface="Times New Roman"/>
              </a:rPr>
              <a:t>reducing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304800"/>
            <a:ext cx="89154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15210" algn="l"/>
                <a:tab pos="2917825" algn="l"/>
              </a:tabLst>
            </a:pPr>
            <a:r>
              <a:rPr sz="4800" spc="-80" dirty="0">
                <a:solidFill>
                  <a:srgbClr val="262626"/>
                </a:solidFill>
              </a:rPr>
              <a:t>Conflicts	</a:t>
            </a:r>
            <a:r>
              <a:rPr sz="4800" spc="-95" dirty="0">
                <a:solidFill>
                  <a:srgbClr val="262626"/>
                </a:solidFill>
              </a:rPr>
              <a:t>in	</a:t>
            </a:r>
            <a:r>
              <a:rPr sz="4800" spc="-120" dirty="0">
                <a:solidFill>
                  <a:srgbClr val="262626"/>
                </a:solidFill>
              </a:rPr>
              <a:t>Shift-Reduce</a:t>
            </a:r>
            <a:r>
              <a:rPr sz="4800" spc="-55" dirty="0">
                <a:solidFill>
                  <a:srgbClr val="262626"/>
                </a:solidFill>
              </a:rPr>
              <a:t> </a:t>
            </a:r>
            <a:r>
              <a:rPr sz="4800" spc="-130" dirty="0">
                <a:solidFill>
                  <a:srgbClr val="262626"/>
                </a:solidFill>
              </a:rPr>
              <a:t>Parsing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762000" y="1828800"/>
            <a:ext cx="9367131" cy="2513509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43510" indent="-131445">
              <a:lnSpc>
                <a:spcPct val="100000"/>
              </a:lnSpc>
              <a:spcBef>
                <a:spcPts val="10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b="1" u="heavy" spc="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Reduce/Reduce</a:t>
            </a:r>
            <a:r>
              <a:rPr sz="2800" b="1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heavy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Conflict</a:t>
            </a:r>
            <a:endParaRPr sz="2800">
              <a:latin typeface="Times New Roman"/>
              <a:cs typeface="Times New Roman"/>
            </a:endParaRPr>
          </a:p>
          <a:p>
            <a:pPr marL="143510" marR="875665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40" dirty="0">
                <a:latin typeface="Times New Roman"/>
                <a:cs typeface="Times New Roman"/>
              </a:rPr>
              <a:t>Here,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45" dirty="0">
                <a:latin typeface="Times New Roman"/>
                <a:cs typeface="Times New Roman"/>
              </a:rPr>
              <a:t>parser </a:t>
            </a:r>
            <a:r>
              <a:rPr sz="2800" spc="-15" dirty="0">
                <a:latin typeface="Times New Roman"/>
                <a:cs typeface="Times New Roman"/>
              </a:rPr>
              <a:t>cannot </a:t>
            </a:r>
            <a:r>
              <a:rPr sz="2800" spc="-65" dirty="0">
                <a:latin typeface="Times New Roman"/>
                <a:cs typeface="Times New Roman"/>
              </a:rPr>
              <a:t>decide </a:t>
            </a:r>
            <a:r>
              <a:rPr sz="2800" spc="-75" dirty="0">
                <a:latin typeface="Times New Roman"/>
                <a:cs typeface="Times New Roman"/>
              </a:rPr>
              <a:t>which </a:t>
            </a:r>
            <a:r>
              <a:rPr sz="2800" spc="-55" dirty="0">
                <a:latin typeface="Times New Roman"/>
                <a:cs typeface="Times New Roman"/>
              </a:rPr>
              <a:t>sentential </a:t>
            </a:r>
            <a:r>
              <a:rPr sz="2800" spc="15" dirty="0">
                <a:latin typeface="Times New Roman"/>
                <a:cs typeface="Times New Roman"/>
              </a:rPr>
              <a:t>form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65" dirty="0">
                <a:latin typeface="Times New Roman"/>
                <a:cs typeface="Times New Roman"/>
              </a:rPr>
              <a:t>use </a:t>
            </a:r>
            <a:r>
              <a:rPr sz="2800" spc="-5" dirty="0">
                <a:latin typeface="Times New Roman"/>
                <a:cs typeface="Times New Roman"/>
              </a:rPr>
              <a:t>for  </a:t>
            </a:r>
            <a:r>
              <a:rPr sz="2800" spc="-30" dirty="0">
                <a:latin typeface="Times New Roman"/>
                <a:cs typeface="Times New Roman"/>
              </a:rPr>
              <a:t>reduction</a:t>
            </a:r>
            <a:endParaRPr sz="2800">
              <a:latin typeface="Times New Roman"/>
              <a:cs typeface="Times New Roman"/>
            </a:endParaRPr>
          </a:p>
          <a:p>
            <a:pPr marL="143510" marR="508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2277110" algn="l"/>
              </a:tabLst>
            </a:pPr>
            <a:r>
              <a:rPr sz="2800" spc="-25" dirty="0">
                <a:latin typeface="Times New Roman"/>
                <a:cs typeface="Times New Roman"/>
              </a:rPr>
              <a:t>For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80" dirty="0">
                <a:latin typeface="Times New Roman"/>
                <a:cs typeface="Times New Roman"/>
              </a:rPr>
              <a:t>example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85" dirty="0">
                <a:latin typeface="Times New Roman"/>
                <a:cs typeface="Times New Roman"/>
              </a:rPr>
              <a:t>if	</a:t>
            </a:r>
            <a:r>
              <a:rPr sz="2800" spc="-130" dirty="0">
                <a:latin typeface="Times New Roman"/>
                <a:cs typeface="Times New Roman"/>
              </a:rPr>
              <a:t>A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30" dirty="0">
                <a:latin typeface="Times New Roman"/>
                <a:cs typeface="Times New Roman"/>
              </a:rPr>
              <a:t>bc and </a:t>
            </a:r>
            <a:r>
              <a:rPr sz="2800" spc="-150" dirty="0">
                <a:latin typeface="Times New Roman"/>
                <a:cs typeface="Times New Roman"/>
              </a:rPr>
              <a:t>B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55" dirty="0">
                <a:latin typeface="Times New Roman"/>
                <a:cs typeface="Times New Roman"/>
              </a:rPr>
              <a:t>abc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75" dirty="0">
                <a:latin typeface="Times New Roman"/>
                <a:cs typeface="Times New Roman"/>
              </a:rPr>
              <a:t>stack </a:t>
            </a:r>
            <a:r>
              <a:rPr sz="2800" spc="-40" dirty="0">
                <a:latin typeface="Times New Roman"/>
                <a:cs typeface="Times New Roman"/>
              </a:rPr>
              <a:t>contains </a:t>
            </a:r>
            <a:r>
              <a:rPr sz="2800" spc="-95" dirty="0">
                <a:latin typeface="Times New Roman"/>
                <a:cs typeface="Times New Roman"/>
              </a:rPr>
              <a:t>$abc, </a:t>
            </a:r>
            <a:r>
              <a:rPr sz="2800" spc="-10" dirty="0">
                <a:latin typeface="Times New Roman"/>
                <a:cs typeface="Times New Roman"/>
              </a:rPr>
              <a:t>the  </a:t>
            </a:r>
            <a:r>
              <a:rPr sz="2800" spc="-45" dirty="0">
                <a:latin typeface="Times New Roman"/>
                <a:cs typeface="Times New Roman"/>
              </a:rPr>
              <a:t>parser </a:t>
            </a:r>
            <a:r>
              <a:rPr sz="2800" spc="-15" dirty="0">
                <a:latin typeface="Times New Roman"/>
                <a:cs typeface="Times New Roman"/>
              </a:rPr>
              <a:t>cannot </a:t>
            </a:r>
            <a:r>
              <a:rPr sz="2800" spc="-65" dirty="0">
                <a:latin typeface="Times New Roman"/>
                <a:cs typeface="Times New Roman"/>
              </a:rPr>
              <a:t>decide </a:t>
            </a:r>
            <a:r>
              <a:rPr sz="2800" spc="-35" dirty="0">
                <a:latin typeface="Times New Roman"/>
                <a:cs typeface="Times New Roman"/>
              </a:rPr>
              <a:t>whether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50" dirty="0">
                <a:latin typeface="Times New Roman"/>
                <a:cs typeface="Times New Roman"/>
              </a:rPr>
              <a:t>reduce it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130" dirty="0">
                <a:latin typeface="Times New Roman"/>
                <a:cs typeface="Times New Roman"/>
              </a:rPr>
              <a:t>$aA </a:t>
            </a:r>
            <a:r>
              <a:rPr sz="2800" spc="10" dirty="0">
                <a:latin typeface="Times New Roman"/>
                <a:cs typeface="Times New Roman"/>
              </a:rPr>
              <a:t>or </a:t>
            </a:r>
            <a:r>
              <a:rPr sz="2800" spc="30" dirty="0">
                <a:latin typeface="Times New Roman"/>
                <a:cs typeface="Times New Roman"/>
              </a:rPr>
              <a:t>to</a:t>
            </a:r>
            <a:r>
              <a:rPr sz="2800" spc="275" dirty="0">
                <a:latin typeface="Times New Roman"/>
                <a:cs typeface="Times New Roman"/>
              </a:rPr>
              <a:t> </a:t>
            </a:r>
            <a:r>
              <a:rPr sz="2800" spc="-155" dirty="0">
                <a:latin typeface="Times New Roman"/>
                <a:cs typeface="Times New Roman"/>
              </a:rPr>
              <a:t>$B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381000"/>
            <a:ext cx="215855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70" dirty="0">
                <a:solidFill>
                  <a:srgbClr val="262626"/>
                </a:solidFill>
              </a:rPr>
              <a:t>LR-</a:t>
            </a:r>
            <a:r>
              <a:rPr sz="4800" spc="-120" dirty="0">
                <a:solidFill>
                  <a:srgbClr val="262626"/>
                </a:solidFill>
              </a:rPr>
              <a:t>P</a:t>
            </a:r>
            <a:r>
              <a:rPr sz="4800" spc="-90" dirty="0">
                <a:solidFill>
                  <a:srgbClr val="262626"/>
                </a:solidFill>
              </a:rPr>
              <a:t>arser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685800" y="1752600"/>
            <a:ext cx="9906000" cy="32598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510" marR="67310" indent="-131445">
              <a:lnSpc>
                <a:spcPct val="100000"/>
              </a:lnSpc>
              <a:spcBef>
                <a:spcPts val="1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1936750" algn="l"/>
              </a:tabLst>
            </a:pPr>
            <a:r>
              <a:rPr sz="2800" spc="-5" dirty="0">
                <a:latin typeface="Times New Roman"/>
                <a:cs typeface="Times New Roman"/>
              </a:rPr>
              <a:t>The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100" dirty="0">
                <a:latin typeface="Times New Roman"/>
                <a:cs typeface="Times New Roman"/>
              </a:rPr>
              <a:t>class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55" dirty="0">
                <a:latin typeface="Times New Roman"/>
                <a:cs typeface="Times New Roman"/>
              </a:rPr>
              <a:t>grammars </a:t>
            </a:r>
            <a:r>
              <a:rPr sz="2800" spc="-95" dirty="0">
                <a:latin typeface="Times New Roman"/>
                <a:cs typeface="Times New Roman"/>
              </a:rPr>
              <a:t>called </a:t>
            </a:r>
            <a:r>
              <a:rPr sz="2800" spc="-114" dirty="0">
                <a:latin typeface="Times New Roman"/>
                <a:cs typeface="Times New Roman"/>
              </a:rPr>
              <a:t>LR(k) </a:t>
            </a:r>
            <a:r>
              <a:rPr sz="2800" spc="-55" dirty="0">
                <a:latin typeface="Times New Roman"/>
                <a:cs typeface="Times New Roman"/>
              </a:rPr>
              <a:t>grammars </a:t>
            </a:r>
            <a:r>
              <a:rPr sz="2800" spc="-90" dirty="0">
                <a:latin typeface="Times New Roman"/>
                <a:cs typeface="Times New Roman"/>
              </a:rPr>
              <a:t>have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15" dirty="0">
                <a:latin typeface="Times New Roman"/>
                <a:cs typeface="Times New Roman"/>
              </a:rPr>
              <a:t>most </a:t>
            </a:r>
            <a:r>
              <a:rPr sz="2800" spc="-60" dirty="0">
                <a:latin typeface="Times New Roman"/>
                <a:cs typeface="Times New Roman"/>
              </a:rPr>
              <a:t>efficient  </a:t>
            </a:r>
            <a:r>
              <a:rPr sz="2800" spc="5" dirty="0">
                <a:latin typeface="Times New Roman"/>
                <a:cs typeface="Times New Roman"/>
              </a:rPr>
              <a:t>bottom-up </a:t>
            </a:r>
            <a:r>
              <a:rPr sz="2800" spc="-50" dirty="0">
                <a:latin typeface="Times New Roman"/>
                <a:cs typeface="Times New Roman"/>
              </a:rPr>
              <a:t>parsers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-55" dirty="0">
                <a:latin typeface="Times New Roman"/>
                <a:cs typeface="Times New Roman"/>
              </a:rPr>
              <a:t>can </a:t>
            </a:r>
            <a:r>
              <a:rPr sz="2800" spc="-30" dirty="0">
                <a:latin typeface="Times New Roman"/>
                <a:cs typeface="Times New Roman"/>
              </a:rPr>
              <a:t>be </a:t>
            </a:r>
            <a:r>
              <a:rPr sz="2800" spc="-45" dirty="0">
                <a:latin typeface="Times New Roman"/>
                <a:cs typeface="Times New Roman"/>
              </a:rPr>
              <a:t>implemented </a:t>
            </a:r>
            <a:r>
              <a:rPr sz="2800" spc="-5" dirty="0">
                <a:latin typeface="Times New Roman"/>
                <a:cs typeface="Times New Roman"/>
              </a:rPr>
              <a:t>for </a:t>
            </a:r>
            <a:r>
              <a:rPr sz="2800" spc="-50" dirty="0">
                <a:latin typeface="Times New Roman"/>
                <a:cs typeface="Times New Roman"/>
              </a:rPr>
              <a:t>almost </a:t>
            </a:r>
            <a:r>
              <a:rPr sz="2800" spc="-110" dirty="0">
                <a:latin typeface="Times New Roman"/>
                <a:cs typeface="Times New Roman"/>
              </a:rPr>
              <a:t>any  </a:t>
            </a:r>
            <a:r>
              <a:rPr sz="2800" spc="-45" dirty="0">
                <a:latin typeface="Times New Roman"/>
                <a:cs typeface="Times New Roman"/>
              </a:rPr>
              <a:t>programming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85" dirty="0">
                <a:latin typeface="Times New Roman"/>
                <a:cs typeface="Times New Roman"/>
              </a:rPr>
              <a:t>language</a:t>
            </a:r>
            <a:endParaRPr sz="2800">
              <a:latin typeface="Times New Roman"/>
              <a:cs typeface="Times New Roman"/>
            </a:endParaRPr>
          </a:p>
          <a:p>
            <a:pPr marL="143510" marR="5080" indent="-131445" algn="just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5" dirty="0">
                <a:latin typeface="Times New Roman"/>
                <a:cs typeface="Times New Roman"/>
              </a:rPr>
              <a:t>The </a:t>
            </a:r>
            <a:r>
              <a:rPr sz="2800" spc="-45" dirty="0">
                <a:latin typeface="Times New Roman"/>
                <a:cs typeface="Times New Roman"/>
              </a:rPr>
              <a:t>first </a:t>
            </a:r>
            <a:r>
              <a:rPr sz="2800" spc="-110" dirty="0">
                <a:latin typeface="Times New Roman"/>
                <a:cs typeface="Times New Roman"/>
              </a:rPr>
              <a:t>L </a:t>
            </a:r>
            <a:r>
              <a:rPr sz="2800" spc="-35" dirty="0">
                <a:latin typeface="Times New Roman"/>
                <a:cs typeface="Times New Roman"/>
              </a:rPr>
              <a:t>stands </a:t>
            </a:r>
            <a:r>
              <a:rPr sz="2800" spc="-5" dirty="0">
                <a:latin typeface="Times New Roman"/>
                <a:cs typeface="Times New Roman"/>
              </a:rPr>
              <a:t>for </a:t>
            </a:r>
            <a:r>
              <a:rPr sz="2800" spc="-40" dirty="0">
                <a:latin typeface="Times New Roman"/>
                <a:cs typeface="Times New Roman"/>
              </a:rPr>
              <a:t>left-to-right </a:t>
            </a:r>
            <a:r>
              <a:rPr sz="2800" spc="-60" dirty="0">
                <a:latin typeface="Times New Roman"/>
                <a:cs typeface="Times New Roman"/>
              </a:rPr>
              <a:t>scan </a:t>
            </a:r>
            <a:r>
              <a:rPr sz="2800" spc="-5" dirty="0">
                <a:latin typeface="Times New Roman"/>
                <a:cs typeface="Times New Roman"/>
              </a:rPr>
              <a:t>of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15" dirty="0">
                <a:latin typeface="Times New Roman"/>
                <a:cs typeface="Times New Roman"/>
              </a:rPr>
              <a:t>input </a:t>
            </a:r>
            <a:r>
              <a:rPr sz="2800" spc="-45" dirty="0">
                <a:latin typeface="Times New Roman"/>
                <a:cs typeface="Times New Roman"/>
              </a:rPr>
              <a:t>buffer,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35" dirty="0">
                <a:latin typeface="Times New Roman"/>
                <a:cs typeface="Times New Roman"/>
              </a:rPr>
              <a:t>second  </a:t>
            </a:r>
            <a:r>
              <a:rPr sz="2800" spc="-120" dirty="0">
                <a:latin typeface="Times New Roman"/>
                <a:cs typeface="Times New Roman"/>
              </a:rPr>
              <a:t>R </a:t>
            </a:r>
            <a:r>
              <a:rPr sz="2800" spc="-35" dirty="0">
                <a:latin typeface="Times New Roman"/>
                <a:cs typeface="Times New Roman"/>
              </a:rPr>
              <a:t>stands </a:t>
            </a:r>
            <a:r>
              <a:rPr sz="2800" spc="-5" dirty="0">
                <a:latin typeface="Times New Roman"/>
                <a:cs typeface="Times New Roman"/>
              </a:rPr>
              <a:t>for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35" dirty="0">
                <a:latin typeface="Times New Roman"/>
                <a:cs typeface="Times New Roman"/>
              </a:rPr>
              <a:t>right-most </a:t>
            </a:r>
            <a:r>
              <a:rPr sz="2800" spc="-60" dirty="0">
                <a:latin typeface="Times New Roman"/>
                <a:cs typeface="Times New Roman"/>
              </a:rPr>
              <a:t>derivation </a:t>
            </a:r>
            <a:r>
              <a:rPr sz="2800" spc="-45" dirty="0">
                <a:latin typeface="Times New Roman"/>
                <a:cs typeface="Times New Roman"/>
              </a:rPr>
              <a:t>(leftmost reduction),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-90" dirty="0">
                <a:latin typeface="Times New Roman"/>
                <a:cs typeface="Times New Roman"/>
              </a:rPr>
              <a:t>k </a:t>
            </a:r>
            <a:r>
              <a:rPr sz="2800" spc="-35" dirty="0">
                <a:latin typeface="Times New Roman"/>
                <a:cs typeface="Times New Roman"/>
              </a:rPr>
              <a:t>stands  </a:t>
            </a:r>
            <a:r>
              <a:rPr sz="2800" spc="-5" dirty="0">
                <a:latin typeface="Times New Roman"/>
                <a:cs typeface="Times New Roman"/>
              </a:rPr>
              <a:t>for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75" dirty="0">
                <a:latin typeface="Times New Roman"/>
                <a:cs typeface="Times New Roman"/>
              </a:rPr>
              <a:t>maximum </a:t>
            </a:r>
            <a:r>
              <a:rPr sz="2800" spc="-5" dirty="0">
                <a:latin typeface="Times New Roman"/>
                <a:cs typeface="Times New Roman"/>
              </a:rPr>
              <a:t>of </a:t>
            </a:r>
            <a:r>
              <a:rPr sz="2800" spc="-45" dirty="0">
                <a:latin typeface="Times New Roman"/>
                <a:cs typeface="Times New Roman"/>
              </a:rPr>
              <a:t>look</a:t>
            </a:r>
            <a:r>
              <a:rPr sz="2800" spc="-260" dirty="0">
                <a:latin typeface="Times New Roman"/>
                <a:cs typeface="Times New Roman"/>
              </a:rPr>
              <a:t> </a:t>
            </a:r>
            <a:r>
              <a:rPr sz="2800" spc="-60" dirty="0">
                <a:latin typeface="Times New Roman"/>
                <a:cs typeface="Times New Roman"/>
              </a:rPr>
              <a:t>ahead</a:t>
            </a:r>
            <a:endParaRPr sz="2800">
              <a:latin typeface="Times New Roman"/>
              <a:cs typeface="Times New Roman"/>
            </a:endParaRPr>
          </a:p>
          <a:p>
            <a:pPr marL="143510" indent="-131445" algn="just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15" dirty="0">
                <a:latin typeface="Times New Roman"/>
                <a:cs typeface="Times New Roman"/>
              </a:rPr>
              <a:t>If </a:t>
            </a:r>
            <a:r>
              <a:rPr sz="2800" spc="-90" dirty="0">
                <a:latin typeface="Times New Roman"/>
                <a:cs typeface="Times New Roman"/>
              </a:rPr>
              <a:t>k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35" dirty="0">
                <a:latin typeface="Times New Roman"/>
                <a:cs typeface="Times New Roman"/>
              </a:rPr>
              <a:t>omitted, </a:t>
            </a:r>
            <a:r>
              <a:rPr sz="2800" spc="-50" dirty="0">
                <a:latin typeface="Times New Roman"/>
                <a:cs typeface="Times New Roman"/>
              </a:rPr>
              <a:t>it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60" dirty="0">
                <a:latin typeface="Times New Roman"/>
                <a:cs typeface="Times New Roman"/>
              </a:rPr>
              <a:t>assumed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30" dirty="0">
                <a:latin typeface="Times New Roman"/>
                <a:cs typeface="Times New Roman"/>
              </a:rPr>
              <a:t>be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90" dirty="0">
                <a:latin typeface="Times New Roman"/>
                <a:cs typeface="Times New Roman"/>
              </a:rPr>
              <a:t>1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457200"/>
            <a:ext cx="2159128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70" dirty="0">
                <a:solidFill>
                  <a:srgbClr val="262626"/>
                </a:solidFill>
              </a:rPr>
              <a:t>LR-</a:t>
            </a:r>
            <a:r>
              <a:rPr sz="4800" spc="-120" dirty="0">
                <a:solidFill>
                  <a:srgbClr val="262626"/>
                </a:solidFill>
              </a:rPr>
              <a:t>P</a:t>
            </a:r>
            <a:r>
              <a:rPr sz="4800" spc="-90" dirty="0">
                <a:solidFill>
                  <a:srgbClr val="262626"/>
                </a:solidFill>
              </a:rPr>
              <a:t>arser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685800" y="1752600"/>
            <a:ext cx="9906000" cy="36907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510" marR="675005" indent="-131445" algn="just">
              <a:lnSpc>
                <a:spcPct val="100000"/>
              </a:lnSpc>
              <a:spcBef>
                <a:spcPts val="1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5" dirty="0">
                <a:latin typeface="Times New Roman"/>
                <a:cs typeface="Times New Roman"/>
              </a:rPr>
              <a:t>The </a:t>
            </a:r>
            <a:r>
              <a:rPr sz="2800" spc="-100" dirty="0">
                <a:latin typeface="Times New Roman"/>
                <a:cs typeface="Times New Roman"/>
              </a:rPr>
              <a:t>class </a:t>
            </a:r>
            <a:r>
              <a:rPr sz="2800" spc="-5" dirty="0">
                <a:latin typeface="Times New Roman"/>
                <a:cs typeface="Times New Roman"/>
              </a:rPr>
              <a:t>of </a:t>
            </a:r>
            <a:r>
              <a:rPr sz="2800" spc="-55" dirty="0">
                <a:latin typeface="Times New Roman"/>
                <a:cs typeface="Times New Roman"/>
              </a:rPr>
              <a:t>grammars </a:t>
            </a:r>
            <a:r>
              <a:rPr sz="2800" spc="-5" dirty="0">
                <a:latin typeface="Times New Roman"/>
                <a:cs typeface="Times New Roman"/>
              </a:rPr>
              <a:t>that </a:t>
            </a:r>
            <a:r>
              <a:rPr sz="2800" spc="-55" dirty="0">
                <a:latin typeface="Times New Roman"/>
                <a:cs typeface="Times New Roman"/>
              </a:rPr>
              <a:t>can </a:t>
            </a:r>
            <a:r>
              <a:rPr sz="2800" spc="-30" dirty="0">
                <a:latin typeface="Times New Roman"/>
                <a:cs typeface="Times New Roman"/>
              </a:rPr>
              <a:t>be </a:t>
            </a:r>
            <a:r>
              <a:rPr sz="2800" spc="-45" dirty="0">
                <a:latin typeface="Times New Roman"/>
                <a:cs typeface="Times New Roman"/>
              </a:rPr>
              <a:t>parsed </a:t>
            </a:r>
            <a:r>
              <a:rPr sz="2800" spc="-75" dirty="0">
                <a:latin typeface="Times New Roman"/>
                <a:cs typeface="Times New Roman"/>
              </a:rPr>
              <a:t>using </a:t>
            </a:r>
            <a:r>
              <a:rPr sz="2800" spc="-114" dirty="0">
                <a:latin typeface="Times New Roman"/>
                <a:cs typeface="Times New Roman"/>
              </a:rPr>
              <a:t>LR </a:t>
            </a:r>
            <a:r>
              <a:rPr sz="2800" spc="-20" dirty="0">
                <a:latin typeface="Times New Roman"/>
                <a:cs typeface="Times New Roman"/>
              </a:rPr>
              <a:t>methods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110" dirty="0">
                <a:latin typeface="Times New Roman"/>
                <a:cs typeface="Times New Roman"/>
              </a:rPr>
              <a:t>a  </a:t>
            </a:r>
            <a:r>
              <a:rPr sz="2800" spc="-5" dirty="0">
                <a:latin typeface="Times New Roman"/>
                <a:cs typeface="Times New Roman"/>
              </a:rPr>
              <a:t>proper </a:t>
            </a:r>
            <a:r>
              <a:rPr sz="2800" spc="-40" dirty="0">
                <a:latin typeface="Times New Roman"/>
                <a:cs typeface="Times New Roman"/>
              </a:rPr>
              <a:t>superset </a:t>
            </a:r>
            <a:r>
              <a:rPr sz="2800" spc="-5" dirty="0">
                <a:latin typeface="Times New Roman"/>
                <a:cs typeface="Times New Roman"/>
              </a:rPr>
              <a:t>of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100" dirty="0">
                <a:latin typeface="Times New Roman"/>
                <a:cs typeface="Times New Roman"/>
              </a:rPr>
              <a:t>class </a:t>
            </a:r>
            <a:r>
              <a:rPr sz="2800" spc="-5" dirty="0">
                <a:latin typeface="Times New Roman"/>
                <a:cs typeface="Times New Roman"/>
              </a:rPr>
              <a:t>of </a:t>
            </a:r>
            <a:r>
              <a:rPr sz="2800" spc="-55" dirty="0">
                <a:latin typeface="Times New Roman"/>
                <a:cs typeface="Times New Roman"/>
              </a:rPr>
              <a:t>grammars </a:t>
            </a:r>
            <a:r>
              <a:rPr sz="2800" spc="-5" dirty="0">
                <a:latin typeface="Times New Roman"/>
                <a:cs typeface="Times New Roman"/>
              </a:rPr>
              <a:t>that </a:t>
            </a:r>
            <a:r>
              <a:rPr sz="2800" spc="-55" dirty="0">
                <a:latin typeface="Times New Roman"/>
                <a:cs typeface="Times New Roman"/>
              </a:rPr>
              <a:t>can </a:t>
            </a:r>
            <a:r>
              <a:rPr sz="2800" spc="-30" dirty="0">
                <a:latin typeface="Times New Roman"/>
                <a:cs typeface="Times New Roman"/>
              </a:rPr>
              <a:t>be </a:t>
            </a:r>
            <a:r>
              <a:rPr sz="2800" spc="-45" dirty="0">
                <a:latin typeface="Times New Roman"/>
                <a:cs typeface="Times New Roman"/>
              </a:rPr>
              <a:t>parsed </a:t>
            </a:r>
            <a:r>
              <a:rPr sz="2800" spc="-65" dirty="0">
                <a:latin typeface="Times New Roman"/>
                <a:cs typeface="Times New Roman"/>
              </a:rPr>
              <a:t>with  </a:t>
            </a:r>
            <a:r>
              <a:rPr sz="2800" spc="-70" dirty="0">
                <a:latin typeface="Times New Roman"/>
                <a:cs typeface="Times New Roman"/>
              </a:rPr>
              <a:t>predictive </a:t>
            </a:r>
            <a:r>
              <a:rPr sz="2800" spc="-110" dirty="0">
                <a:latin typeface="Times New Roman"/>
                <a:cs typeface="Times New Roman"/>
              </a:rPr>
              <a:t>LL</a:t>
            </a:r>
            <a:r>
              <a:rPr sz="2800" spc="55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parsers</a:t>
            </a:r>
            <a:endParaRPr sz="2800">
              <a:latin typeface="Times New Roman"/>
              <a:cs typeface="Times New Roman"/>
            </a:endParaRPr>
          </a:p>
          <a:p>
            <a:pPr marL="143510" marR="508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95" dirty="0">
                <a:latin typeface="Times New Roman"/>
                <a:cs typeface="Times New Roman"/>
              </a:rPr>
              <a:t>Virtually </a:t>
            </a:r>
            <a:r>
              <a:rPr sz="2800" spc="-130" dirty="0">
                <a:latin typeface="Times New Roman"/>
                <a:cs typeface="Times New Roman"/>
              </a:rPr>
              <a:t>all </a:t>
            </a:r>
            <a:r>
              <a:rPr sz="2800" spc="-45" dirty="0">
                <a:latin typeface="Times New Roman"/>
                <a:cs typeface="Times New Roman"/>
              </a:rPr>
              <a:t>programming </a:t>
            </a:r>
            <a:r>
              <a:rPr sz="2800" spc="-85" dirty="0">
                <a:latin typeface="Times New Roman"/>
                <a:cs typeface="Times New Roman"/>
              </a:rPr>
              <a:t>language </a:t>
            </a:r>
            <a:r>
              <a:rPr sz="2800" spc="-15" dirty="0">
                <a:latin typeface="Times New Roman"/>
                <a:cs typeface="Times New Roman"/>
              </a:rPr>
              <a:t>constructs </a:t>
            </a:r>
            <a:r>
              <a:rPr sz="2800" spc="-5" dirty="0">
                <a:latin typeface="Times New Roman"/>
                <a:cs typeface="Times New Roman"/>
              </a:rPr>
              <a:t>for </a:t>
            </a:r>
            <a:r>
              <a:rPr sz="2800" spc="-75" dirty="0">
                <a:latin typeface="Times New Roman"/>
                <a:cs typeface="Times New Roman"/>
              </a:rPr>
              <a:t>which </a:t>
            </a:r>
            <a:r>
              <a:rPr sz="2800" spc="-5" dirty="0">
                <a:latin typeface="Times New Roman"/>
                <a:cs typeface="Times New Roman"/>
              </a:rPr>
              <a:t>CFGs </a:t>
            </a:r>
            <a:r>
              <a:rPr sz="2800" spc="-55" dirty="0">
                <a:latin typeface="Times New Roman"/>
                <a:cs typeface="Times New Roman"/>
              </a:rPr>
              <a:t>can </a:t>
            </a:r>
            <a:r>
              <a:rPr sz="2800" spc="-30" dirty="0">
                <a:latin typeface="Times New Roman"/>
                <a:cs typeface="Times New Roman"/>
              </a:rPr>
              <a:t>be  </a:t>
            </a:r>
            <a:r>
              <a:rPr sz="2800" spc="-45" dirty="0">
                <a:latin typeface="Times New Roman"/>
                <a:cs typeface="Times New Roman"/>
              </a:rPr>
              <a:t>written </a:t>
            </a:r>
            <a:r>
              <a:rPr sz="2800" spc="-55" dirty="0">
                <a:latin typeface="Times New Roman"/>
                <a:cs typeface="Times New Roman"/>
              </a:rPr>
              <a:t>can </a:t>
            </a:r>
            <a:r>
              <a:rPr sz="2800" spc="-30" dirty="0">
                <a:latin typeface="Times New Roman"/>
                <a:cs typeface="Times New Roman"/>
              </a:rPr>
              <a:t>be </a:t>
            </a:r>
            <a:r>
              <a:rPr sz="2800" spc="-45" dirty="0">
                <a:latin typeface="Times New Roman"/>
                <a:cs typeface="Times New Roman"/>
              </a:rPr>
              <a:t>parsed </a:t>
            </a:r>
            <a:r>
              <a:rPr sz="2800" spc="-65" dirty="0">
                <a:latin typeface="Times New Roman"/>
                <a:cs typeface="Times New Roman"/>
              </a:rPr>
              <a:t>with </a:t>
            </a:r>
            <a:r>
              <a:rPr sz="2800" spc="-114" dirty="0">
                <a:latin typeface="Times New Roman"/>
                <a:cs typeface="Times New Roman"/>
              </a:rPr>
              <a:t>LR</a:t>
            </a:r>
            <a:r>
              <a:rPr sz="2800" spc="204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techniques</a:t>
            </a:r>
            <a:endParaRPr sz="2800">
              <a:latin typeface="Times New Roman"/>
              <a:cs typeface="Times New Roman"/>
            </a:endParaRPr>
          </a:p>
          <a:p>
            <a:pPr marL="143510" marR="188595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6195695" algn="l"/>
              </a:tabLst>
            </a:pPr>
            <a:r>
              <a:rPr sz="2800" spc="-5" dirty="0">
                <a:latin typeface="Times New Roman"/>
                <a:cs typeface="Times New Roman"/>
              </a:rPr>
              <a:t>The </a:t>
            </a:r>
            <a:r>
              <a:rPr sz="2800" spc="-60" dirty="0">
                <a:latin typeface="Times New Roman"/>
                <a:cs typeface="Times New Roman"/>
              </a:rPr>
              <a:t>primary </a:t>
            </a:r>
            <a:r>
              <a:rPr sz="2800" spc="-70" dirty="0">
                <a:latin typeface="Times New Roman"/>
                <a:cs typeface="Times New Roman"/>
              </a:rPr>
              <a:t>disadvantage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28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amount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75" dirty="0">
                <a:latin typeface="Times New Roman"/>
                <a:cs typeface="Times New Roman"/>
              </a:rPr>
              <a:t>work </a:t>
            </a:r>
            <a:r>
              <a:rPr sz="2800" spc="-50" dirty="0">
                <a:latin typeface="Times New Roman"/>
                <a:cs typeface="Times New Roman"/>
              </a:rPr>
              <a:t>it </a:t>
            </a:r>
            <a:r>
              <a:rPr sz="2800" spc="-75" dirty="0">
                <a:latin typeface="Times New Roman"/>
                <a:cs typeface="Times New Roman"/>
              </a:rPr>
              <a:t>takes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60" dirty="0">
                <a:latin typeface="Times New Roman"/>
                <a:cs typeface="Times New Roman"/>
              </a:rPr>
              <a:t>build </a:t>
            </a:r>
            <a:r>
              <a:rPr sz="2800" spc="-10" dirty="0">
                <a:latin typeface="Times New Roman"/>
                <a:cs typeface="Times New Roman"/>
              </a:rPr>
              <a:t>the  </a:t>
            </a:r>
            <a:r>
              <a:rPr sz="2800" spc="-60" dirty="0">
                <a:latin typeface="Times New Roman"/>
                <a:cs typeface="Times New Roman"/>
              </a:rPr>
              <a:t>tables </a:t>
            </a:r>
            <a:r>
              <a:rPr sz="2800" spc="-125" dirty="0">
                <a:latin typeface="Times New Roman"/>
                <a:cs typeface="Times New Roman"/>
              </a:rPr>
              <a:t>by </a:t>
            </a:r>
            <a:r>
              <a:rPr sz="2800" spc="-35" dirty="0">
                <a:latin typeface="Times New Roman"/>
                <a:cs typeface="Times New Roman"/>
              </a:rPr>
              <a:t>hand, </a:t>
            </a:r>
            <a:r>
              <a:rPr sz="2800" spc="-75" dirty="0">
                <a:latin typeface="Times New Roman"/>
                <a:cs typeface="Times New Roman"/>
              </a:rPr>
              <a:t>which </a:t>
            </a:r>
            <a:r>
              <a:rPr sz="2800" spc="-85" dirty="0">
                <a:latin typeface="Times New Roman"/>
                <a:cs typeface="Times New Roman"/>
              </a:rPr>
              <a:t>makes </a:t>
            </a:r>
            <a:r>
              <a:rPr sz="2800" spc="-50" dirty="0">
                <a:latin typeface="Times New Roman"/>
                <a:cs typeface="Times New Roman"/>
              </a:rPr>
              <a:t>it </a:t>
            </a:r>
            <a:r>
              <a:rPr sz="2800" spc="-75" dirty="0">
                <a:latin typeface="Times New Roman"/>
                <a:cs typeface="Times New Roman"/>
              </a:rPr>
              <a:t>infeasible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30" dirty="0">
                <a:latin typeface="Times New Roman"/>
                <a:cs typeface="Times New Roman"/>
              </a:rPr>
              <a:t>hand-code </a:t>
            </a:r>
            <a:r>
              <a:rPr sz="2800" spc="-45" dirty="0">
                <a:latin typeface="Times New Roman"/>
                <a:cs typeface="Times New Roman"/>
              </a:rPr>
              <a:t>an </a:t>
            </a:r>
            <a:r>
              <a:rPr sz="2800" spc="-114" dirty="0">
                <a:latin typeface="Times New Roman"/>
                <a:cs typeface="Times New Roman"/>
              </a:rPr>
              <a:t>LR </a:t>
            </a:r>
            <a:r>
              <a:rPr sz="2800" spc="-45" dirty="0">
                <a:latin typeface="Times New Roman"/>
                <a:cs typeface="Times New Roman"/>
              </a:rPr>
              <a:t>parser  </a:t>
            </a:r>
            <a:r>
              <a:rPr sz="2800" spc="-5" dirty="0">
                <a:latin typeface="Times New Roman"/>
                <a:cs typeface="Times New Roman"/>
              </a:rPr>
              <a:t>for </a:t>
            </a:r>
            <a:r>
              <a:rPr sz="2800" spc="-15" dirty="0">
                <a:latin typeface="Times New Roman"/>
                <a:cs typeface="Times New Roman"/>
              </a:rPr>
              <a:t>most </a:t>
            </a:r>
            <a:r>
              <a:rPr sz="2800" spc="-55" dirty="0">
                <a:latin typeface="Times New Roman"/>
                <a:cs typeface="Times New Roman"/>
              </a:rPr>
              <a:t>grammars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381000"/>
            <a:ext cx="2159128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70" dirty="0">
                <a:solidFill>
                  <a:srgbClr val="262626"/>
                </a:solidFill>
              </a:rPr>
              <a:t>LR-</a:t>
            </a:r>
            <a:r>
              <a:rPr sz="4800" spc="-120" dirty="0">
                <a:solidFill>
                  <a:srgbClr val="262626"/>
                </a:solidFill>
              </a:rPr>
              <a:t>P</a:t>
            </a:r>
            <a:r>
              <a:rPr sz="4800" spc="-90" dirty="0">
                <a:solidFill>
                  <a:srgbClr val="262626"/>
                </a:solidFill>
              </a:rPr>
              <a:t>arser</a:t>
            </a:r>
            <a:endParaRPr sz="4800"/>
          </a:p>
        </p:txBody>
      </p:sp>
      <p:sp>
        <p:nvSpPr>
          <p:cNvPr id="3" name="object 3"/>
          <p:cNvSpPr txBox="1">
            <a:spLocks noGrp="1"/>
          </p:cNvSpPr>
          <p:nvPr>
            <p:ph sz="quarter" idx="1"/>
          </p:nvPr>
        </p:nvSpPr>
        <p:spPr>
          <a:xfrm>
            <a:off x="735177" y="1600200"/>
            <a:ext cx="10009024" cy="28058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7320" marR="892810" indent="-131445">
              <a:lnSpc>
                <a:spcPct val="100000"/>
              </a:lnSpc>
              <a:spcBef>
                <a:spcPts val="100"/>
              </a:spcBef>
              <a:buClr>
                <a:srgbClr val="262626"/>
              </a:buClr>
              <a:buSzPct val="96428"/>
              <a:buChar char="◦"/>
              <a:tabLst>
                <a:tab pos="147955" algn="l"/>
              </a:tabLst>
            </a:pPr>
            <a:r>
              <a:rPr spc="-75" dirty="0"/>
              <a:t>Fortunately, </a:t>
            </a:r>
            <a:r>
              <a:rPr spc="-25" dirty="0"/>
              <a:t>there </a:t>
            </a:r>
            <a:r>
              <a:rPr spc="-65" dirty="0"/>
              <a:t>are </a:t>
            </a:r>
            <a:r>
              <a:rPr spc="-114" dirty="0"/>
              <a:t>LR </a:t>
            </a:r>
            <a:r>
              <a:rPr spc="-45" dirty="0"/>
              <a:t>parser </a:t>
            </a:r>
            <a:r>
              <a:rPr spc="-40" dirty="0"/>
              <a:t>generators </a:t>
            </a:r>
            <a:r>
              <a:rPr spc="-120" dirty="0"/>
              <a:t>like </a:t>
            </a:r>
            <a:r>
              <a:rPr spc="-110" dirty="0"/>
              <a:t>Yacc(Bison) </a:t>
            </a:r>
            <a:r>
              <a:rPr spc="-5" dirty="0"/>
              <a:t>that  </a:t>
            </a:r>
            <a:r>
              <a:rPr spc="-55" dirty="0"/>
              <a:t>create </a:t>
            </a:r>
            <a:r>
              <a:rPr spc="-10" dirty="0"/>
              <a:t>the </a:t>
            </a:r>
            <a:r>
              <a:rPr spc="-45" dirty="0"/>
              <a:t>parser </a:t>
            </a:r>
            <a:r>
              <a:rPr spc="-10" dirty="0"/>
              <a:t>from </a:t>
            </a:r>
            <a:r>
              <a:rPr spc="-45" dirty="0"/>
              <a:t>an </a:t>
            </a:r>
            <a:r>
              <a:rPr spc="-50" dirty="0"/>
              <a:t>unambiguous </a:t>
            </a:r>
            <a:r>
              <a:rPr spc="15" dirty="0"/>
              <a:t>CFG</a:t>
            </a:r>
            <a:r>
              <a:rPr spc="204" dirty="0"/>
              <a:t> </a:t>
            </a:r>
            <a:r>
              <a:rPr spc="-65" dirty="0"/>
              <a:t>specification</a:t>
            </a:r>
          </a:p>
          <a:p>
            <a:pPr marL="147320" marR="508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7955" algn="l"/>
              </a:tabLst>
            </a:pPr>
            <a:r>
              <a:rPr spc="-5" dirty="0"/>
              <a:t>The </a:t>
            </a:r>
            <a:r>
              <a:rPr spc="-45" dirty="0"/>
              <a:t>parser </a:t>
            </a:r>
            <a:r>
              <a:rPr spc="-15" dirty="0"/>
              <a:t>tool </a:t>
            </a:r>
            <a:r>
              <a:rPr spc="-30" dirty="0"/>
              <a:t>does </a:t>
            </a:r>
            <a:r>
              <a:rPr spc="-130" dirty="0"/>
              <a:t>all </a:t>
            </a:r>
            <a:r>
              <a:rPr spc="-10" dirty="0"/>
              <a:t>the </a:t>
            </a:r>
            <a:r>
              <a:rPr spc="-40" dirty="0"/>
              <a:t>tedious </a:t>
            </a:r>
            <a:r>
              <a:rPr spc="-30" dirty="0"/>
              <a:t>and </a:t>
            </a:r>
            <a:r>
              <a:rPr spc="-60" dirty="0"/>
              <a:t>complex </a:t>
            </a:r>
            <a:r>
              <a:rPr spc="-75" dirty="0"/>
              <a:t>work </a:t>
            </a:r>
            <a:r>
              <a:rPr spc="30" dirty="0"/>
              <a:t>to </a:t>
            </a:r>
            <a:r>
              <a:rPr spc="-60" dirty="0"/>
              <a:t>build </a:t>
            </a:r>
            <a:r>
              <a:rPr spc="-10" dirty="0"/>
              <a:t>the  </a:t>
            </a:r>
            <a:r>
              <a:rPr spc="-75" dirty="0"/>
              <a:t>necessary </a:t>
            </a:r>
            <a:r>
              <a:rPr spc="-60" dirty="0"/>
              <a:t>tables </a:t>
            </a:r>
            <a:r>
              <a:rPr spc="-30" dirty="0"/>
              <a:t>and </a:t>
            </a:r>
            <a:r>
              <a:rPr spc="-55" dirty="0"/>
              <a:t>can </a:t>
            </a:r>
            <a:r>
              <a:rPr spc="15" dirty="0"/>
              <a:t>report </a:t>
            </a:r>
            <a:r>
              <a:rPr spc="-110" dirty="0"/>
              <a:t>any </a:t>
            </a:r>
            <a:r>
              <a:rPr spc="-80" dirty="0"/>
              <a:t>ambiguities </a:t>
            </a:r>
            <a:r>
              <a:rPr spc="10" dirty="0"/>
              <a:t>or </a:t>
            </a:r>
            <a:r>
              <a:rPr spc="-85" dirty="0"/>
              <a:t>language </a:t>
            </a:r>
            <a:r>
              <a:rPr spc="-15" dirty="0"/>
              <a:t>constructs  </a:t>
            </a:r>
            <a:r>
              <a:rPr spc="-5" dirty="0"/>
              <a:t>that </a:t>
            </a:r>
            <a:r>
              <a:rPr spc="-40" dirty="0"/>
              <a:t>interfere </a:t>
            </a:r>
            <a:r>
              <a:rPr spc="-65" dirty="0"/>
              <a:t>with </a:t>
            </a:r>
            <a:r>
              <a:rPr spc="-10" dirty="0"/>
              <a:t>the </a:t>
            </a:r>
            <a:r>
              <a:rPr spc="-105" dirty="0"/>
              <a:t>ability </a:t>
            </a:r>
            <a:r>
              <a:rPr spc="30" dirty="0"/>
              <a:t>to </a:t>
            </a:r>
            <a:r>
              <a:rPr spc="-50" dirty="0"/>
              <a:t>parse it </a:t>
            </a:r>
            <a:r>
              <a:rPr spc="-75" dirty="0"/>
              <a:t>using </a:t>
            </a:r>
            <a:r>
              <a:rPr spc="-114" dirty="0"/>
              <a:t>LR</a:t>
            </a:r>
            <a:r>
              <a:rPr spc="340" dirty="0"/>
              <a:t> </a:t>
            </a:r>
            <a:r>
              <a:rPr spc="-50" dirty="0"/>
              <a:t>techniques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2159128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70" dirty="0">
                <a:solidFill>
                  <a:srgbClr val="262626"/>
                </a:solidFill>
              </a:rPr>
              <a:t>LR-</a:t>
            </a:r>
            <a:r>
              <a:rPr sz="4800" spc="-120" dirty="0">
                <a:solidFill>
                  <a:srgbClr val="262626"/>
                </a:solidFill>
              </a:rPr>
              <a:t>P</a:t>
            </a:r>
            <a:r>
              <a:rPr sz="4800" spc="-90" dirty="0">
                <a:solidFill>
                  <a:srgbClr val="262626"/>
                </a:solidFill>
              </a:rPr>
              <a:t>arser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685800" y="1752600"/>
            <a:ext cx="9982200" cy="2970044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43510" indent="-131445">
              <a:lnSpc>
                <a:spcPct val="100000"/>
              </a:lnSpc>
              <a:spcBef>
                <a:spcPts val="6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4582160" algn="l"/>
              </a:tabLst>
            </a:pPr>
            <a:r>
              <a:rPr sz="2800" spc="-65" dirty="0">
                <a:latin typeface="Times New Roman"/>
                <a:cs typeface="Times New Roman"/>
              </a:rPr>
              <a:t>LR-parsers cover </a:t>
            </a:r>
            <a:r>
              <a:rPr sz="2800" spc="-100" dirty="0">
                <a:latin typeface="Times New Roman"/>
                <a:cs typeface="Times New Roman"/>
              </a:rPr>
              <a:t>wide</a:t>
            </a:r>
            <a:r>
              <a:rPr sz="2800" spc="155" dirty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range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55" dirty="0">
                <a:latin typeface="Times New Roman"/>
                <a:cs typeface="Times New Roman"/>
              </a:rPr>
              <a:t>grammars</a:t>
            </a:r>
            <a:endParaRPr sz="2800">
              <a:latin typeface="Times New Roman"/>
              <a:cs typeface="Times New Roman"/>
            </a:endParaRPr>
          </a:p>
          <a:p>
            <a:pPr marL="417830" lvl="1" indent="-132080">
              <a:lnSpc>
                <a:spcPct val="100000"/>
              </a:lnSpc>
              <a:spcBef>
                <a:spcPts val="500"/>
              </a:spcBef>
              <a:buClr>
                <a:srgbClr val="262626"/>
              </a:buClr>
              <a:buSzPct val="96428"/>
              <a:buChar char="◦"/>
              <a:tabLst>
                <a:tab pos="418465" algn="l"/>
              </a:tabLst>
            </a:pPr>
            <a:r>
              <a:rPr sz="2800" spc="-150" dirty="0">
                <a:latin typeface="Times New Roman"/>
                <a:cs typeface="Times New Roman"/>
              </a:rPr>
              <a:t>SLR </a:t>
            </a:r>
            <a:r>
              <a:rPr sz="2800" spc="-105" dirty="0">
                <a:latin typeface="Times New Roman"/>
                <a:cs typeface="Times New Roman"/>
              </a:rPr>
              <a:t>(Simple </a:t>
            </a:r>
            <a:r>
              <a:rPr sz="2800" spc="-114" dirty="0">
                <a:latin typeface="Times New Roman"/>
                <a:cs typeface="Times New Roman"/>
              </a:rPr>
              <a:t>LR </a:t>
            </a:r>
            <a:r>
              <a:rPr sz="2800" spc="-60" dirty="0">
                <a:latin typeface="Times New Roman"/>
                <a:cs typeface="Times New Roman"/>
              </a:rPr>
              <a:t>parser,</a:t>
            </a:r>
            <a:r>
              <a:rPr sz="2800" spc="350" dirty="0">
                <a:latin typeface="Times New Roman"/>
                <a:cs typeface="Times New Roman"/>
              </a:rPr>
              <a:t> </a:t>
            </a:r>
            <a:r>
              <a:rPr sz="2800" spc="-120" dirty="0">
                <a:latin typeface="Times New Roman"/>
                <a:cs typeface="Times New Roman"/>
              </a:rPr>
              <a:t>LR(0))</a:t>
            </a:r>
            <a:endParaRPr sz="2800">
              <a:latin typeface="Times New Roman"/>
              <a:cs typeface="Times New Roman"/>
            </a:endParaRPr>
          </a:p>
          <a:p>
            <a:pPr marL="417830" lvl="1" indent="-132080">
              <a:lnSpc>
                <a:spcPct val="100000"/>
              </a:lnSpc>
              <a:spcBef>
                <a:spcPts val="500"/>
              </a:spcBef>
              <a:buClr>
                <a:srgbClr val="262626"/>
              </a:buClr>
              <a:buSzPct val="96428"/>
              <a:buChar char="◦"/>
              <a:tabLst>
                <a:tab pos="418465" algn="l"/>
              </a:tabLst>
            </a:pPr>
            <a:r>
              <a:rPr sz="2800" spc="-114" dirty="0">
                <a:latin typeface="Times New Roman"/>
                <a:cs typeface="Times New Roman"/>
              </a:rPr>
              <a:t>LR </a:t>
            </a:r>
            <a:r>
              <a:rPr sz="2800" spc="-60" dirty="0">
                <a:latin typeface="Times New Roman"/>
                <a:cs typeface="Times New Roman"/>
              </a:rPr>
              <a:t>(Most </a:t>
            </a:r>
            <a:r>
              <a:rPr sz="2800" spc="-75" dirty="0">
                <a:latin typeface="Times New Roman"/>
                <a:cs typeface="Times New Roman"/>
              </a:rPr>
              <a:t>general </a:t>
            </a:r>
            <a:r>
              <a:rPr sz="2800" spc="-114" dirty="0">
                <a:latin typeface="Times New Roman"/>
                <a:cs typeface="Times New Roman"/>
              </a:rPr>
              <a:t>LR</a:t>
            </a:r>
            <a:r>
              <a:rPr sz="2800" spc="225" dirty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parser)</a:t>
            </a:r>
            <a:endParaRPr sz="2800">
              <a:latin typeface="Times New Roman"/>
              <a:cs typeface="Times New Roman"/>
            </a:endParaRPr>
          </a:p>
          <a:p>
            <a:pPr marL="417830" lvl="1" indent="-132080">
              <a:lnSpc>
                <a:spcPct val="100000"/>
              </a:lnSpc>
              <a:spcBef>
                <a:spcPts val="500"/>
              </a:spcBef>
              <a:buClr>
                <a:srgbClr val="262626"/>
              </a:buClr>
              <a:buSzPct val="96428"/>
              <a:buChar char="◦"/>
              <a:tabLst>
                <a:tab pos="418465" algn="l"/>
              </a:tabLst>
            </a:pPr>
            <a:r>
              <a:rPr sz="2800" spc="-120" dirty="0">
                <a:latin typeface="Times New Roman"/>
                <a:cs typeface="Times New Roman"/>
              </a:rPr>
              <a:t>LALR </a:t>
            </a:r>
            <a:r>
              <a:rPr sz="2800" spc="-35" dirty="0">
                <a:latin typeface="Times New Roman"/>
                <a:cs typeface="Times New Roman"/>
              </a:rPr>
              <a:t>(Intermediate </a:t>
            </a:r>
            <a:r>
              <a:rPr sz="2800" spc="-114" dirty="0">
                <a:latin typeface="Times New Roman"/>
                <a:cs typeface="Times New Roman"/>
              </a:rPr>
              <a:t>LR </a:t>
            </a:r>
            <a:r>
              <a:rPr sz="2800" spc="-60" dirty="0">
                <a:latin typeface="Times New Roman"/>
                <a:cs typeface="Times New Roman"/>
              </a:rPr>
              <a:t>parser, </a:t>
            </a:r>
            <a:r>
              <a:rPr sz="2800" spc="-40" dirty="0">
                <a:latin typeface="Times New Roman"/>
                <a:cs typeface="Times New Roman"/>
              </a:rPr>
              <a:t>Look </a:t>
            </a:r>
            <a:r>
              <a:rPr sz="2800" spc="-60" dirty="0">
                <a:latin typeface="Times New Roman"/>
                <a:cs typeface="Times New Roman"/>
              </a:rPr>
              <a:t>ahead </a:t>
            </a:r>
            <a:r>
              <a:rPr sz="2800" spc="-114" dirty="0">
                <a:latin typeface="Times New Roman"/>
                <a:cs typeface="Times New Roman"/>
              </a:rPr>
              <a:t>LR</a:t>
            </a:r>
            <a:r>
              <a:rPr sz="2800" spc="390" dirty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parser)</a:t>
            </a:r>
            <a:endParaRPr sz="2800">
              <a:latin typeface="Times New Roman"/>
              <a:cs typeface="Times New Roman"/>
            </a:endParaRPr>
          </a:p>
          <a:p>
            <a:pPr marL="143510" marR="508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140" dirty="0">
                <a:latin typeface="Times New Roman"/>
                <a:cs typeface="Times New Roman"/>
              </a:rPr>
              <a:t>All </a:t>
            </a:r>
            <a:r>
              <a:rPr sz="2800" spc="-114" dirty="0">
                <a:latin typeface="Times New Roman"/>
                <a:cs typeface="Times New Roman"/>
              </a:rPr>
              <a:t>LR </a:t>
            </a:r>
            <a:r>
              <a:rPr sz="2800" spc="-50" dirty="0">
                <a:latin typeface="Times New Roman"/>
                <a:cs typeface="Times New Roman"/>
              </a:rPr>
              <a:t>parsers </a:t>
            </a:r>
            <a:r>
              <a:rPr sz="2800" spc="-65" dirty="0">
                <a:latin typeface="Times New Roman"/>
                <a:cs typeface="Times New Roman"/>
              </a:rPr>
              <a:t>use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75" dirty="0">
                <a:latin typeface="Times New Roman"/>
                <a:cs typeface="Times New Roman"/>
              </a:rPr>
              <a:t>same </a:t>
            </a:r>
            <a:r>
              <a:rPr sz="2800" spc="-55" dirty="0">
                <a:latin typeface="Times New Roman"/>
                <a:cs typeface="Times New Roman"/>
              </a:rPr>
              <a:t>algorithm,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85" dirty="0">
                <a:latin typeface="Times New Roman"/>
                <a:cs typeface="Times New Roman"/>
              </a:rPr>
              <a:t>only </a:t>
            </a:r>
            <a:r>
              <a:rPr sz="2800" spc="-50" dirty="0">
                <a:latin typeface="Times New Roman"/>
                <a:cs typeface="Times New Roman"/>
              </a:rPr>
              <a:t>difference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35" dirty="0">
                <a:latin typeface="Times New Roman"/>
                <a:cs typeface="Times New Roman"/>
              </a:rPr>
              <a:t>their  </a:t>
            </a:r>
            <a:r>
              <a:rPr sz="2800" spc="-65" dirty="0">
                <a:latin typeface="Times New Roman"/>
                <a:cs typeface="Times New Roman"/>
              </a:rPr>
              <a:t>parsing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60" dirty="0">
                <a:latin typeface="Times New Roman"/>
                <a:cs typeface="Times New Roman"/>
              </a:rPr>
              <a:t>table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91440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76575" algn="l"/>
              </a:tabLst>
            </a:pPr>
            <a:r>
              <a:rPr sz="4800" spc="-55" dirty="0">
                <a:solidFill>
                  <a:srgbClr val="262626"/>
                </a:solidFill>
              </a:rPr>
              <a:t>Structure</a:t>
            </a:r>
            <a:r>
              <a:rPr sz="4800" spc="-10" dirty="0">
                <a:solidFill>
                  <a:srgbClr val="262626"/>
                </a:solidFill>
              </a:rPr>
              <a:t> </a:t>
            </a:r>
            <a:r>
              <a:rPr sz="4800" spc="-5" dirty="0">
                <a:solidFill>
                  <a:srgbClr val="262626"/>
                </a:solidFill>
              </a:rPr>
              <a:t>of	</a:t>
            </a:r>
            <a:r>
              <a:rPr sz="4800" spc="-185" dirty="0">
                <a:solidFill>
                  <a:srgbClr val="262626"/>
                </a:solidFill>
              </a:rPr>
              <a:t>a </a:t>
            </a:r>
            <a:r>
              <a:rPr sz="4800" spc="-65" dirty="0">
                <a:solidFill>
                  <a:srgbClr val="262626"/>
                </a:solidFill>
              </a:rPr>
              <a:t>General</a:t>
            </a:r>
            <a:r>
              <a:rPr sz="4800" spc="95" dirty="0">
                <a:solidFill>
                  <a:srgbClr val="262626"/>
                </a:solidFill>
              </a:rPr>
              <a:t> </a:t>
            </a:r>
            <a:r>
              <a:rPr sz="4800" spc="-120" dirty="0">
                <a:solidFill>
                  <a:srgbClr val="262626"/>
                </a:solidFill>
              </a:rPr>
              <a:t>LR-Parser</a:t>
            </a:r>
            <a:endParaRPr sz="4800"/>
          </a:p>
        </p:txBody>
      </p:sp>
      <p:sp>
        <p:nvSpPr>
          <p:cNvPr id="3" name="object 3"/>
          <p:cNvSpPr/>
          <p:nvPr/>
        </p:nvSpPr>
        <p:spPr>
          <a:xfrm>
            <a:off x="2133600" y="1600200"/>
            <a:ext cx="6001818" cy="44533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381000"/>
            <a:ext cx="93726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76575" algn="l"/>
              </a:tabLst>
            </a:pPr>
            <a:r>
              <a:rPr sz="4800" spc="-55" dirty="0">
                <a:solidFill>
                  <a:srgbClr val="262626"/>
                </a:solidFill>
              </a:rPr>
              <a:t>Structure</a:t>
            </a:r>
            <a:r>
              <a:rPr sz="4800" spc="-10" dirty="0">
                <a:solidFill>
                  <a:srgbClr val="262626"/>
                </a:solidFill>
              </a:rPr>
              <a:t> </a:t>
            </a:r>
            <a:r>
              <a:rPr sz="4800" spc="-5" dirty="0">
                <a:solidFill>
                  <a:srgbClr val="262626"/>
                </a:solidFill>
              </a:rPr>
              <a:t>of	</a:t>
            </a:r>
            <a:r>
              <a:rPr sz="4800" spc="-185" dirty="0">
                <a:solidFill>
                  <a:srgbClr val="262626"/>
                </a:solidFill>
              </a:rPr>
              <a:t>a </a:t>
            </a:r>
            <a:r>
              <a:rPr sz="4800" spc="-65" dirty="0">
                <a:solidFill>
                  <a:srgbClr val="262626"/>
                </a:solidFill>
              </a:rPr>
              <a:t>General</a:t>
            </a:r>
            <a:r>
              <a:rPr sz="4800" spc="95" dirty="0">
                <a:solidFill>
                  <a:srgbClr val="262626"/>
                </a:solidFill>
              </a:rPr>
              <a:t> </a:t>
            </a:r>
            <a:r>
              <a:rPr sz="4800" spc="-120" dirty="0">
                <a:solidFill>
                  <a:srgbClr val="262626"/>
                </a:solidFill>
              </a:rPr>
              <a:t>LR-Parser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685800" y="1828800"/>
            <a:ext cx="9677400" cy="32598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6210" marR="17780" indent="-131445" algn="just">
              <a:lnSpc>
                <a:spcPct val="100000"/>
              </a:lnSpc>
              <a:spcBef>
                <a:spcPts val="100"/>
              </a:spcBef>
              <a:buClr>
                <a:srgbClr val="262626"/>
              </a:buClr>
              <a:buSzPct val="96428"/>
              <a:buChar char="◦"/>
              <a:tabLst>
                <a:tab pos="156845" algn="l"/>
              </a:tabLst>
            </a:pPr>
            <a:r>
              <a:rPr sz="2800" spc="-55" dirty="0">
                <a:latin typeface="Times New Roman"/>
                <a:cs typeface="Times New Roman"/>
              </a:rPr>
              <a:t>An </a:t>
            </a:r>
            <a:r>
              <a:rPr sz="2800" spc="-114" dirty="0">
                <a:latin typeface="Times New Roman"/>
                <a:cs typeface="Times New Roman"/>
              </a:rPr>
              <a:t>LR </a:t>
            </a:r>
            <a:r>
              <a:rPr sz="2800" spc="-45" dirty="0">
                <a:latin typeface="Times New Roman"/>
                <a:cs typeface="Times New Roman"/>
              </a:rPr>
              <a:t>parser </a:t>
            </a:r>
            <a:r>
              <a:rPr sz="2800" spc="-50" dirty="0">
                <a:latin typeface="Times New Roman"/>
                <a:cs typeface="Times New Roman"/>
              </a:rPr>
              <a:t>comprises </a:t>
            </a:r>
            <a:r>
              <a:rPr sz="2800" spc="-5" dirty="0">
                <a:latin typeface="Times New Roman"/>
                <a:cs typeface="Times New Roman"/>
              </a:rPr>
              <a:t>of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75" dirty="0">
                <a:latin typeface="Times New Roman"/>
                <a:cs typeface="Times New Roman"/>
              </a:rPr>
              <a:t>stack, </a:t>
            </a:r>
            <a:r>
              <a:rPr sz="2800" spc="-45" dirty="0">
                <a:latin typeface="Times New Roman"/>
                <a:cs typeface="Times New Roman"/>
              </a:rPr>
              <a:t>an </a:t>
            </a:r>
            <a:r>
              <a:rPr sz="2800" spc="-15" dirty="0">
                <a:latin typeface="Times New Roman"/>
                <a:cs typeface="Times New Roman"/>
              </a:rPr>
              <a:t>input </a:t>
            </a:r>
            <a:r>
              <a:rPr sz="2800" spc="-30" dirty="0">
                <a:latin typeface="Times New Roman"/>
                <a:cs typeface="Times New Roman"/>
              </a:rPr>
              <a:t>buffer and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65" dirty="0">
                <a:latin typeface="Times New Roman"/>
                <a:cs typeface="Times New Roman"/>
              </a:rPr>
              <a:t>parsing </a:t>
            </a:r>
            <a:r>
              <a:rPr sz="2800" spc="-60" dirty="0">
                <a:latin typeface="Times New Roman"/>
                <a:cs typeface="Times New Roman"/>
              </a:rPr>
              <a:t>table  </a:t>
            </a:r>
            <a:r>
              <a:rPr sz="2800" spc="-5" dirty="0">
                <a:latin typeface="Times New Roman"/>
                <a:cs typeface="Times New Roman"/>
              </a:rPr>
              <a:t>that </a:t>
            </a:r>
            <a:r>
              <a:rPr sz="2800" spc="-55" dirty="0">
                <a:latin typeface="Times New Roman"/>
                <a:cs typeface="Times New Roman"/>
              </a:rPr>
              <a:t>has two </a:t>
            </a:r>
            <a:r>
              <a:rPr sz="2800" spc="-40" dirty="0">
                <a:latin typeface="Times New Roman"/>
                <a:cs typeface="Times New Roman"/>
              </a:rPr>
              <a:t>parts: </a:t>
            </a:r>
            <a:r>
              <a:rPr sz="2800" b="1" dirty="0">
                <a:latin typeface="Times New Roman"/>
                <a:cs typeface="Times New Roman"/>
              </a:rPr>
              <a:t>action </a:t>
            </a:r>
            <a:r>
              <a:rPr sz="2800" spc="-30" dirty="0">
                <a:latin typeface="Times New Roman"/>
                <a:cs typeface="Times New Roman"/>
              </a:rPr>
              <a:t>and</a:t>
            </a:r>
            <a:r>
              <a:rPr sz="2800" spc="150" dirty="0">
                <a:latin typeface="Times New Roman"/>
                <a:cs typeface="Times New Roman"/>
              </a:rPr>
              <a:t> </a:t>
            </a:r>
            <a:r>
              <a:rPr sz="2800" b="1" spc="35" dirty="0">
                <a:latin typeface="Times New Roman"/>
                <a:cs typeface="Times New Roman"/>
              </a:rPr>
              <a:t>goto</a:t>
            </a:r>
            <a:endParaRPr sz="2800">
              <a:latin typeface="Times New Roman"/>
              <a:cs typeface="Times New Roman"/>
            </a:endParaRPr>
          </a:p>
          <a:p>
            <a:pPr marL="156210" marR="168275" indent="-131445" algn="just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56845" algn="l"/>
              </a:tabLst>
            </a:pPr>
            <a:r>
              <a:rPr sz="2800" spc="5" dirty="0">
                <a:latin typeface="Times New Roman"/>
                <a:cs typeface="Times New Roman"/>
              </a:rPr>
              <a:t>Its </a:t>
            </a:r>
            <a:r>
              <a:rPr sz="2800" spc="-75" dirty="0">
                <a:latin typeface="Times New Roman"/>
                <a:cs typeface="Times New Roman"/>
              </a:rPr>
              <a:t>stack </a:t>
            </a:r>
            <a:r>
              <a:rPr sz="2800" spc="-50" dirty="0">
                <a:latin typeface="Times New Roman"/>
                <a:cs typeface="Times New Roman"/>
              </a:rPr>
              <a:t>comprises </a:t>
            </a:r>
            <a:r>
              <a:rPr sz="2800" spc="-5" dirty="0">
                <a:latin typeface="Times New Roman"/>
                <a:cs typeface="Times New Roman"/>
              </a:rPr>
              <a:t>of </a:t>
            </a:r>
            <a:r>
              <a:rPr sz="2800" spc="-50" dirty="0">
                <a:latin typeface="Times New Roman"/>
                <a:cs typeface="Times New Roman"/>
              </a:rPr>
              <a:t>entries </a:t>
            </a:r>
            <a:r>
              <a:rPr sz="2800" spc="-5" dirty="0">
                <a:latin typeface="Times New Roman"/>
                <a:cs typeface="Times New Roman"/>
              </a:rPr>
              <a:t>of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15" dirty="0">
                <a:latin typeface="Times New Roman"/>
                <a:cs typeface="Times New Roman"/>
              </a:rPr>
              <a:t>form </a:t>
            </a:r>
            <a:r>
              <a:rPr sz="2800" spc="-45" dirty="0">
                <a:latin typeface="Times New Roman"/>
                <a:cs typeface="Times New Roman"/>
              </a:rPr>
              <a:t>s</a:t>
            </a:r>
            <a:r>
              <a:rPr sz="2775" spc="-67" baseline="-31531" dirty="0">
                <a:latin typeface="Times New Roman"/>
                <a:cs typeface="Times New Roman"/>
              </a:rPr>
              <a:t>0</a:t>
            </a:r>
            <a:r>
              <a:rPr sz="2800" spc="-45" dirty="0">
                <a:latin typeface="Times New Roman"/>
                <a:cs typeface="Times New Roman"/>
              </a:rPr>
              <a:t>X</a:t>
            </a:r>
            <a:r>
              <a:rPr sz="2775" spc="-67" baseline="-31531" dirty="0">
                <a:latin typeface="Times New Roman"/>
                <a:cs typeface="Times New Roman"/>
              </a:rPr>
              <a:t>1 </a:t>
            </a:r>
            <a:r>
              <a:rPr sz="2800" spc="-65" dirty="0">
                <a:latin typeface="Times New Roman"/>
                <a:cs typeface="Times New Roman"/>
              </a:rPr>
              <a:t>s</a:t>
            </a:r>
            <a:r>
              <a:rPr sz="2775" spc="-97" baseline="-31531" dirty="0">
                <a:latin typeface="Times New Roman"/>
                <a:cs typeface="Times New Roman"/>
              </a:rPr>
              <a:t>1</a:t>
            </a:r>
            <a:r>
              <a:rPr sz="2800" spc="-65" dirty="0">
                <a:latin typeface="Times New Roman"/>
                <a:cs typeface="Times New Roman"/>
              </a:rPr>
              <a:t>X</a:t>
            </a:r>
            <a:r>
              <a:rPr sz="2775" spc="-97" baseline="-31531" dirty="0">
                <a:latin typeface="Times New Roman"/>
                <a:cs typeface="Times New Roman"/>
              </a:rPr>
              <a:t>2 </a:t>
            </a:r>
            <a:r>
              <a:rPr sz="2800" spc="-170" dirty="0">
                <a:latin typeface="Times New Roman"/>
                <a:cs typeface="Times New Roman"/>
              </a:rPr>
              <a:t>: : : </a:t>
            </a:r>
            <a:r>
              <a:rPr sz="2800" spc="-50" dirty="0">
                <a:latin typeface="Times New Roman"/>
                <a:cs typeface="Times New Roman"/>
              </a:rPr>
              <a:t>X</a:t>
            </a:r>
            <a:r>
              <a:rPr sz="2775" spc="-75" baseline="-31531" dirty="0">
                <a:latin typeface="Times New Roman"/>
                <a:cs typeface="Times New Roman"/>
              </a:rPr>
              <a:t>m</a:t>
            </a:r>
            <a:r>
              <a:rPr sz="2800" spc="-50" dirty="0">
                <a:latin typeface="Times New Roman"/>
                <a:cs typeface="Times New Roman"/>
              </a:rPr>
              <a:t>s</a:t>
            </a:r>
            <a:r>
              <a:rPr sz="2775" spc="-75" baseline="-31531" dirty="0">
                <a:latin typeface="Times New Roman"/>
                <a:cs typeface="Times New Roman"/>
              </a:rPr>
              <a:t>m</a:t>
            </a:r>
            <a:r>
              <a:rPr sz="2800" spc="-50" dirty="0">
                <a:latin typeface="Times New Roman"/>
                <a:cs typeface="Times New Roman"/>
              </a:rPr>
              <a:t>, </a:t>
            </a:r>
            <a:r>
              <a:rPr sz="2800" spc="-65" dirty="0">
                <a:latin typeface="Times New Roman"/>
                <a:cs typeface="Times New Roman"/>
              </a:rPr>
              <a:t>where  </a:t>
            </a:r>
            <a:r>
              <a:rPr sz="2800" spc="-95" dirty="0">
                <a:latin typeface="Times New Roman"/>
                <a:cs typeface="Times New Roman"/>
              </a:rPr>
              <a:t>every </a:t>
            </a:r>
            <a:r>
              <a:rPr sz="2800" spc="-75" dirty="0">
                <a:latin typeface="Times New Roman"/>
                <a:cs typeface="Times New Roman"/>
              </a:rPr>
              <a:t>s</a:t>
            </a:r>
            <a:r>
              <a:rPr sz="2775" spc="-112" baseline="-31531" dirty="0">
                <a:latin typeface="Times New Roman"/>
                <a:cs typeface="Times New Roman"/>
              </a:rPr>
              <a:t>i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95" dirty="0">
                <a:latin typeface="Times New Roman"/>
                <a:cs typeface="Times New Roman"/>
              </a:rPr>
              <a:t>called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30" dirty="0">
                <a:latin typeface="Times New Roman"/>
                <a:cs typeface="Times New Roman"/>
              </a:rPr>
              <a:t>“state” and </a:t>
            </a:r>
            <a:r>
              <a:rPr sz="2800" spc="-95" dirty="0">
                <a:latin typeface="Times New Roman"/>
                <a:cs typeface="Times New Roman"/>
              </a:rPr>
              <a:t>every </a:t>
            </a:r>
            <a:r>
              <a:rPr sz="2800" spc="-50" dirty="0">
                <a:latin typeface="Times New Roman"/>
                <a:cs typeface="Times New Roman"/>
              </a:rPr>
              <a:t>X</a:t>
            </a:r>
            <a:r>
              <a:rPr sz="2775" spc="-75" baseline="-31531" dirty="0">
                <a:latin typeface="Times New Roman"/>
                <a:cs typeface="Times New Roman"/>
              </a:rPr>
              <a:t>i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55" dirty="0">
                <a:latin typeface="Times New Roman"/>
                <a:cs typeface="Times New Roman"/>
              </a:rPr>
              <a:t>grammar </a:t>
            </a:r>
            <a:r>
              <a:rPr sz="2800" spc="-75" dirty="0">
                <a:latin typeface="Times New Roman"/>
                <a:cs typeface="Times New Roman"/>
              </a:rPr>
              <a:t>symbol </a:t>
            </a:r>
            <a:r>
              <a:rPr sz="2800" spc="-55" dirty="0">
                <a:latin typeface="Times New Roman"/>
                <a:cs typeface="Times New Roman"/>
              </a:rPr>
              <a:t>(terminal  </a:t>
            </a:r>
            <a:r>
              <a:rPr sz="2800" spc="10" dirty="0">
                <a:latin typeface="Times New Roman"/>
                <a:cs typeface="Times New Roman"/>
              </a:rPr>
              <a:t>or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35" dirty="0">
                <a:latin typeface="Times New Roman"/>
                <a:cs typeface="Times New Roman"/>
              </a:rPr>
              <a:t>non-terminal)</a:t>
            </a:r>
            <a:endParaRPr sz="2800">
              <a:latin typeface="Times New Roman"/>
              <a:cs typeface="Times New Roman"/>
            </a:endParaRPr>
          </a:p>
          <a:p>
            <a:pPr marL="156210" marR="605790" indent="-131445" algn="just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56845" algn="l"/>
              </a:tabLst>
            </a:pPr>
            <a:r>
              <a:rPr sz="2800" spc="15" dirty="0">
                <a:latin typeface="Times New Roman"/>
                <a:cs typeface="Times New Roman"/>
              </a:rPr>
              <a:t>If </a:t>
            </a:r>
            <a:r>
              <a:rPr sz="2800" spc="25" dirty="0">
                <a:latin typeface="Times New Roman"/>
                <a:cs typeface="Times New Roman"/>
              </a:rPr>
              <a:t>top </a:t>
            </a:r>
            <a:r>
              <a:rPr sz="2800" spc="-5" dirty="0">
                <a:latin typeface="Times New Roman"/>
                <a:cs typeface="Times New Roman"/>
              </a:rPr>
              <a:t>of </a:t>
            </a:r>
            <a:r>
              <a:rPr sz="2800" spc="-75" dirty="0">
                <a:latin typeface="Times New Roman"/>
                <a:cs typeface="Times New Roman"/>
              </a:rPr>
              <a:t>stack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b="1" spc="50" dirty="0">
                <a:latin typeface="Times New Roman"/>
                <a:cs typeface="Times New Roman"/>
              </a:rPr>
              <a:t>s</a:t>
            </a:r>
            <a:r>
              <a:rPr sz="2775" b="1" spc="75" baseline="-31531" dirty="0">
                <a:latin typeface="Times New Roman"/>
                <a:cs typeface="Times New Roman"/>
              </a:rPr>
              <a:t>m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-15" dirty="0">
                <a:latin typeface="Times New Roman"/>
                <a:cs typeface="Times New Roman"/>
              </a:rPr>
              <a:t>input </a:t>
            </a:r>
            <a:r>
              <a:rPr sz="2800" spc="-75" dirty="0">
                <a:latin typeface="Times New Roman"/>
                <a:cs typeface="Times New Roman"/>
              </a:rPr>
              <a:t>symbol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b="1" spc="-80" dirty="0">
                <a:latin typeface="Times New Roman"/>
                <a:cs typeface="Times New Roman"/>
              </a:rPr>
              <a:t>a</a:t>
            </a:r>
            <a:r>
              <a:rPr sz="2800" spc="-80" dirty="0">
                <a:latin typeface="Times New Roman"/>
                <a:cs typeface="Times New Roman"/>
              </a:rPr>
              <a:t>,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114" dirty="0">
                <a:latin typeface="Times New Roman"/>
                <a:cs typeface="Times New Roman"/>
              </a:rPr>
              <a:t>LR </a:t>
            </a:r>
            <a:r>
              <a:rPr sz="2800" spc="-45" dirty="0">
                <a:latin typeface="Times New Roman"/>
                <a:cs typeface="Times New Roman"/>
              </a:rPr>
              <a:t>parser consults  action </a:t>
            </a:r>
            <a:r>
              <a:rPr sz="2800" b="1" spc="50" dirty="0">
                <a:latin typeface="Times New Roman"/>
                <a:cs typeface="Times New Roman"/>
              </a:rPr>
              <a:t>[s</a:t>
            </a:r>
            <a:r>
              <a:rPr sz="2775" b="1" spc="75" baseline="-31531" dirty="0">
                <a:latin typeface="Times New Roman"/>
                <a:cs typeface="Times New Roman"/>
              </a:rPr>
              <a:t>m</a:t>
            </a:r>
            <a:r>
              <a:rPr sz="2800" b="1" spc="50" dirty="0">
                <a:latin typeface="Times New Roman"/>
                <a:cs typeface="Times New Roman"/>
              </a:rPr>
              <a:t>, </a:t>
            </a:r>
            <a:r>
              <a:rPr sz="2800" b="1" spc="15" dirty="0">
                <a:latin typeface="Times New Roman"/>
                <a:cs typeface="Times New Roman"/>
              </a:rPr>
              <a:t>a] </a:t>
            </a:r>
            <a:r>
              <a:rPr sz="2800" spc="-75" dirty="0">
                <a:latin typeface="Times New Roman"/>
                <a:cs typeface="Times New Roman"/>
              </a:rPr>
              <a:t>which </a:t>
            </a:r>
            <a:r>
              <a:rPr sz="2800" spc="-55" dirty="0">
                <a:latin typeface="Times New Roman"/>
                <a:cs typeface="Times New Roman"/>
              </a:rPr>
              <a:t>can </a:t>
            </a:r>
            <a:r>
              <a:rPr sz="2800" spc="-30" dirty="0">
                <a:latin typeface="Times New Roman"/>
                <a:cs typeface="Times New Roman"/>
              </a:rPr>
              <a:t>be </a:t>
            </a:r>
            <a:r>
              <a:rPr sz="2800" spc="-10" dirty="0">
                <a:latin typeface="Times New Roman"/>
                <a:cs typeface="Times New Roman"/>
              </a:rPr>
              <a:t>one </a:t>
            </a:r>
            <a:r>
              <a:rPr sz="2800" spc="-5" dirty="0">
                <a:latin typeface="Times New Roman"/>
                <a:cs typeface="Times New Roman"/>
              </a:rPr>
              <a:t>of </a:t>
            </a:r>
            <a:r>
              <a:rPr sz="2800" spc="-15" dirty="0">
                <a:latin typeface="Times New Roman"/>
                <a:cs typeface="Times New Roman"/>
              </a:rPr>
              <a:t>four</a:t>
            </a:r>
            <a:r>
              <a:rPr sz="2800" spc="-204" dirty="0">
                <a:latin typeface="Times New Roman"/>
                <a:cs typeface="Times New Roman"/>
              </a:rPr>
              <a:t> </a:t>
            </a:r>
            <a:r>
              <a:rPr sz="2800" spc="-65" dirty="0">
                <a:latin typeface="Times New Roman"/>
                <a:cs typeface="Times New Roman"/>
              </a:rPr>
              <a:t>actions: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381000"/>
            <a:ext cx="91440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76575" algn="l"/>
              </a:tabLst>
            </a:pPr>
            <a:r>
              <a:rPr sz="4800" spc="-55" dirty="0">
                <a:solidFill>
                  <a:srgbClr val="262626"/>
                </a:solidFill>
              </a:rPr>
              <a:t>Structure</a:t>
            </a:r>
            <a:r>
              <a:rPr sz="4800" spc="-10" dirty="0">
                <a:solidFill>
                  <a:srgbClr val="262626"/>
                </a:solidFill>
              </a:rPr>
              <a:t> </a:t>
            </a:r>
            <a:r>
              <a:rPr sz="4800" spc="-5" dirty="0">
                <a:solidFill>
                  <a:srgbClr val="262626"/>
                </a:solidFill>
              </a:rPr>
              <a:t>of	</a:t>
            </a:r>
            <a:r>
              <a:rPr sz="4800" spc="-185" dirty="0">
                <a:solidFill>
                  <a:srgbClr val="262626"/>
                </a:solidFill>
              </a:rPr>
              <a:t>a </a:t>
            </a:r>
            <a:r>
              <a:rPr sz="4800" spc="-65" dirty="0">
                <a:solidFill>
                  <a:srgbClr val="262626"/>
                </a:solidFill>
              </a:rPr>
              <a:t>General</a:t>
            </a:r>
            <a:r>
              <a:rPr sz="4800" spc="95" dirty="0">
                <a:solidFill>
                  <a:srgbClr val="262626"/>
                </a:solidFill>
              </a:rPr>
              <a:t> </a:t>
            </a:r>
            <a:r>
              <a:rPr sz="4800" spc="-120" dirty="0">
                <a:solidFill>
                  <a:srgbClr val="262626"/>
                </a:solidFill>
              </a:rPr>
              <a:t>LR-Parser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685800" y="1676400"/>
            <a:ext cx="9982200" cy="4152419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344805" indent="-332740">
              <a:lnSpc>
                <a:spcPct val="100000"/>
              </a:lnSpc>
              <a:spcBef>
                <a:spcPts val="1000"/>
              </a:spcBef>
              <a:buAutoNum type="arabicPeriod"/>
              <a:tabLst>
                <a:tab pos="345440" algn="l"/>
              </a:tabLst>
            </a:pPr>
            <a:r>
              <a:rPr sz="2800" spc="-40" dirty="0">
                <a:latin typeface="Times New Roman"/>
                <a:cs typeface="Times New Roman"/>
              </a:rPr>
              <a:t>shift </a:t>
            </a:r>
            <a:r>
              <a:rPr sz="2800" spc="-125" dirty="0">
                <a:latin typeface="Times New Roman"/>
                <a:cs typeface="Times New Roman"/>
              </a:rPr>
              <a:t>s, </a:t>
            </a:r>
            <a:r>
              <a:rPr sz="2800" spc="-60" dirty="0">
                <a:latin typeface="Times New Roman"/>
                <a:cs typeface="Times New Roman"/>
              </a:rPr>
              <a:t>where </a:t>
            </a:r>
            <a:r>
              <a:rPr sz="2800" spc="-70" dirty="0">
                <a:latin typeface="Times New Roman"/>
                <a:cs typeface="Times New Roman"/>
              </a:rPr>
              <a:t>s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110" dirty="0">
                <a:latin typeface="Times New Roman"/>
                <a:cs typeface="Times New Roman"/>
              </a:rPr>
              <a:t>a</a:t>
            </a:r>
            <a:r>
              <a:rPr sz="2800" spc="365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Times New Roman"/>
                <a:cs typeface="Times New Roman"/>
              </a:rPr>
              <a:t>state</a:t>
            </a:r>
            <a:endParaRPr sz="2800">
              <a:latin typeface="Times New Roman"/>
              <a:cs typeface="Times New Roman"/>
            </a:endParaRPr>
          </a:p>
          <a:p>
            <a:pPr marL="344805" indent="-332740">
              <a:lnSpc>
                <a:spcPct val="100000"/>
              </a:lnSpc>
              <a:spcBef>
                <a:spcPts val="900"/>
              </a:spcBef>
              <a:buAutoNum type="arabicPeriod"/>
              <a:tabLst>
                <a:tab pos="345440" algn="l"/>
              </a:tabLst>
            </a:pPr>
            <a:r>
              <a:rPr sz="2800" spc="-50" dirty="0">
                <a:latin typeface="Times New Roman"/>
                <a:cs typeface="Times New Roman"/>
              </a:rPr>
              <a:t>reduce </a:t>
            </a:r>
            <a:r>
              <a:rPr sz="2800" spc="-75" dirty="0">
                <a:latin typeface="Times New Roman"/>
                <a:cs typeface="Times New Roman"/>
              </a:rPr>
              <a:t>using </a:t>
            </a:r>
            <a:r>
              <a:rPr sz="2800" spc="-15" dirty="0">
                <a:latin typeface="Times New Roman"/>
                <a:cs typeface="Times New Roman"/>
              </a:rPr>
              <a:t>production </a:t>
            </a:r>
            <a:r>
              <a:rPr sz="2800" spc="-130" dirty="0">
                <a:latin typeface="Times New Roman"/>
                <a:cs typeface="Times New Roman"/>
              </a:rPr>
              <a:t>A </a:t>
            </a:r>
            <a:r>
              <a:rPr sz="2800" dirty="0">
                <a:latin typeface="Times New Roman"/>
                <a:cs typeface="Times New Roman"/>
              </a:rPr>
              <a:t>→</a:t>
            </a:r>
            <a:r>
              <a:rPr sz="2800" spc="245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β</a:t>
            </a:r>
            <a:endParaRPr sz="2800">
              <a:latin typeface="Times New Roman"/>
              <a:cs typeface="Times New Roman"/>
            </a:endParaRPr>
          </a:p>
          <a:p>
            <a:pPr marL="344805" indent="-332740">
              <a:lnSpc>
                <a:spcPct val="100000"/>
              </a:lnSpc>
              <a:spcBef>
                <a:spcPts val="900"/>
              </a:spcBef>
              <a:buAutoNum type="arabicPeriod"/>
              <a:tabLst>
                <a:tab pos="345440" algn="l"/>
              </a:tabLst>
            </a:pPr>
            <a:r>
              <a:rPr sz="2800" spc="-45" dirty="0">
                <a:latin typeface="Times New Roman"/>
                <a:cs typeface="Times New Roman"/>
              </a:rPr>
              <a:t>accept</a:t>
            </a:r>
            <a:endParaRPr sz="2800">
              <a:latin typeface="Times New Roman"/>
              <a:cs typeface="Times New Roman"/>
            </a:endParaRPr>
          </a:p>
          <a:p>
            <a:pPr marL="344805" indent="-332740">
              <a:lnSpc>
                <a:spcPct val="100000"/>
              </a:lnSpc>
              <a:spcBef>
                <a:spcPts val="900"/>
              </a:spcBef>
              <a:buAutoNum type="arabicPeriod"/>
              <a:tabLst>
                <a:tab pos="345440" algn="l"/>
              </a:tabLst>
            </a:pPr>
            <a:r>
              <a:rPr sz="2800" dirty="0">
                <a:latin typeface="Times New Roman"/>
                <a:cs typeface="Times New Roman"/>
              </a:rPr>
              <a:t>error</a:t>
            </a:r>
            <a:endParaRPr sz="2800">
              <a:latin typeface="Times New Roman"/>
              <a:cs typeface="Times New Roman"/>
            </a:endParaRPr>
          </a:p>
          <a:p>
            <a:pPr marL="194945" marR="571500" lvl="1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95580" algn="l"/>
              </a:tabLst>
            </a:pPr>
            <a:r>
              <a:rPr sz="2800" spc="-5" dirty="0">
                <a:latin typeface="Times New Roman"/>
                <a:cs typeface="Times New Roman"/>
              </a:rPr>
              <a:t>The </a:t>
            </a:r>
            <a:r>
              <a:rPr sz="2800" spc="-25" dirty="0">
                <a:latin typeface="Times New Roman"/>
                <a:cs typeface="Times New Roman"/>
              </a:rPr>
              <a:t>function </a:t>
            </a:r>
            <a:r>
              <a:rPr sz="2800" dirty="0">
                <a:latin typeface="Times New Roman"/>
                <a:cs typeface="Times New Roman"/>
              </a:rPr>
              <a:t>goto </a:t>
            </a:r>
            <a:r>
              <a:rPr sz="2800" spc="-75" dirty="0">
                <a:latin typeface="Times New Roman"/>
                <a:cs typeface="Times New Roman"/>
              </a:rPr>
              <a:t>takes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40" dirty="0">
                <a:latin typeface="Times New Roman"/>
                <a:cs typeface="Times New Roman"/>
              </a:rPr>
              <a:t>state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-55" dirty="0">
                <a:latin typeface="Times New Roman"/>
                <a:cs typeface="Times New Roman"/>
              </a:rPr>
              <a:t>grammar </a:t>
            </a:r>
            <a:r>
              <a:rPr sz="2800" spc="-75" dirty="0">
                <a:latin typeface="Times New Roman"/>
                <a:cs typeface="Times New Roman"/>
              </a:rPr>
              <a:t>symbol </a:t>
            </a:r>
            <a:r>
              <a:rPr sz="2800" spc="-90" dirty="0">
                <a:latin typeface="Times New Roman"/>
                <a:cs typeface="Times New Roman"/>
              </a:rPr>
              <a:t>as </a:t>
            </a:r>
            <a:r>
              <a:rPr sz="2800" spc="-50" dirty="0">
                <a:latin typeface="Times New Roman"/>
                <a:cs typeface="Times New Roman"/>
              </a:rPr>
              <a:t>arguments  </a:t>
            </a:r>
            <a:r>
              <a:rPr sz="2800" spc="-30" dirty="0">
                <a:latin typeface="Times New Roman"/>
                <a:cs typeface="Times New Roman"/>
              </a:rPr>
              <a:t>and produces </a:t>
            </a:r>
            <a:r>
              <a:rPr sz="2800" spc="-110" dirty="0">
                <a:latin typeface="Times New Roman"/>
                <a:cs typeface="Times New Roman"/>
              </a:rPr>
              <a:t>a</a:t>
            </a:r>
            <a:r>
              <a:rPr sz="2800" spc="40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Times New Roman"/>
                <a:cs typeface="Times New Roman"/>
              </a:rPr>
              <a:t>state</a:t>
            </a:r>
            <a:endParaRPr sz="2800">
              <a:latin typeface="Times New Roman"/>
              <a:cs typeface="Times New Roman"/>
            </a:endParaRPr>
          </a:p>
          <a:p>
            <a:pPr marL="194945" marR="5080" lvl="1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95580" algn="l"/>
                <a:tab pos="3202940" algn="l"/>
                <a:tab pos="6819900" algn="l"/>
              </a:tabLst>
            </a:pPr>
            <a:r>
              <a:rPr sz="2800" spc="-5" dirty="0">
                <a:latin typeface="Times New Roman"/>
                <a:cs typeface="Times New Roman"/>
              </a:rPr>
              <a:t>The </a:t>
            </a:r>
            <a:r>
              <a:rPr sz="2800" dirty="0">
                <a:latin typeface="Times New Roman"/>
                <a:cs typeface="Times New Roman"/>
              </a:rPr>
              <a:t>goto </a:t>
            </a:r>
            <a:r>
              <a:rPr sz="2800" spc="-25" dirty="0">
                <a:latin typeface="Times New Roman"/>
                <a:cs typeface="Times New Roman"/>
              </a:rPr>
              <a:t>function </a:t>
            </a:r>
            <a:r>
              <a:rPr sz="2800" spc="-5" dirty="0">
                <a:latin typeface="Times New Roman"/>
                <a:cs typeface="Times New Roman"/>
              </a:rPr>
              <a:t>forms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35" dirty="0">
                <a:latin typeface="Times New Roman"/>
                <a:cs typeface="Times New Roman"/>
              </a:rPr>
              <a:t>transition</a:t>
            </a:r>
            <a:r>
              <a:rPr sz="2800" spc="85" dirty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table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55" dirty="0">
                <a:latin typeface="Times New Roman"/>
                <a:cs typeface="Times New Roman"/>
              </a:rPr>
              <a:t>DFA </a:t>
            </a:r>
            <a:r>
              <a:rPr sz="2800" spc="-5" dirty="0">
                <a:latin typeface="Times New Roman"/>
                <a:cs typeface="Times New Roman"/>
              </a:rPr>
              <a:t>that </a:t>
            </a:r>
            <a:r>
              <a:rPr sz="2800" spc="-65" dirty="0">
                <a:latin typeface="Times New Roman"/>
                <a:cs typeface="Times New Roman"/>
              </a:rPr>
              <a:t>recognizes 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90" dirty="0">
                <a:latin typeface="Times New Roman"/>
                <a:cs typeface="Times New Roman"/>
              </a:rPr>
              <a:t>viable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70" dirty="0">
                <a:latin typeface="Times New Roman"/>
                <a:cs typeface="Times New Roman"/>
              </a:rPr>
              <a:t>prefixes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grammar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89916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76575" algn="l"/>
              </a:tabLst>
            </a:pPr>
            <a:r>
              <a:rPr sz="4800" spc="-55" dirty="0">
                <a:solidFill>
                  <a:srgbClr val="262626"/>
                </a:solidFill>
              </a:rPr>
              <a:t>Structure</a:t>
            </a:r>
            <a:r>
              <a:rPr sz="4800" spc="-10" dirty="0">
                <a:solidFill>
                  <a:srgbClr val="262626"/>
                </a:solidFill>
              </a:rPr>
              <a:t> </a:t>
            </a:r>
            <a:r>
              <a:rPr sz="4800" spc="-5" dirty="0">
                <a:solidFill>
                  <a:srgbClr val="262626"/>
                </a:solidFill>
              </a:rPr>
              <a:t>of	</a:t>
            </a:r>
            <a:r>
              <a:rPr sz="4800" spc="-185" dirty="0">
                <a:solidFill>
                  <a:srgbClr val="262626"/>
                </a:solidFill>
              </a:rPr>
              <a:t>a </a:t>
            </a:r>
            <a:r>
              <a:rPr sz="4800" spc="-65" dirty="0">
                <a:solidFill>
                  <a:srgbClr val="262626"/>
                </a:solidFill>
              </a:rPr>
              <a:t>General</a:t>
            </a:r>
            <a:r>
              <a:rPr sz="4800" spc="95" dirty="0">
                <a:solidFill>
                  <a:srgbClr val="262626"/>
                </a:solidFill>
              </a:rPr>
              <a:t> </a:t>
            </a:r>
            <a:r>
              <a:rPr sz="4800" spc="-120" dirty="0">
                <a:solidFill>
                  <a:srgbClr val="262626"/>
                </a:solidFill>
              </a:rPr>
              <a:t>LR-Parser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685800" y="1752600"/>
            <a:ext cx="9829800" cy="3059812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43510" indent="-131445">
              <a:lnSpc>
                <a:spcPct val="100000"/>
              </a:lnSpc>
              <a:spcBef>
                <a:spcPts val="10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114" dirty="0">
                <a:latin typeface="Times New Roman"/>
                <a:cs typeface="Times New Roman"/>
              </a:rPr>
              <a:t>LR(k) </a:t>
            </a:r>
            <a:r>
              <a:rPr sz="2800" spc="-55" dirty="0">
                <a:latin typeface="Times New Roman"/>
                <a:cs typeface="Times New Roman"/>
              </a:rPr>
              <a:t>grammars </a:t>
            </a:r>
            <a:r>
              <a:rPr sz="2800" spc="-65" dirty="0">
                <a:latin typeface="Times New Roman"/>
                <a:cs typeface="Times New Roman"/>
              </a:rPr>
              <a:t>are </a:t>
            </a:r>
            <a:r>
              <a:rPr sz="2800" spc="-90" dirty="0">
                <a:latin typeface="Times New Roman"/>
                <a:cs typeface="Times New Roman"/>
              </a:rPr>
              <a:t>less </a:t>
            </a:r>
            <a:r>
              <a:rPr sz="2800" spc="-35" dirty="0">
                <a:latin typeface="Times New Roman"/>
                <a:cs typeface="Times New Roman"/>
              </a:rPr>
              <a:t>stringent </a:t>
            </a:r>
            <a:r>
              <a:rPr sz="2800" spc="-10" dirty="0">
                <a:latin typeface="Times New Roman"/>
                <a:cs typeface="Times New Roman"/>
              </a:rPr>
              <a:t>than </a:t>
            </a:r>
            <a:r>
              <a:rPr sz="2800" spc="-114" dirty="0">
                <a:latin typeface="Times New Roman"/>
                <a:cs typeface="Times New Roman"/>
              </a:rPr>
              <a:t>LL(k)</a:t>
            </a:r>
            <a:r>
              <a:rPr sz="2800" spc="340" dirty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grammars</a:t>
            </a:r>
            <a:endParaRPr sz="2800">
              <a:latin typeface="Times New Roman"/>
              <a:cs typeface="Times New Roman"/>
            </a:endParaRPr>
          </a:p>
          <a:p>
            <a:pPr marL="143510" marR="755015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6820534" algn="l"/>
                <a:tab pos="7621270" algn="l"/>
              </a:tabLst>
            </a:pPr>
            <a:r>
              <a:rPr sz="2800" spc="-114" dirty="0">
                <a:latin typeface="Times New Roman"/>
                <a:cs typeface="Times New Roman"/>
              </a:rPr>
              <a:t>LR(k) </a:t>
            </a:r>
            <a:r>
              <a:rPr sz="2800" spc="-55" dirty="0">
                <a:latin typeface="Times New Roman"/>
                <a:cs typeface="Times New Roman"/>
              </a:rPr>
              <a:t>grammars </a:t>
            </a:r>
            <a:r>
              <a:rPr sz="2800" spc="-90" dirty="0">
                <a:latin typeface="Times New Roman"/>
                <a:cs typeface="Times New Roman"/>
              </a:rPr>
              <a:t>have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40" dirty="0">
                <a:latin typeface="Times New Roman"/>
                <a:cs typeface="Times New Roman"/>
              </a:rPr>
              <a:t>match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50" dirty="0">
                <a:latin typeface="Times New Roman"/>
                <a:cs typeface="Times New Roman"/>
              </a:rPr>
              <a:t>right</a:t>
            </a:r>
            <a:r>
              <a:rPr sz="2800" spc="305" dirty="0">
                <a:latin typeface="Times New Roman"/>
                <a:cs typeface="Times New Roman"/>
              </a:rPr>
              <a:t> </a:t>
            </a:r>
            <a:r>
              <a:rPr sz="2800" spc="-75" dirty="0">
                <a:latin typeface="Times New Roman"/>
                <a:cs typeface="Times New Roman"/>
              </a:rPr>
              <a:t>side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15" dirty="0">
                <a:latin typeface="Times New Roman"/>
                <a:cs typeface="Times New Roman"/>
              </a:rPr>
              <a:t>production </a:t>
            </a:r>
            <a:r>
              <a:rPr sz="2800" spc="-125" dirty="0">
                <a:latin typeface="Times New Roman"/>
                <a:cs typeface="Times New Roman"/>
              </a:rPr>
              <a:t>by  </a:t>
            </a:r>
            <a:r>
              <a:rPr sz="2800" spc="-65" dirty="0">
                <a:latin typeface="Times New Roman"/>
                <a:cs typeface="Times New Roman"/>
              </a:rPr>
              <a:t>looking </a:t>
            </a:r>
            <a:r>
              <a:rPr sz="2800" spc="-40" dirty="0">
                <a:latin typeface="Times New Roman"/>
                <a:cs typeface="Times New Roman"/>
              </a:rPr>
              <a:t>at </a:t>
            </a:r>
            <a:r>
              <a:rPr sz="2800" spc="-60" dirty="0">
                <a:latin typeface="Times New Roman"/>
                <a:cs typeface="Times New Roman"/>
              </a:rPr>
              <a:t>its </a:t>
            </a:r>
            <a:r>
              <a:rPr sz="2800" spc="-55" dirty="0">
                <a:latin typeface="Times New Roman"/>
                <a:cs typeface="Times New Roman"/>
              </a:rPr>
              <a:t>possible </a:t>
            </a:r>
            <a:r>
              <a:rPr sz="2800" spc="-60" dirty="0">
                <a:latin typeface="Times New Roman"/>
                <a:cs typeface="Times New Roman"/>
              </a:rPr>
              <a:t>derivations </a:t>
            </a:r>
            <a:r>
              <a:rPr sz="2800" spc="-65" dirty="0">
                <a:latin typeface="Times New Roman"/>
                <a:cs typeface="Times New Roman"/>
              </a:rPr>
              <a:t>with </a:t>
            </a:r>
            <a:r>
              <a:rPr sz="2800" spc="-110" dirty="0">
                <a:latin typeface="Times New Roman"/>
                <a:cs typeface="Times New Roman"/>
              </a:rPr>
              <a:t>a</a:t>
            </a:r>
            <a:r>
              <a:rPr sz="2800" spc="415" dirty="0">
                <a:latin typeface="Times New Roman"/>
                <a:cs typeface="Times New Roman"/>
              </a:rPr>
              <a:t> </a:t>
            </a:r>
            <a:r>
              <a:rPr sz="2800" spc="-75" dirty="0">
                <a:latin typeface="Times New Roman"/>
                <a:cs typeface="Times New Roman"/>
              </a:rPr>
              <a:t>maximum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90" dirty="0">
                <a:latin typeface="Times New Roman"/>
                <a:cs typeface="Times New Roman"/>
              </a:rPr>
              <a:t>k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110" dirty="0">
                <a:latin typeface="Times New Roman"/>
                <a:cs typeface="Times New Roman"/>
              </a:rPr>
              <a:t>levels</a:t>
            </a:r>
            <a:endParaRPr sz="2800">
              <a:latin typeface="Times New Roman"/>
              <a:cs typeface="Times New Roman"/>
            </a:endParaRPr>
          </a:p>
          <a:p>
            <a:pPr marL="143510" marR="508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3287395" algn="l"/>
                <a:tab pos="6993255" algn="l"/>
              </a:tabLst>
            </a:pPr>
            <a:r>
              <a:rPr sz="2800" spc="-114" dirty="0">
                <a:latin typeface="Times New Roman"/>
                <a:cs typeface="Times New Roman"/>
              </a:rPr>
              <a:t>LL(k) </a:t>
            </a:r>
            <a:r>
              <a:rPr sz="2800" spc="-55" dirty="0">
                <a:latin typeface="Times New Roman"/>
                <a:cs typeface="Times New Roman"/>
              </a:rPr>
              <a:t>grammars </a:t>
            </a:r>
            <a:r>
              <a:rPr sz="2800" spc="-90" dirty="0">
                <a:latin typeface="Times New Roman"/>
                <a:cs typeface="Times New Roman"/>
              </a:rPr>
              <a:t>have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70" dirty="0">
                <a:latin typeface="Times New Roman"/>
                <a:cs typeface="Times New Roman"/>
              </a:rPr>
              <a:t>identify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50" dirty="0">
                <a:latin typeface="Times New Roman"/>
                <a:cs typeface="Times New Roman"/>
              </a:rPr>
              <a:t>right</a:t>
            </a:r>
            <a:r>
              <a:rPr sz="2800" spc="355" dirty="0">
                <a:latin typeface="Times New Roman"/>
                <a:cs typeface="Times New Roman"/>
              </a:rPr>
              <a:t> </a:t>
            </a:r>
            <a:r>
              <a:rPr sz="2800" spc="-75" dirty="0">
                <a:latin typeface="Times New Roman"/>
                <a:cs typeface="Times New Roman"/>
              </a:rPr>
              <a:t>side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15" dirty="0">
                <a:latin typeface="Times New Roman"/>
                <a:cs typeface="Times New Roman"/>
              </a:rPr>
              <a:t>production </a:t>
            </a:r>
            <a:r>
              <a:rPr sz="2800" spc="-50" dirty="0">
                <a:latin typeface="Times New Roman"/>
                <a:cs typeface="Times New Roman"/>
              </a:rPr>
              <a:t>just </a:t>
            </a:r>
            <a:r>
              <a:rPr sz="2800" spc="-125" dirty="0">
                <a:latin typeface="Times New Roman"/>
                <a:cs typeface="Times New Roman"/>
              </a:rPr>
              <a:t>by  </a:t>
            </a:r>
            <a:r>
              <a:rPr sz="2800" spc="-70" dirty="0">
                <a:latin typeface="Times New Roman"/>
                <a:cs typeface="Times New Roman"/>
              </a:rPr>
              <a:t>reading </a:t>
            </a:r>
            <a:r>
              <a:rPr sz="2800" spc="-90" dirty="0">
                <a:latin typeface="Times New Roman"/>
                <a:cs typeface="Times New Roman"/>
              </a:rPr>
              <a:t>k</a:t>
            </a:r>
            <a:r>
              <a:rPr sz="2800" spc="85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terminals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15" dirty="0">
                <a:latin typeface="Times New Roman"/>
                <a:cs typeface="Times New Roman"/>
              </a:rPr>
              <a:t>input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string</a:t>
            </a:r>
            <a:endParaRPr sz="2800">
              <a:latin typeface="Times New Roman"/>
              <a:cs typeface="Times New Roman"/>
            </a:endParaRPr>
          </a:p>
          <a:p>
            <a:pPr marL="14351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5958840" algn="l"/>
              </a:tabLst>
            </a:pPr>
            <a:r>
              <a:rPr sz="2800" spc="-114" dirty="0">
                <a:latin typeface="Times New Roman"/>
                <a:cs typeface="Times New Roman"/>
              </a:rPr>
              <a:t>LR(k) </a:t>
            </a:r>
            <a:r>
              <a:rPr sz="2800" spc="-55" dirty="0">
                <a:latin typeface="Times New Roman"/>
                <a:cs typeface="Times New Roman"/>
              </a:rPr>
              <a:t>grammars describe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75" dirty="0">
                <a:latin typeface="Times New Roman"/>
                <a:cs typeface="Times New Roman"/>
              </a:rPr>
              <a:t>larger</a:t>
            </a:r>
            <a:r>
              <a:rPr sz="2800" spc="400" dirty="0">
                <a:latin typeface="Times New Roman"/>
                <a:cs typeface="Times New Roman"/>
              </a:rPr>
              <a:t> </a:t>
            </a:r>
            <a:r>
              <a:rPr sz="2800" spc="-100" dirty="0">
                <a:latin typeface="Times New Roman"/>
                <a:cs typeface="Times New Roman"/>
              </a:rPr>
              <a:t>class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55" dirty="0">
                <a:latin typeface="Times New Roman"/>
                <a:cs typeface="Times New Roman"/>
              </a:rPr>
              <a:t>grammars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1520" y="457200"/>
            <a:ext cx="802672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70" dirty="0">
                <a:solidFill>
                  <a:srgbClr val="262626"/>
                </a:solidFill>
              </a:rPr>
              <a:t>Error </a:t>
            </a:r>
            <a:r>
              <a:rPr sz="4800" spc="-160" dirty="0">
                <a:solidFill>
                  <a:srgbClr val="262626"/>
                </a:solidFill>
              </a:rPr>
              <a:t>Recovery</a:t>
            </a:r>
            <a:r>
              <a:rPr sz="4800" spc="-100" dirty="0">
                <a:solidFill>
                  <a:srgbClr val="262626"/>
                </a:solidFill>
              </a:rPr>
              <a:t> </a:t>
            </a:r>
            <a:r>
              <a:rPr sz="4800" spc="-114" dirty="0">
                <a:solidFill>
                  <a:srgbClr val="262626"/>
                </a:solidFill>
              </a:rPr>
              <a:t>Techniques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640080" y="1752602"/>
            <a:ext cx="10058400" cy="334963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43510" indent="-131445">
              <a:lnSpc>
                <a:spcPct val="100000"/>
              </a:lnSpc>
              <a:spcBef>
                <a:spcPts val="6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b="1" spc="-35" dirty="0">
                <a:latin typeface="Times New Roman"/>
                <a:cs typeface="Times New Roman"/>
              </a:rPr>
              <a:t>Phrase-Level</a:t>
            </a:r>
            <a:r>
              <a:rPr sz="2800" b="1" spc="-10" dirty="0">
                <a:latin typeface="Times New Roman"/>
                <a:cs typeface="Times New Roman"/>
              </a:rPr>
              <a:t> </a:t>
            </a:r>
            <a:r>
              <a:rPr sz="2800" b="1" spc="-40" dirty="0">
                <a:latin typeface="Times New Roman"/>
                <a:cs typeface="Times New Roman"/>
              </a:rPr>
              <a:t>Recovery</a:t>
            </a:r>
            <a:endParaRPr sz="2800">
              <a:latin typeface="Times New Roman"/>
              <a:cs typeface="Times New Roman"/>
            </a:endParaRPr>
          </a:p>
          <a:p>
            <a:pPr marL="417830" marR="5080" lvl="1" indent="-144145">
              <a:lnSpc>
                <a:spcPct val="100000"/>
              </a:lnSpc>
              <a:spcBef>
                <a:spcPts val="500"/>
              </a:spcBef>
              <a:buClr>
                <a:srgbClr val="262626"/>
              </a:buClr>
              <a:buChar char="◦"/>
              <a:tabLst>
                <a:tab pos="418465" algn="l"/>
                <a:tab pos="7816850" algn="l"/>
              </a:tabLst>
            </a:pPr>
            <a:r>
              <a:rPr sz="2400" spc="90" dirty="0">
                <a:latin typeface="Times New Roman" pitchFamily="18" charset="0"/>
                <a:cs typeface="Times New Roman" pitchFamily="18" charset="0"/>
              </a:rPr>
              <a:t>On </a:t>
            </a:r>
            <a:r>
              <a:rPr sz="2400" spc="-75" dirty="0">
                <a:latin typeface="Times New Roman" pitchFamily="18" charset="0"/>
                <a:cs typeface="Times New Roman" pitchFamily="18" charset="0"/>
              </a:rPr>
              <a:t>discovering </a:t>
            </a:r>
            <a:r>
              <a:rPr sz="2400" spc="-45" dirty="0">
                <a:latin typeface="Times New Roman" pitchFamily="18" charset="0"/>
                <a:cs typeface="Times New Roman" pitchFamily="18" charset="0"/>
              </a:rPr>
              <a:t>an </a:t>
            </a:r>
            <a:r>
              <a:rPr sz="2400" spc="-30" dirty="0">
                <a:latin typeface="Times New Roman" pitchFamily="18" charset="0"/>
                <a:cs typeface="Times New Roman" pitchFamily="18" charset="0"/>
              </a:rPr>
              <a:t>error, </a:t>
            </a:r>
            <a:r>
              <a:rPr sz="2400" spc="-110" dirty="0">
                <a:latin typeface="Times New Roman" pitchFamily="18" charset="0"/>
                <a:cs typeface="Times New Roman" pitchFamily="18" charset="0"/>
              </a:rPr>
              <a:t>a </a:t>
            </a:r>
            <a:r>
              <a:rPr sz="2400" spc="-45" dirty="0">
                <a:latin typeface="Times New Roman" pitchFamily="18" charset="0"/>
                <a:cs typeface="Times New Roman" pitchFamily="18" charset="0"/>
              </a:rPr>
              <a:t>parser </a:t>
            </a:r>
            <a:r>
              <a:rPr sz="2400" spc="-135" dirty="0">
                <a:latin typeface="Times New Roman" pitchFamily="18" charset="0"/>
                <a:cs typeface="Times New Roman" pitchFamily="18" charset="0"/>
              </a:rPr>
              <a:t>may </a:t>
            </a:r>
            <a:r>
              <a:rPr sz="2400" dirty="0">
                <a:latin typeface="Times New Roman" pitchFamily="18" charset="0"/>
                <a:cs typeface="Times New Roman" pitchFamily="18" charset="0"/>
              </a:rPr>
              <a:t>perform </a:t>
            </a:r>
            <a:r>
              <a:rPr sz="2400" spc="-90" dirty="0">
                <a:latin typeface="Times New Roman" pitchFamily="18" charset="0"/>
                <a:cs typeface="Times New Roman" pitchFamily="18" charset="0"/>
              </a:rPr>
              <a:t>local </a:t>
            </a:r>
            <a:r>
              <a:rPr sz="2400" spc="-25" dirty="0">
                <a:latin typeface="Times New Roman" pitchFamily="18" charset="0"/>
                <a:cs typeface="Times New Roman" pitchFamily="18" charset="0"/>
              </a:rPr>
              <a:t>correction </a:t>
            </a:r>
            <a:r>
              <a:rPr sz="2400" spc="20" dirty="0">
                <a:latin typeface="Times New Roman" pitchFamily="18" charset="0"/>
                <a:cs typeface="Times New Roman" pitchFamily="18" charset="0"/>
              </a:rPr>
              <a:t>on  </a:t>
            </a:r>
            <a:r>
              <a:rPr sz="2400" spc="-1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sz="2400" spc="-70" dirty="0">
                <a:latin typeface="Times New Roman" pitchFamily="18" charset="0"/>
                <a:cs typeface="Times New Roman" pitchFamily="18" charset="0"/>
              </a:rPr>
              <a:t>remaining </a:t>
            </a:r>
            <a:r>
              <a:rPr sz="2400" spc="-40" dirty="0">
                <a:latin typeface="Times New Roman" pitchFamily="18" charset="0"/>
                <a:cs typeface="Times New Roman" pitchFamily="18" charset="0"/>
              </a:rPr>
              <a:t>input; </a:t>
            </a:r>
            <a:r>
              <a:rPr sz="2400" spc="-5" dirty="0">
                <a:latin typeface="Times New Roman" pitchFamily="18" charset="0"/>
                <a:cs typeface="Times New Roman" pitchFamily="18" charset="0"/>
              </a:rPr>
              <a:t>that </a:t>
            </a:r>
            <a:r>
              <a:rPr sz="2400" spc="-130" dirty="0">
                <a:latin typeface="Times New Roman" pitchFamily="18" charset="0"/>
                <a:cs typeface="Times New Roman" pitchFamily="18" charset="0"/>
              </a:rPr>
              <a:t>is, </a:t>
            </a:r>
            <a:r>
              <a:rPr sz="2400" spc="-50" dirty="0">
                <a:latin typeface="Times New Roman" pitchFamily="18" charset="0"/>
                <a:cs typeface="Times New Roman" pitchFamily="18" charset="0"/>
              </a:rPr>
              <a:t>it </a:t>
            </a:r>
            <a:r>
              <a:rPr sz="2400" spc="-135" dirty="0">
                <a:latin typeface="Times New Roman" pitchFamily="18" charset="0"/>
                <a:cs typeface="Times New Roman" pitchFamily="18" charset="0"/>
              </a:rPr>
              <a:t>may </a:t>
            </a:r>
            <a:r>
              <a:rPr sz="2400" spc="-65" dirty="0">
                <a:latin typeface="Times New Roman" pitchFamily="18" charset="0"/>
                <a:cs typeface="Times New Roman" pitchFamily="18" charset="0"/>
              </a:rPr>
              <a:t>replace </a:t>
            </a:r>
            <a:r>
              <a:rPr sz="2400" spc="-110" dirty="0">
                <a:latin typeface="Times New Roman" pitchFamily="18" charset="0"/>
                <a:cs typeface="Times New Roman" pitchFamily="18" charset="0"/>
              </a:rPr>
              <a:t>a </a:t>
            </a:r>
            <a:r>
              <a:rPr sz="2400" spc="-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2400" spc="-60">
                <a:latin typeface="Times New Roman" pitchFamily="18" charset="0"/>
                <a:cs typeface="Times New Roman" pitchFamily="18" charset="0"/>
              </a:rPr>
              <a:t>prefix</a:t>
            </a:r>
            <a:r>
              <a:rPr sz="2400" spc="5">
                <a:latin typeface="Times New Roman" pitchFamily="18" charset="0"/>
                <a:cs typeface="Times New Roman" pitchFamily="18" charset="0"/>
              </a:rPr>
              <a:t> </a:t>
            </a:r>
            <a:r>
              <a:rPr sz="2400" spc="-5" smtClean="0"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sz="2400" spc="-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2400" spc="-10" smtClean="0">
                <a:latin typeface="Times New Roman" pitchFamily="18" charset="0"/>
                <a:cs typeface="Times New Roman" pitchFamily="18" charset="0"/>
              </a:rPr>
              <a:t>the</a:t>
            </a:r>
            <a:r>
              <a:rPr sz="2400" spc="-7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2400" spc="-70" dirty="0">
                <a:latin typeface="Times New Roman" pitchFamily="18" charset="0"/>
                <a:cs typeface="Times New Roman" pitchFamily="18" charset="0"/>
              </a:rPr>
              <a:t>remaining  </a:t>
            </a:r>
            <a:r>
              <a:rPr sz="2400" spc="-15" dirty="0">
                <a:latin typeface="Times New Roman" pitchFamily="18" charset="0"/>
                <a:cs typeface="Times New Roman" pitchFamily="18" charset="0"/>
              </a:rPr>
              <a:t>input </a:t>
            </a:r>
            <a:r>
              <a:rPr sz="2400" spc="-125" dirty="0">
                <a:latin typeface="Times New Roman" pitchFamily="18" charset="0"/>
                <a:cs typeface="Times New Roman" pitchFamily="18" charset="0"/>
              </a:rPr>
              <a:t>by </a:t>
            </a:r>
            <a:r>
              <a:rPr sz="2400" spc="-40" dirty="0">
                <a:latin typeface="Times New Roman" pitchFamily="18" charset="0"/>
                <a:cs typeface="Times New Roman" pitchFamily="18" charset="0"/>
              </a:rPr>
              <a:t>some </a:t>
            </a:r>
            <a:r>
              <a:rPr sz="2400" spc="-55" dirty="0">
                <a:latin typeface="Times New Roman" pitchFamily="18" charset="0"/>
                <a:cs typeface="Times New Roman" pitchFamily="18" charset="0"/>
              </a:rPr>
              <a:t>string </a:t>
            </a:r>
            <a:r>
              <a:rPr sz="2400" spc="-5" dirty="0">
                <a:latin typeface="Times New Roman" pitchFamily="18" charset="0"/>
                <a:cs typeface="Times New Roman" pitchFamily="18" charset="0"/>
              </a:rPr>
              <a:t>that </a:t>
            </a:r>
            <a:r>
              <a:rPr sz="2400" spc="-110" dirty="0">
                <a:latin typeface="Times New Roman" pitchFamily="18" charset="0"/>
                <a:cs typeface="Times New Roman" pitchFamily="18" charset="0"/>
              </a:rPr>
              <a:t>allows </a:t>
            </a:r>
            <a:r>
              <a:rPr sz="2400" spc="-1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sz="2400" spc="-45" dirty="0">
                <a:latin typeface="Times New Roman" pitchFamily="18" charset="0"/>
                <a:cs typeface="Times New Roman" pitchFamily="18" charset="0"/>
              </a:rPr>
              <a:t>parser </a:t>
            </a:r>
            <a:r>
              <a:rPr sz="2400" spc="30">
                <a:latin typeface="Times New Roman" pitchFamily="18" charset="0"/>
                <a:cs typeface="Times New Roman" pitchFamily="18" charset="0"/>
              </a:rPr>
              <a:t>to</a:t>
            </a:r>
            <a:r>
              <a:rPr sz="2400" spc="370">
                <a:latin typeface="Times New Roman" pitchFamily="18" charset="0"/>
                <a:cs typeface="Times New Roman" pitchFamily="18" charset="0"/>
              </a:rPr>
              <a:t> </a:t>
            </a:r>
            <a:r>
              <a:rPr sz="2400" spc="-35" smtClean="0">
                <a:latin typeface="Times New Roman" pitchFamily="18" charset="0"/>
                <a:cs typeface="Times New Roman" pitchFamily="18" charset="0"/>
              </a:rPr>
              <a:t>continue</a:t>
            </a:r>
            <a:endParaRPr lang="en-US" sz="2400" spc="-35" dirty="0" smtClean="0">
              <a:latin typeface="Times New Roman" pitchFamily="18" charset="0"/>
              <a:cs typeface="Times New Roman" pitchFamily="18" charset="0"/>
            </a:endParaRPr>
          </a:p>
          <a:p>
            <a:pPr marL="417830" marR="5080" lvl="1" indent="-144145">
              <a:lnSpc>
                <a:spcPct val="100000"/>
              </a:lnSpc>
              <a:spcBef>
                <a:spcPts val="500"/>
              </a:spcBef>
              <a:buClr>
                <a:srgbClr val="262626"/>
              </a:buClr>
              <a:buChar char="◦"/>
              <a:tabLst>
                <a:tab pos="418465" algn="l"/>
                <a:tab pos="7816850" algn="l"/>
              </a:tabLst>
            </a:pPr>
            <a:endParaRPr sz="2400">
              <a:latin typeface="Times New Roman" pitchFamily="18" charset="0"/>
              <a:cs typeface="Times New Roman" pitchFamily="18" charset="0"/>
            </a:endParaRPr>
          </a:p>
          <a:p>
            <a:pPr marL="417830" marR="551815" lvl="1" indent="-144145">
              <a:lnSpc>
                <a:spcPct val="100000"/>
              </a:lnSpc>
              <a:spcBef>
                <a:spcPts val="500"/>
              </a:spcBef>
              <a:buClr>
                <a:srgbClr val="262626"/>
              </a:buClr>
              <a:buChar char="◦"/>
              <a:tabLst>
                <a:tab pos="418465" algn="l"/>
              </a:tabLst>
            </a:pPr>
            <a:r>
              <a:rPr sz="2400" spc="-130" dirty="0">
                <a:latin typeface="Times New Roman" pitchFamily="18" charset="0"/>
                <a:cs typeface="Times New Roman" pitchFamily="18" charset="0"/>
              </a:rPr>
              <a:t>A </a:t>
            </a:r>
            <a:r>
              <a:rPr sz="2400" spc="-95" dirty="0">
                <a:latin typeface="Times New Roman" pitchFamily="18" charset="0"/>
                <a:cs typeface="Times New Roman" pitchFamily="18" charset="0"/>
              </a:rPr>
              <a:t>typical </a:t>
            </a:r>
            <a:r>
              <a:rPr sz="2400" spc="-90" dirty="0">
                <a:latin typeface="Times New Roman" pitchFamily="18" charset="0"/>
                <a:cs typeface="Times New Roman" pitchFamily="18" charset="0"/>
              </a:rPr>
              <a:t>local </a:t>
            </a:r>
            <a:r>
              <a:rPr sz="2400" spc="-25" dirty="0">
                <a:latin typeface="Times New Roman" pitchFamily="18" charset="0"/>
                <a:cs typeface="Times New Roman" pitchFamily="18" charset="0"/>
              </a:rPr>
              <a:t>correction </a:t>
            </a:r>
            <a:r>
              <a:rPr sz="2400" spc="-105" dirty="0">
                <a:latin typeface="Times New Roman" pitchFamily="18" charset="0"/>
                <a:cs typeface="Times New Roman" pitchFamily="18" charset="0"/>
              </a:rPr>
              <a:t>is </a:t>
            </a:r>
            <a:r>
              <a:rPr sz="2400" spc="30" dirty="0">
                <a:latin typeface="Times New Roman" pitchFamily="18" charset="0"/>
                <a:cs typeface="Times New Roman" pitchFamily="18" charset="0"/>
              </a:rPr>
              <a:t>to </a:t>
            </a:r>
            <a:r>
              <a:rPr sz="2400" spc="-65" dirty="0">
                <a:latin typeface="Times New Roman" pitchFamily="18" charset="0"/>
                <a:cs typeface="Times New Roman" pitchFamily="18" charset="0"/>
              </a:rPr>
              <a:t>replace </a:t>
            </a:r>
            <a:r>
              <a:rPr sz="2400" spc="-110" dirty="0">
                <a:latin typeface="Times New Roman" pitchFamily="18" charset="0"/>
                <a:cs typeface="Times New Roman" pitchFamily="18" charset="0"/>
              </a:rPr>
              <a:t>a </a:t>
            </a:r>
            <a:r>
              <a:rPr sz="2400" spc="-45" dirty="0">
                <a:latin typeface="Times New Roman" pitchFamily="18" charset="0"/>
                <a:cs typeface="Times New Roman" pitchFamily="18" charset="0"/>
              </a:rPr>
              <a:t>comma </a:t>
            </a:r>
            <a:r>
              <a:rPr sz="2400" spc="-125" dirty="0">
                <a:latin typeface="Times New Roman" pitchFamily="18" charset="0"/>
                <a:cs typeface="Times New Roman" pitchFamily="18" charset="0"/>
              </a:rPr>
              <a:t>by </a:t>
            </a:r>
            <a:r>
              <a:rPr sz="2400" spc="-110" dirty="0">
                <a:latin typeface="Times New Roman" pitchFamily="18" charset="0"/>
                <a:cs typeface="Times New Roman" pitchFamily="18" charset="0"/>
              </a:rPr>
              <a:t>a </a:t>
            </a:r>
            <a:r>
              <a:rPr sz="2400" spc="-60" dirty="0">
                <a:latin typeface="Times New Roman" pitchFamily="18" charset="0"/>
                <a:cs typeface="Times New Roman" pitchFamily="18" charset="0"/>
              </a:rPr>
              <a:t>semicolon,  </a:t>
            </a:r>
            <a:r>
              <a:rPr sz="2400" spc="-55" dirty="0">
                <a:latin typeface="Times New Roman" pitchFamily="18" charset="0"/>
                <a:cs typeface="Times New Roman" pitchFamily="18" charset="0"/>
              </a:rPr>
              <a:t>delete </a:t>
            </a:r>
            <a:r>
              <a:rPr sz="2400" spc="-45" dirty="0">
                <a:latin typeface="Times New Roman" pitchFamily="18" charset="0"/>
                <a:cs typeface="Times New Roman" pitchFamily="18" charset="0"/>
              </a:rPr>
              <a:t>an extraneous </a:t>
            </a:r>
            <a:r>
              <a:rPr sz="2400" spc="-60" dirty="0">
                <a:latin typeface="Times New Roman" pitchFamily="18" charset="0"/>
                <a:cs typeface="Times New Roman" pitchFamily="18" charset="0"/>
              </a:rPr>
              <a:t>semicolon, </a:t>
            </a:r>
            <a:r>
              <a:rPr sz="2400" spc="10" dirty="0">
                <a:latin typeface="Times New Roman" pitchFamily="18" charset="0"/>
                <a:cs typeface="Times New Roman" pitchFamily="18" charset="0"/>
              </a:rPr>
              <a:t>or </a:t>
            </a:r>
            <a:r>
              <a:rPr sz="2400" spc="-30" dirty="0">
                <a:latin typeface="Times New Roman" pitchFamily="18" charset="0"/>
                <a:cs typeface="Times New Roman" pitchFamily="18" charset="0"/>
              </a:rPr>
              <a:t>insert </a:t>
            </a:r>
            <a:r>
              <a:rPr sz="2400" spc="-110" dirty="0">
                <a:latin typeface="Times New Roman" pitchFamily="18" charset="0"/>
                <a:cs typeface="Times New Roman" pitchFamily="18" charset="0"/>
              </a:rPr>
              <a:t>a </a:t>
            </a:r>
            <a:r>
              <a:rPr sz="2400" spc="-90">
                <a:latin typeface="Times New Roman" pitchFamily="18" charset="0"/>
                <a:cs typeface="Times New Roman" pitchFamily="18" charset="0"/>
              </a:rPr>
              <a:t>missing</a:t>
            </a:r>
            <a:r>
              <a:rPr sz="2400" spc="335">
                <a:latin typeface="Times New Roman" pitchFamily="18" charset="0"/>
                <a:cs typeface="Times New Roman" pitchFamily="18" charset="0"/>
              </a:rPr>
              <a:t> </a:t>
            </a:r>
            <a:r>
              <a:rPr sz="2400" spc="-55" smtClean="0">
                <a:latin typeface="Times New Roman" pitchFamily="18" charset="0"/>
                <a:cs typeface="Times New Roman" pitchFamily="18" charset="0"/>
              </a:rPr>
              <a:t>semicolon</a:t>
            </a:r>
            <a:endParaRPr lang="en-US" sz="2400" spc="-55" dirty="0" smtClean="0">
              <a:latin typeface="Times New Roman" pitchFamily="18" charset="0"/>
              <a:cs typeface="Times New Roman" pitchFamily="18" charset="0"/>
            </a:endParaRPr>
          </a:p>
          <a:p>
            <a:pPr marL="417830" marR="551815" lvl="1" indent="-144145">
              <a:lnSpc>
                <a:spcPct val="100000"/>
              </a:lnSpc>
              <a:spcBef>
                <a:spcPts val="500"/>
              </a:spcBef>
              <a:buClr>
                <a:srgbClr val="262626"/>
              </a:buClr>
              <a:buChar char="◦"/>
              <a:tabLst>
                <a:tab pos="418465" algn="l"/>
              </a:tabLst>
            </a:pPr>
            <a:endParaRPr sz="240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381000"/>
            <a:ext cx="101346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00" dirty="0">
                <a:solidFill>
                  <a:srgbClr val="262626"/>
                </a:solidFill>
              </a:rPr>
              <a:t>LR </a:t>
            </a:r>
            <a:r>
              <a:rPr sz="4800" spc="-110" dirty="0">
                <a:solidFill>
                  <a:srgbClr val="262626"/>
                </a:solidFill>
              </a:rPr>
              <a:t>Parser:</a:t>
            </a:r>
            <a:r>
              <a:rPr sz="4800" spc="195" dirty="0">
                <a:solidFill>
                  <a:srgbClr val="262626"/>
                </a:solidFill>
              </a:rPr>
              <a:t> </a:t>
            </a:r>
            <a:r>
              <a:rPr sz="4800" spc="-30" dirty="0">
                <a:solidFill>
                  <a:srgbClr val="262626"/>
                </a:solidFill>
              </a:rPr>
              <a:t>Configurations/Actions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685800" y="1828800"/>
            <a:ext cx="10058400" cy="33983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3045" marR="450850" indent="-131445">
              <a:lnSpc>
                <a:spcPct val="100000"/>
              </a:lnSpc>
              <a:spcBef>
                <a:spcPts val="100"/>
              </a:spcBef>
              <a:buClr>
                <a:srgbClr val="262626"/>
              </a:buClr>
              <a:buSzPct val="96428"/>
              <a:buChar char="◦"/>
              <a:tabLst>
                <a:tab pos="233679" algn="l"/>
                <a:tab pos="3242310" algn="l"/>
                <a:tab pos="4304665" algn="l"/>
                <a:tab pos="8280400" algn="l"/>
              </a:tabLst>
            </a:pPr>
            <a:r>
              <a:rPr sz="2800" spc="-5" dirty="0">
                <a:latin typeface="Times New Roman"/>
                <a:cs typeface="Times New Roman"/>
              </a:rPr>
              <a:t>The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configuration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114" dirty="0">
                <a:latin typeface="Times New Roman"/>
                <a:cs typeface="Times New Roman"/>
              </a:rPr>
              <a:t>LR </a:t>
            </a:r>
            <a:r>
              <a:rPr sz="2800" spc="-45" dirty="0">
                <a:latin typeface="Times New Roman"/>
                <a:cs typeface="Times New Roman"/>
              </a:rPr>
              <a:t>parser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40" dirty="0">
                <a:latin typeface="Times New Roman"/>
                <a:cs typeface="Times New Roman"/>
              </a:rPr>
              <a:t>tuple</a:t>
            </a:r>
            <a:r>
              <a:rPr sz="2800" spc="509" dirty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comprising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75" dirty="0">
                <a:latin typeface="Times New Roman"/>
                <a:cs typeface="Times New Roman"/>
              </a:rPr>
              <a:t>stack  </a:t>
            </a:r>
            <a:r>
              <a:rPr sz="2800" spc="-15" dirty="0">
                <a:latin typeface="Times New Roman"/>
                <a:cs typeface="Times New Roman"/>
              </a:rPr>
              <a:t>contents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contents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30" dirty="0">
                <a:latin typeface="Times New Roman"/>
                <a:cs typeface="Times New Roman"/>
              </a:rPr>
              <a:t>unconsumed </a:t>
            </a:r>
            <a:r>
              <a:rPr sz="2800" spc="-15" dirty="0">
                <a:latin typeface="Times New Roman"/>
                <a:cs typeface="Times New Roman"/>
              </a:rPr>
              <a:t>input</a:t>
            </a:r>
            <a:r>
              <a:rPr sz="2800" spc="25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buffer</a:t>
            </a:r>
            <a:endParaRPr sz="2800">
              <a:latin typeface="Times New Roman"/>
              <a:cs typeface="Times New Roman"/>
            </a:endParaRPr>
          </a:p>
          <a:p>
            <a:pPr marL="233679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233679" algn="l"/>
                <a:tab pos="1282700" algn="l"/>
              </a:tabLst>
            </a:pPr>
            <a:r>
              <a:rPr sz="2800" spc="45" dirty="0">
                <a:latin typeface="Times New Roman"/>
                <a:cs typeface="Times New Roman"/>
              </a:rPr>
              <a:t>It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5" dirty="0">
                <a:latin typeface="Times New Roman"/>
                <a:cs typeface="Times New Roman"/>
              </a:rPr>
              <a:t>is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15" dirty="0">
                <a:latin typeface="Times New Roman"/>
                <a:cs typeface="Times New Roman"/>
              </a:rPr>
              <a:t>form </a:t>
            </a:r>
            <a:r>
              <a:rPr sz="2800" spc="-70" dirty="0">
                <a:latin typeface="Times New Roman"/>
                <a:cs typeface="Times New Roman"/>
              </a:rPr>
              <a:t>(s</a:t>
            </a:r>
            <a:r>
              <a:rPr sz="2775" spc="-104" baseline="-31531" dirty="0">
                <a:latin typeface="Times New Roman"/>
                <a:cs typeface="Times New Roman"/>
              </a:rPr>
              <a:t>0</a:t>
            </a:r>
            <a:r>
              <a:rPr sz="2800" spc="-70" dirty="0">
                <a:latin typeface="Times New Roman"/>
                <a:cs typeface="Times New Roman"/>
              </a:rPr>
              <a:t>X</a:t>
            </a:r>
            <a:r>
              <a:rPr sz="2775" spc="-104" baseline="-31531" dirty="0">
                <a:latin typeface="Times New Roman"/>
                <a:cs typeface="Times New Roman"/>
              </a:rPr>
              <a:t>1</a:t>
            </a:r>
            <a:r>
              <a:rPr sz="2800" spc="-70" dirty="0">
                <a:latin typeface="Times New Roman"/>
                <a:cs typeface="Times New Roman"/>
              </a:rPr>
              <a:t>s</a:t>
            </a:r>
            <a:r>
              <a:rPr sz="2775" spc="-104" baseline="-31531" dirty="0">
                <a:latin typeface="Times New Roman"/>
                <a:cs typeface="Times New Roman"/>
              </a:rPr>
              <a:t>1 </a:t>
            </a:r>
            <a:r>
              <a:rPr sz="2800" spc="-60" dirty="0">
                <a:latin typeface="Times New Roman"/>
                <a:cs typeface="Times New Roman"/>
              </a:rPr>
              <a:t>….. </a:t>
            </a:r>
            <a:r>
              <a:rPr sz="2800" spc="-65" dirty="0">
                <a:latin typeface="Times New Roman"/>
                <a:cs typeface="Times New Roman"/>
              </a:rPr>
              <a:t>X</a:t>
            </a:r>
            <a:r>
              <a:rPr sz="2775" spc="-97" baseline="-31531" dirty="0">
                <a:latin typeface="Times New Roman"/>
                <a:cs typeface="Times New Roman"/>
              </a:rPr>
              <a:t>m</a:t>
            </a:r>
            <a:r>
              <a:rPr sz="2800" spc="-65" dirty="0">
                <a:latin typeface="Times New Roman"/>
                <a:cs typeface="Times New Roman"/>
              </a:rPr>
              <a:t>s</a:t>
            </a:r>
            <a:r>
              <a:rPr sz="2775" spc="-97" baseline="-31531" dirty="0">
                <a:latin typeface="Times New Roman"/>
                <a:cs typeface="Times New Roman"/>
              </a:rPr>
              <a:t>m</a:t>
            </a:r>
            <a:r>
              <a:rPr sz="2800" spc="-65" dirty="0">
                <a:latin typeface="Times New Roman"/>
                <a:cs typeface="Times New Roman"/>
              </a:rPr>
              <a:t>; </a:t>
            </a:r>
            <a:r>
              <a:rPr sz="2800" spc="-100" dirty="0">
                <a:latin typeface="Times New Roman"/>
                <a:cs typeface="Times New Roman"/>
              </a:rPr>
              <a:t>a</a:t>
            </a:r>
            <a:r>
              <a:rPr sz="2775" spc="-150" baseline="-31531" dirty="0">
                <a:latin typeface="Times New Roman"/>
                <a:cs typeface="Times New Roman"/>
              </a:rPr>
              <a:t>i </a:t>
            </a: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775" spc="-22" baseline="-31531" dirty="0">
                <a:latin typeface="Times New Roman"/>
                <a:cs typeface="Times New Roman"/>
              </a:rPr>
              <a:t>i+1 </a:t>
            </a:r>
            <a:r>
              <a:rPr sz="2800" dirty="0">
                <a:latin typeface="Times New Roman"/>
                <a:cs typeface="Times New Roman"/>
              </a:rPr>
              <a:t>……</a:t>
            </a:r>
            <a:r>
              <a:rPr sz="2800" spc="-90" dirty="0">
                <a:latin typeface="Times New Roman"/>
                <a:cs typeface="Times New Roman"/>
              </a:rPr>
              <a:t> </a:t>
            </a:r>
            <a:r>
              <a:rPr sz="2800" spc="-95" dirty="0">
                <a:latin typeface="Times New Roman"/>
                <a:cs typeface="Times New Roman"/>
              </a:rPr>
              <a:t>a</a:t>
            </a:r>
            <a:r>
              <a:rPr sz="2775" spc="-142" baseline="-31531" dirty="0">
                <a:latin typeface="Times New Roman"/>
                <a:cs typeface="Times New Roman"/>
              </a:rPr>
              <a:t>n</a:t>
            </a:r>
            <a:r>
              <a:rPr sz="2800" spc="-95" dirty="0">
                <a:latin typeface="Times New Roman"/>
                <a:cs typeface="Times New Roman"/>
              </a:rPr>
              <a:t>$)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450">
              <a:latin typeface="Times New Roman"/>
              <a:cs typeface="Times New Roman"/>
            </a:endParaRPr>
          </a:p>
          <a:p>
            <a:pPr marL="50800" marR="43180">
              <a:lnSpc>
                <a:spcPct val="100000"/>
              </a:lnSpc>
              <a:tabLst>
                <a:tab pos="887730" algn="l"/>
              </a:tabLst>
            </a:pPr>
            <a:r>
              <a:rPr sz="2800" spc="-110" dirty="0">
                <a:latin typeface="Times New Roman"/>
                <a:cs typeface="Times New Roman"/>
              </a:rPr>
              <a:t>(1)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15" dirty="0">
                <a:latin typeface="Times New Roman"/>
                <a:cs typeface="Times New Roman"/>
              </a:rPr>
              <a:t>If	</a:t>
            </a:r>
            <a:r>
              <a:rPr sz="2800" spc="-45" dirty="0">
                <a:latin typeface="Times New Roman"/>
                <a:cs typeface="Times New Roman"/>
              </a:rPr>
              <a:t>action </a:t>
            </a:r>
            <a:r>
              <a:rPr sz="2800" spc="-80" dirty="0">
                <a:latin typeface="Times New Roman"/>
                <a:cs typeface="Times New Roman"/>
              </a:rPr>
              <a:t>[s</a:t>
            </a:r>
            <a:r>
              <a:rPr sz="2775" spc="-120" baseline="-31531" dirty="0">
                <a:latin typeface="Times New Roman"/>
                <a:cs typeface="Times New Roman"/>
              </a:rPr>
              <a:t>m</a:t>
            </a:r>
            <a:r>
              <a:rPr sz="2800" spc="-80" dirty="0">
                <a:latin typeface="Times New Roman"/>
                <a:cs typeface="Times New Roman"/>
              </a:rPr>
              <a:t>, </a:t>
            </a:r>
            <a:r>
              <a:rPr sz="2800" spc="-125" dirty="0">
                <a:latin typeface="Times New Roman"/>
                <a:cs typeface="Times New Roman"/>
              </a:rPr>
              <a:t>a</a:t>
            </a:r>
            <a:r>
              <a:rPr sz="2775" spc="-187" baseline="-31531" dirty="0">
                <a:latin typeface="Times New Roman"/>
                <a:cs typeface="Times New Roman"/>
              </a:rPr>
              <a:t>i</a:t>
            </a:r>
            <a:r>
              <a:rPr sz="2800" spc="-125" dirty="0">
                <a:latin typeface="Times New Roman"/>
                <a:cs typeface="Times New Roman"/>
              </a:rPr>
              <a:t>] </a:t>
            </a:r>
            <a:r>
              <a:rPr sz="2800" spc="285" dirty="0">
                <a:latin typeface="Times New Roman"/>
                <a:cs typeface="Times New Roman"/>
              </a:rPr>
              <a:t>= </a:t>
            </a:r>
            <a:r>
              <a:rPr sz="2800" spc="-40" dirty="0">
                <a:latin typeface="Times New Roman"/>
                <a:cs typeface="Times New Roman"/>
              </a:rPr>
              <a:t>shift </a:t>
            </a:r>
            <a:r>
              <a:rPr sz="2800" spc="-125" dirty="0">
                <a:latin typeface="Times New Roman"/>
                <a:cs typeface="Times New Roman"/>
              </a:rPr>
              <a:t>s,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45" dirty="0">
                <a:latin typeface="Times New Roman"/>
                <a:cs typeface="Times New Roman"/>
              </a:rPr>
              <a:t>parser </a:t>
            </a:r>
            <a:r>
              <a:rPr sz="2800" spc="-75" dirty="0">
                <a:latin typeface="Times New Roman"/>
                <a:cs typeface="Times New Roman"/>
              </a:rPr>
              <a:t>executes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40" dirty="0">
                <a:latin typeface="Times New Roman"/>
                <a:cs typeface="Times New Roman"/>
              </a:rPr>
              <a:t>shift </a:t>
            </a:r>
            <a:r>
              <a:rPr sz="2800" spc="-80" dirty="0">
                <a:latin typeface="Times New Roman"/>
                <a:cs typeface="Times New Roman"/>
              </a:rPr>
              <a:t>move, </a:t>
            </a:r>
            <a:r>
              <a:rPr sz="2800" spc="-50" dirty="0">
                <a:latin typeface="Times New Roman"/>
                <a:cs typeface="Times New Roman"/>
              </a:rPr>
              <a:t>entering 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45" dirty="0">
                <a:latin typeface="Times New Roman"/>
                <a:cs typeface="Times New Roman"/>
              </a:rPr>
              <a:t>configuration </a:t>
            </a:r>
            <a:r>
              <a:rPr sz="2800" spc="-70" dirty="0">
                <a:latin typeface="Times New Roman"/>
                <a:cs typeface="Times New Roman"/>
              </a:rPr>
              <a:t>(s</a:t>
            </a:r>
            <a:r>
              <a:rPr sz="2775" spc="-104" baseline="-31531" dirty="0">
                <a:latin typeface="Times New Roman"/>
                <a:cs typeface="Times New Roman"/>
              </a:rPr>
              <a:t>0</a:t>
            </a:r>
            <a:r>
              <a:rPr sz="2800" spc="-70" dirty="0">
                <a:latin typeface="Times New Roman"/>
                <a:cs typeface="Times New Roman"/>
              </a:rPr>
              <a:t>X</a:t>
            </a:r>
            <a:r>
              <a:rPr sz="2775" spc="-104" baseline="-31531" dirty="0">
                <a:latin typeface="Times New Roman"/>
                <a:cs typeface="Times New Roman"/>
              </a:rPr>
              <a:t>1</a:t>
            </a:r>
            <a:r>
              <a:rPr sz="2800" spc="-70" dirty="0">
                <a:latin typeface="Times New Roman"/>
                <a:cs typeface="Times New Roman"/>
              </a:rPr>
              <a:t>s</a:t>
            </a:r>
            <a:r>
              <a:rPr sz="2775" spc="-104" baseline="-31531" dirty="0">
                <a:latin typeface="Times New Roman"/>
                <a:cs typeface="Times New Roman"/>
              </a:rPr>
              <a:t>1 </a:t>
            </a:r>
            <a:r>
              <a:rPr sz="2800" spc="-45" dirty="0">
                <a:latin typeface="Times New Roman"/>
                <a:cs typeface="Times New Roman"/>
              </a:rPr>
              <a:t>……..X</a:t>
            </a:r>
            <a:r>
              <a:rPr sz="2775" spc="-67" baseline="-31531" dirty="0">
                <a:latin typeface="Times New Roman"/>
                <a:cs typeface="Times New Roman"/>
              </a:rPr>
              <a:t>m</a:t>
            </a:r>
            <a:r>
              <a:rPr sz="2800" spc="-45" dirty="0">
                <a:latin typeface="Times New Roman"/>
                <a:cs typeface="Times New Roman"/>
              </a:rPr>
              <a:t>s</a:t>
            </a:r>
            <a:r>
              <a:rPr sz="2775" spc="-67" baseline="-31531" dirty="0">
                <a:latin typeface="Times New Roman"/>
                <a:cs typeface="Times New Roman"/>
              </a:rPr>
              <a:t>m </a:t>
            </a:r>
            <a:r>
              <a:rPr sz="2800" spc="-114" dirty="0">
                <a:latin typeface="Times New Roman"/>
                <a:cs typeface="Times New Roman"/>
              </a:rPr>
              <a:t>a</a:t>
            </a:r>
            <a:r>
              <a:rPr sz="2775" spc="-172" baseline="-31531" dirty="0">
                <a:latin typeface="Times New Roman"/>
                <a:cs typeface="Times New Roman"/>
              </a:rPr>
              <a:t>i</a:t>
            </a:r>
            <a:r>
              <a:rPr sz="2800" spc="-114" dirty="0">
                <a:latin typeface="Times New Roman"/>
                <a:cs typeface="Times New Roman"/>
              </a:rPr>
              <a:t>s; </a:t>
            </a:r>
            <a:r>
              <a:rPr sz="2800" spc="-10" dirty="0">
                <a:latin typeface="Times New Roman"/>
                <a:cs typeface="Times New Roman"/>
              </a:rPr>
              <a:t>a</a:t>
            </a:r>
            <a:r>
              <a:rPr sz="2775" spc="-15" baseline="-31531" dirty="0">
                <a:latin typeface="Times New Roman"/>
                <a:cs typeface="Times New Roman"/>
              </a:rPr>
              <a:t>i+1 </a:t>
            </a:r>
            <a:r>
              <a:rPr sz="2800" spc="-45" dirty="0">
                <a:latin typeface="Times New Roman"/>
                <a:cs typeface="Times New Roman"/>
              </a:rPr>
              <a:t>…….. </a:t>
            </a:r>
            <a:r>
              <a:rPr sz="2800" spc="-90" dirty="0">
                <a:latin typeface="Times New Roman"/>
                <a:cs typeface="Times New Roman"/>
              </a:rPr>
              <a:t>a</a:t>
            </a:r>
            <a:r>
              <a:rPr sz="2775" spc="-135" baseline="-31531" dirty="0">
                <a:latin typeface="Times New Roman"/>
                <a:cs typeface="Times New Roman"/>
              </a:rPr>
              <a:t>n</a:t>
            </a:r>
            <a:r>
              <a:rPr sz="2800" spc="-90" dirty="0">
                <a:latin typeface="Times New Roman"/>
                <a:cs typeface="Times New Roman"/>
              </a:rPr>
              <a:t>$) </a:t>
            </a:r>
            <a:r>
              <a:rPr sz="2800" spc="-60" dirty="0">
                <a:latin typeface="Times New Roman"/>
                <a:cs typeface="Times New Roman"/>
              </a:rPr>
              <a:t>shifting </a:t>
            </a:r>
            <a:r>
              <a:rPr sz="2800" spc="25" dirty="0">
                <a:latin typeface="Times New Roman"/>
                <a:cs typeface="Times New Roman"/>
              </a:rPr>
              <a:t>both </a:t>
            </a:r>
            <a:r>
              <a:rPr sz="2800" spc="-75" dirty="0">
                <a:latin typeface="Times New Roman"/>
                <a:cs typeface="Times New Roman"/>
              </a:rPr>
              <a:t>a</a:t>
            </a:r>
            <a:r>
              <a:rPr sz="2775" spc="-112" baseline="-31531" dirty="0">
                <a:latin typeface="Times New Roman"/>
                <a:cs typeface="Times New Roman"/>
              </a:rPr>
              <a:t>i </a:t>
            </a:r>
            <a:r>
              <a:rPr sz="1850" spc="-75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75" dirty="0">
                <a:latin typeface="Times New Roman"/>
                <a:cs typeface="Times New Roman"/>
              </a:rPr>
              <a:t>new </a:t>
            </a:r>
            <a:r>
              <a:rPr sz="2800" spc="-40" dirty="0">
                <a:latin typeface="Times New Roman"/>
                <a:cs typeface="Times New Roman"/>
              </a:rPr>
              <a:t>state</a:t>
            </a:r>
            <a:r>
              <a:rPr sz="2800" spc="90" dirty="0">
                <a:latin typeface="Times New Roman"/>
                <a:cs typeface="Times New Roman"/>
              </a:rPr>
              <a:t> </a:t>
            </a:r>
            <a:r>
              <a:rPr sz="2800" spc="-135" dirty="0">
                <a:latin typeface="Times New Roman"/>
                <a:cs typeface="Times New Roman"/>
              </a:rPr>
              <a:t>s.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457200"/>
            <a:ext cx="93726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00" dirty="0">
                <a:solidFill>
                  <a:srgbClr val="262626"/>
                </a:solidFill>
              </a:rPr>
              <a:t>LR </a:t>
            </a:r>
            <a:r>
              <a:rPr sz="4800" spc="-110" dirty="0">
                <a:solidFill>
                  <a:srgbClr val="262626"/>
                </a:solidFill>
              </a:rPr>
              <a:t>Parser:</a:t>
            </a:r>
            <a:r>
              <a:rPr sz="4800" spc="195" dirty="0">
                <a:solidFill>
                  <a:srgbClr val="262626"/>
                </a:solidFill>
              </a:rPr>
              <a:t> </a:t>
            </a:r>
            <a:r>
              <a:rPr sz="4800" spc="-30" dirty="0">
                <a:solidFill>
                  <a:srgbClr val="262626"/>
                </a:solidFill>
              </a:rPr>
              <a:t>Configurations/Actions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762000" y="1730955"/>
            <a:ext cx="9906000" cy="4265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30480">
              <a:lnSpc>
                <a:spcPct val="100000"/>
              </a:lnSpc>
              <a:spcBef>
                <a:spcPts val="100"/>
              </a:spcBef>
              <a:buAutoNum type="arabicParenBoth" startAt="2"/>
              <a:tabLst>
                <a:tab pos="513080" algn="l"/>
                <a:tab pos="887730" algn="l"/>
              </a:tabLst>
            </a:pPr>
            <a:r>
              <a:rPr sz="2800" spc="15" dirty="0">
                <a:latin typeface="Times New Roman"/>
                <a:cs typeface="Times New Roman"/>
              </a:rPr>
              <a:t>If	</a:t>
            </a:r>
            <a:r>
              <a:rPr sz="2800" spc="-60" dirty="0">
                <a:latin typeface="Times New Roman"/>
                <a:cs typeface="Times New Roman"/>
              </a:rPr>
              <a:t>action[s</a:t>
            </a:r>
            <a:r>
              <a:rPr sz="2775" spc="-89" baseline="-31531" dirty="0">
                <a:latin typeface="Times New Roman"/>
                <a:cs typeface="Times New Roman"/>
              </a:rPr>
              <a:t>m</a:t>
            </a:r>
            <a:r>
              <a:rPr sz="2800" spc="-60" dirty="0">
                <a:latin typeface="Times New Roman"/>
                <a:cs typeface="Times New Roman"/>
              </a:rPr>
              <a:t>, </a:t>
            </a:r>
            <a:r>
              <a:rPr sz="2800" spc="-125" dirty="0">
                <a:latin typeface="Times New Roman"/>
                <a:cs typeface="Times New Roman"/>
              </a:rPr>
              <a:t>a</a:t>
            </a:r>
            <a:r>
              <a:rPr sz="2775" spc="-187" baseline="-31531" dirty="0">
                <a:latin typeface="Times New Roman"/>
                <a:cs typeface="Times New Roman"/>
              </a:rPr>
              <a:t>i</a:t>
            </a:r>
            <a:r>
              <a:rPr sz="2800" spc="-125" dirty="0">
                <a:latin typeface="Times New Roman"/>
                <a:cs typeface="Times New Roman"/>
              </a:rPr>
              <a:t>] </a:t>
            </a:r>
            <a:r>
              <a:rPr sz="2800" spc="285" dirty="0">
                <a:latin typeface="Times New Roman"/>
                <a:cs typeface="Times New Roman"/>
              </a:rPr>
              <a:t>= </a:t>
            </a:r>
            <a:r>
              <a:rPr sz="2800" spc="-50" dirty="0">
                <a:latin typeface="Times New Roman"/>
                <a:cs typeface="Times New Roman"/>
              </a:rPr>
              <a:t>reduce </a:t>
            </a:r>
            <a:r>
              <a:rPr sz="2800" spc="-130" dirty="0">
                <a:latin typeface="Times New Roman"/>
                <a:cs typeface="Times New Roman"/>
              </a:rPr>
              <a:t>A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75" dirty="0">
                <a:latin typeface="Times New Roman"/>
                <a:cs typeface="Times New Roman"/>
              </a:rPr>
              <a:t>β,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45" dirty="0">
                <a:latin typeface="Times New Roman"/>
                <a:cs typeface="Times New Roman"/>
              </a:rPr>
              <a:t>parser </a:t>
            </a:r>
            <a:r>
              <a:rPr sz="2800" spc="-75" dirty="0">
                <a:latin typeface="Times New Roman"/>
                <a:cs typeface="Times New Roman"/>
              </a:rPr>
              <a:t>executes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50" dirty="0">
                <a:latin typeface="Times New Roman"/>
                <a:cs typeface="Times New Roman"/>
              </a:rPr>
              <a:t>reduce </a:t>
            </a:r>
            <a:r>
              <a:rPr sz="2800" spc="-80" dirty="0">
                <a:latin typeface="Times New Roman"/>
                <a:cs typeface="Times New Roman"/>
              </a:rPr>
              <a:t>move,  </a:t>
            </a:r>
            <a:r>
              <a:rPr sz="2800" spc="-50" dirty="0">
                <a:latin typeface="Times New Roman"/>
                <a:cs typeface="Times New Roman"/>
              </a:rPr>
              <a:t>entering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45" dirty="0">
                <a:latin typeface="Times New Roman"/>
                <a:cs typeface="Times New Roman"/>
              </a:rPr>
              <a:t>configuration </a:t>
            </a:r>
            <a:r>
              <a:rPr sz="2800" spc="-65" dirty="0">
                <a:latin typeface="Times New Roman"/>
                <a:cs typeface="Times New Roman"/>
              </a:rPr>
              <a:t>(s</a:t>
            </a:r>
            <a:r>
              <a:rPr sz="2775" spc="-97" baseline="-31531" dirty="0">
                <a:latin typeface="Times New Roman"/>
                <a:cs typeface="Times New Roman"/>
              </a:rPr>
              <a:t>0</a:t>
            </a:r>
            <a:r>
              <a:rPr sz="2800" spc="-65" dirty="0">
                <a:latin typeface="Times New Roman"/>
                <a:cs typeface="Times New Roman"/>
              </a:rPr>
              <a:t>X</a:t>
            </a:r>
            <a:r>
              <a:rPr sz="2775" spc="-97" baseline="-31531" dirty="0">
                <a:latin typeface="Times New Roman"/>
                <a:cs typeface="Times New Roman"/>
              </a:rPr>
              <a:t>1</a:t>
            </a:r>
            <a:r>
              <a:rPr sz="2800" spc="-65" dirty="0">
                <a:latin typeface="Times New Roman"/>
                <a:cs typeface="Times New Roman"/>
              </a:rPr>
              <a:t>s</a:t>
            </a:r>
            <a:r>
              <a:rPr sz="2775" spc="-97" baseline="-31531" dirty="0">
                <a:latin typeface="Times New Roman"/>
                <a:cs typeface="Times New Roman"/>
              </a:rPr>
              <a:t>1 </a:t>
            </a:r>
            <a:r>
              <a:rPr sz="2800" dirty="0">
                <a:latin typeface="Times New Roman"/>
                <a:cs typeface="Times New Roman"/>
              </a:rPr>
              <a:t>……… </a:t>
            </a:r>
            <a:r>
              <a:rPr sz="2800" spc="-30" dirty="0">
                <a:latin typeface="Times New Roman"/>
                <a:cs typeface="Times New Roman"/>
              </a:rPr>
              <a:t>X</a:t>
            </a:r>
            <a:r>
              <a:rPr sz="2775" spc="-44" baseline="-31531" dirty="0">
                <a:latin typeface="Times New Roman"/>
                <a:cs typeface="Times New Roman"/>
              </a:rPr>
              <a:t>m-r</a:t>
            </a:r>
            <a:r>
              <a:rPr sz="2800" spc="-30" dirty="0">
                <a:latin typeface="Times New Roman"/>
                <a:cs typeface="Times New Roman"/>
              </a:rPr>
              <a:t>s</a:t>
            </a:r>
            <a:r>
              <a:rPr sz="2775" spc="-44" baseline="-31531" dirty="0">
                <a:latin typeface="Times New Roman"/>
                <a:cs typeface="Times New Roman"/>
              </a:rPr>
              <a:t>m-r </a:t>
            </a:r>
            <a:r>
              <a:rPr sz="2800" spc="-125" dirty="0">
                <a:latin typeface="Times New Roman"/>
                <a:cs typeface="Times New Roman"/>
              </a:rPr>
              <a:t>As; </a:t>
            </a:r>
            <a:r>
              <a:rPr sz="2800" spc="-100" dirty="0">
                <a:latin typeface="Times New Roman"/>
                <a:cs typeface="Times New Roman"/>
              </a:rPr>
              <a:t>a</a:t>
            </a:r>
            <a:r>
              <a:rPr sz="2775" spc="-150" baseline="-31531" dirty="0">
                <a:latin typeface="Times New Roman"/>
                <a:cs typeface="Times New Roman"/>
              </a:rPr>
              <a:t>i </a:t>
            </a: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775" spc="-22" baseline="-31531" dirty="0">
                <a:latin typeface="Times New Roman"/>
                <a:cs typeface="Times New Roman"/>
              </a:rPr>
              <a:t>i+1 </a:t>
            </a:r>
            <a:r>
              <a:rPr sz="2800" spc="-30" dirty="0">
                <a:latin typeface="Times New Roman"/>
                <a:cs typeface="Times New Roman"/>
              </a:rPr>
              <a:t>…….</a:t>
            </a:r>
            <a:r>
              <a:rPr sz="2800" spc="90" dirty="0">
                <a:latin typeface="Times New Roman"/>
                <a:cs typeface="Times New Roman"/>
              </a:rPr>
              <a:t> </a:t>
            </a:r>
            <a:r>
              <a:rPr sz="2800" spc="-95" dirty="0">
                <a:latin typeface="Times New Roman"/>
                <a:cs typeface="Times New Roman"/>
              </a:rPr>
              <a:t>a</a:t>
            </a:r>
            <a:r>
              <a:rPr sz="2775" spc="-142" baseline="-31531" dirty="0">
                <a:latin typeface="Times New Roman"/>
                <a:cs typeface="Times New Roman"/>
              </a:rPr>
              <a:t>n</a:t>
            </a:r>
            <a:r>
              <a:rPr sz="2800" spc="-95" dirty="0">
                <a:latin typeface="Times New Roman"/>
                <a:cs typeface="Times New Roman"/>
              </a:rPr>
              <a:t>$).</a:t>
            </a:r>
            <a:endParaRPr sz="2800">
              <a:latin typeface="Times New Roman"/>
              <a:cs typeface="Times New Roman"/>
            </a:endParaRPr>
          </a:p>
          <a:p>
            <a:pPr marL="50800" marR="59055">
              <a:lnSpc>
                <a:spcPct val="100000"/>
              </a:lnSpc>
              <a:spcBef>
                <a:spcPts val="3359"/>
              </a:spcBef>
              <a:tabLst>
                <a:tab pos="1946910" algn="l"/>
                <a:tab pos="6225540" algn="l"/>
                <a:tab pos="9441815" algn="l"/>
              </a:tabLst>
            </a:pPr>
            <a:r>
              <a:rPr sz="2800" spc="-40" dirty="0">
                <a:latin typeface="Times New Roman"/>
                <a:cs typeface="Times New Roman"/>
              </a:rPr>
              <a:t>Here, </a:t>
            </a:r>
            <a:r>
              <a:rPr sz="2800" spc="-70" dirty="0">
                <a:latin typeface="Times New Roman"/>
                <a:cs typeface="Times New Roman"/>
              </a:rPr>
              <a:t>s </a:t>
            </a:r>
            <a:r>
              <a:rPr sz="2800" spc="285" dirty="0">
                <a:latin typeface="Times New Roman"/>
                <a:cs typeface="Times New Roman"/>
              </a:rPr>
              <a:t>= </a:t>
            </a:r>
            <a:r>
              <a:rPr sz="2800" spc="-40" dirty="0">
                <a:latin typeface="Times New Roman"/>
                <a:cs typeface="Times New Roman"/>
              </a:rPr>
              <a:t>goto[s</a:t>
            </a:r>
            <a:r>
              <a:rPr sz="2775" spc="-60" baseline="-31531" dirty="0">
                <a:latin typeface="Times New Roman"/>
                <a:cs typeface="Times New Roman"/>
              </a:rPr>
              <a:t>m-r</a:t>
            </a:r>
            <a:r>
              <a:rPr sz="2800" spc="-40" dirty="0">
                <a:latin typeface="Times New Roman"/>
                <a:cs typeface="Times New Roman"/>
              </a:rPr>
              <a:t>, </a:t>
            </a:r>
            <a:r>
              <a:rPr sz="2800" spc="-155" dirty="0">
                <a:latin typeface="Times New Roman"/>
                <a:cs typeface="Times New Roman"/>
              </a:rPr>
              <a:t>A]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dirty="0">
                <a:latin typeface="Times New Roman"/>
                <a:cs typeface="Times New Roman"/>
              </a:rPr>
              <a:t>r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190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length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50" dirty="0">
                <a:latin typeface="Times New Roman"/>
                <a:cs typeface="Times New Roman"/>
              </a:rPr>
              <a:t>handle </a:t>
            </a:r>
            <a:r>
              <a:rPr sz="2800" spc="-75" dirty="0">
                <a:latin typeface="Times New Roman"/>
                <a:cs typeface="Times New Roman"/>
              </a:rPr>
              <a:t>β.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(Note: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15" dirty="0">
                <a:latin typeface="Times New Roman"/>
                <a:cs typeface="Times New Roman"/>
              </a:rPr>
              <a:t>If	</a:t>
            </a:r>
            <a:r>
              <a:rPr sz="2800" dirty="0">
                <a:latin typeface="Times New Roman"/>
                <a:cs typeface="Times New Roman"/>
              </a:rPr>
              <a:t>r</a:t>
            </a:r>
            <a:r>
              <a:rPr sz="2800" spc="-95" dirty="0">
                <a:latin typeface="Times New Roman"/>
                <a:cs typeface="Times New Roman"/>
              </a:rPr>
              <a:t> </a:t>
            </a:r>
            <a:r>
              <a:rPr sz="2800" spc="-105" dirty="0">
                <a:latin typeface="Times New Roman"/>
                <a:cs typeface="Times New Roman"/>
              </a:rPr>
              <a:t>is  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45">
                <a:latin typeface="Times New Roman"/>
                <a:cs typeface="Times New Roman"/>
              </a:rPr>
              <a:t>length</a:t>
            </a:r>
            <a:r>
              <a:rPr sz="2800" spc="5">
                <a:latin typeface="Times New Roman"/>
                <a:cs typeface="Times New Roman"/>
              </a:rPr>
              <a:t> </a:t>
            </a:r>
            <a:r>
              <a:rPr sz="2800" spc="-5" smtClean="0">
                <a:latin typeface="Times New Roman"/>
                <a:cs typeface="Times New Roman"/>
              </a:rPr>
              <a:t>of</a:t>
            </a:r>
            <a:r>
              <a:rPr lang="en-US" sz="2800" spc="-5" dirty="0" smtClean="0">
                <a:latin typeface="Times New Roman"/>
                <a:cs typeface="Times New Roman"/>
              </a:rPr>
              <a:t> </a:t>
            </a:r>
            <a:r>
              <a:rPr sz="2800" spc="-50" smtClean="0">
                <a:latin typeface="Times New Roman"/>
                <a:cs typeface="Times New Roman"/>
              </a:rPr>
              <a:t>β </a:t>
            </a:r>
            <a:r>
              <a:rPr sz="2800" dirty="0">
                <a:latin typeface="Times New Roman"/>
                <a:cs typeface="Times New Roman"/>
              </a:rPr>
              <a:t>then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45" dirty="0">
                <a:latin typeface="Times New Roman"/>
                <a:cs typeface="Times New Roman"/>
              </a:rPr>
              <a:t>parser </a:t>
            </a:r>
            <a:r>
              <a:rPr sz="2800" dirty="0">
                <a:latin typeface="Times New Roman"/>
                <a:cs typeface="Times New Roman"/>
              </a:rPr>
              <a:t>pops </a:t>
            </a:r>
            <a:r>
              <a:rPr sz="2800" spc="-50" dirty="0">
                <a:latin typeface="Times New Roman"/>
                <a:cs typeface="Times New Roman"/>
              </a:rPr>
              <a:t>2r </a:t>
            </a:r>
            <a:r>
              <a:rPr sz="2800" spc="-80" dirty="0">
                <a:latin typeface="Times New Roman"/>
                <a:cs typeface="Times New Roman"/>
              </a:rPr>
              <a:t>symbols). </a:t>
            </a:r>
            <a:r>
              <a:rPr sz="2800" spc="-45" dirty="0">
                <a:latin typeface="Times New Roman"/>
                <a:cs typeface="Times New Roman"/>
              </a:rPr>
              <a:t>After </a:t>
            </a:r>
            <a:r>
              <a:rPr sz="2800" spc="-40" dirty="0">
                <a:latin typeface="Times New Roman"/>
                <a:cs typeface="Times New Roman"/>
              </a:rPr>
              <a:t>reduction, </a:t>
            </a:r>
            <a:r>
              <a:rPr sz="2800" spc="-10" dirty="0">
                <a:latin typeface="Times New Roman"/>
                <a:cs typeface="Times New Roman"/>
              </a:rPr>
              <a:t>the  </a:t>
            </a:r>
            <a:r>
              <a:rPr sz="2800" spc="-45" dirty="0">
                <a:latin typeface="Times New Roman"/>
                <a:cs typeface="Times New Roman"/>
              </a:rPr>
              <a:t>parser </a:t>
            </a:r>
            <a:r>
              <a:rPr sz="2800" spc="-5" dirty="0">
                <a:latin typeface="Times New Roman"/>
                <a:cs typeface="Times New Roman"/>
              </a:rPr>
              <a:t>outputs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15" dirty="0">
                <a:latin typeface="Times New Roman"/>
                <a:cs typeface="Times New Roman"/>
              </a:rPr>
              <a:t>production </a:t>
            </a:r>
            <a:r>
              <a:rPr sz="2800" spc="-130" dirty="0">
                <a:latin typeface="Times New Roman"/>
                <a:cs typeface="Times New Roman"/>
              </a:rPr>
              <a:t>A </a:t>
            </a:r>
            <a:r>
              <a:rPr sz="2800" dirty="0">
                <a:latin typeface="Times New Roman"/>
                <a:cs typeface="Times New Roman"/>
              </a:rPr>
              <a:t>→</a:t>
            </a:r>
            <a:r>
              <a:rPr sz="2800" spc="175" dirty="0">
                <a:latin typeface="Times New Roman"/>
                <a:cs typeface="Times New Roman"/>
              </a:rPr>
              <a:t> </a:t>
            </a:r>
            <a:r>
              <a:rPr sz="2800" spc="-75" dirty="0">
                <a:latin typeface="Times New Roman"/>
                <a:cs typeface="Times New Roman"/>
              </a:rPr>
              <a:t>β.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450">
              <a:latin typeface="Times New Roman"/>
              <a:cs typeface="Times New Roman"/>
            </a:endParaRPr>
          </a:p>
          <a:p>
            <a:pPr marL="512445" indent="-462280">
              <a:lnSpc>
                <a:spcPct val="100000"/>
              </a:lnSpc>
              <a:buAutoNum type="arabicParenBoth" startAt="3"/>
              <a:tabLst>
                <a:tab pos="513080" algn="l"/>
                <a:tab pos="887730" algn="l"/>
              </a:tabLst>
            </a:pPr>
            <a:r>
              <a:rPr sz="2800" spc="15" dirty="0">
                <a:latin typeface="Times New Roman"/>
                <a:cs typeface="Times New Roman"/>
              </a:rPr>
              <a:t>If	</a:t>
            </a:r>
            <a:r>
              <a:rPr sz="2800" spc="-60" dirty="0">
                <a:latin typeface="Times New Roman"/>
                <a:cs typeface="Times New Roman"/>
              </a:rPr>
              <a:t>action[s</a:t>
            </a:r>
            <a:r>
              <a:rPr sz="2775" spc="-89" baseline="-31531" dirty="0">
                <a:latin typeface="Times New Roman"/>
                <a:cs typeface="Times New Roman"/>
              </a:rPr>
              <a:t>m</a:t>
            </a:r>
            <a:r>
              <a:rPr sz="2800" spc="-60" dirty="0">
                <a:latin typeface="Times New Roman"/>
                <a:cs typeface="Times New Roman"/>
              </a:rPr>
              <a:t>, </a:t>
            </a:r>
            <a:r>
              <a:rPr sz="2800" spc="-125" dirty="0">
                <a:latin typeface="Times New Roman"/>
                <a:cs typeface="Times New Roman"/>
              </a:rPr>
              <a:t>a</a:t>
            </a:r>
            <a:r>
              <a:rPr sz="2775" spc="-187" baseline="-31531" dirty="0">
                <a:latin typeface="Times New Roman"/>
                <a:cs typeface="Times New Roman"/>
              </a:rPr>
              <a:t>i</a:t>
            </a:r>
            <a:r>
              <a:rPr sz="2800" spc="-125" dirty="0">
                <a:latin typeface="Times New Roman"/>
                <a:cs typeface="Times New Roman"/>
              </a:rPr>
              <a:t>] </a:t>
            </a:r>
            <a:r>
              <a:rPr sz="2800" spc="285" dirty="0">
                <a:latin typeface="Times New Roman"/>
                <a:cs typeface="Times New Roman"/>
              </a:rPr>
              <a:t>= </a:t>
            </a:r>
            <a:r>
              <a:rPr sz="2800" spc="-45" dirty="0">
                <a:latin typeface="Times New Roman"/>
                <a:cs typeface="Times New Roman"/>
              </a:rPr>
              <a:t>accept </a:t>
            </a:r>
            <a:r>
              <a:rPr sz="2800" dirty="0">
                <a:latin typeface="Times New Roman"/>
                <a:cs typeface="Times New Roman"/>
              </a:rPr>
              <a:t>then </a:t>
            </a:r>
            <a:r>
              <a:rPr sz="2800" spc="-45" dirty="0">
                <a:latin typeface="Times New Roman"/>
                <a:cs typeface="Times New Roman"/>
              </a:rPr>
              <a:t>accept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55" dirty="0">
                <a:latin typeface="Times New Roman"/>
                <a:cs typeface="Times New Roman"/>
              </a:rPr>
              <a:t>grammar </a:t>
            </a:r>
            <a:r>
              <a:rPr sz="2800" spc="-30" dirty="0">
                <a:latin typeface="Times New Roman"/>
                <a:cs typeface="Times New Roman"/>
              </a:rPr>
              <a:t>and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Times New Roman"/>
                <a:cs typeface="Times New Roman"/>
              </a:rPr>
              <a:t>stop.</a:t>
            </a:r>
            <a:endParaRPr sz="2800">
              <a:latin typeface="Times New Roman"/>
              <a:cs typeface="Times New Roman"/>
            </a:endParaRPr>
          </a:p>
          <a:p>
            <a:pPr marL="512445" indent="-462280">
              <a:lnSpc>
                <a:spcPct val="100000"/>
              </a:lnSpc>
              <a:spcBef>
                <a:spcPts val="900"/>
              </a:spcBef>
              <a:buAutoNum type="arabicParenBoth" startAt="3"/>
              <a:tabLst>
                <a:tab pos="513080" algn="l"/>
                <a:tab pos="887730" algn="l"/>
              </a:tabLst>
            </a:pPr>
            <a:r>
              <a:rPr sz="2800" spc="15" dirty="0">
                <a:latin typeface="Times New Roman"/>
                <a:cs typeface="Times New Roman"/>
              </a:rPr>
              <a:t>If	</a:t>
            </a:r>
            <a:r>
              <a:rPr sz="2800" spc="-60" dirty="0">
                <a:latin typeface="Times New Roman"/>
                <a:cs typeface="Times New Roman"/>
              </a:rPr>
              <a:t>action[s</a:t>
            </a:r>
            <a:r>
              <a:rPr sz="2775" spc="-89" baseline="-31531" dirty="0">
                <a:latin typeface="Times New Roman"/>
                <a:cs typeface="Times New Roman"/>
              </a:rPr>
              <a:t>m</a:t>
            </a:r>
            <a:r>
              <a:rPr sz="2800" spc="-60" dirty="0">
                <a:latin typeface="Times New Roman"/>
                <a:cs typeface="Times New Roman"/>
              </a:rPr>
              <a:t>, </a:t>
            </a:r>
            <a:r>
              <a:rPr sz="2800" spc="-125" dirty="0">
                <a:latin typeface="Times New Roman"/>
                <a:cs typeface="Times New Roman"/>
              </a:rPr>
              <a:t>a</a:t>
            </a:r>
            <a:r>
              <a:rPr sz="2775" spc="-187" baseline="-31531" dirty="0">
                <a:latin typeface="Times New Roman"/>
                <a:cs typeface="Times New Roman"/>
              </a:rPr>
              <a:t>i</a:t>
            </a:r>
            <a:r>
              <a:rPr sz="2800" spc="-125" dirty="0">
                <a:latin typeface="Times New Roman"/>
                <a:cs typeface="Times New Roman"/>
              </a:rPr>
              <a:t>] </a:t>
            </a:r>
            <a:r>
              <a:rPr sz="2800" spc="285" dirty="0">
                <a:latin typeface="Times New Roman"/>
                <a:cs typeface="Times New Roman"/>
              </a:rPr>
              <a:t>= </a:t>
            </a:r>
            <a:r>
              <a:rPr sz="2800" dirty="0">
                <a:latin typeface="Times New Roman"/>
                <a:cs typeface="Times New Roman"/>
              </a:rPr>
              <a:t>error then </a:t>
            </a:r>
            <a:r>
              <a:rPr sz="2800" spc="-120" dirty="0">
                <a:latin typeface="Times New Roman"/>
                <a:cs typeface="Times New Roman"/>
              </a:rPr>
              <a:t>call </a:t>
            </a:r>
            <a:r>
              <a:rPr sz="2800" dirty="0">
                <a:latin typeface="Times New Roman"/>
                <a:cs typeface="Times New Roman"/>
              </a:rPr>
              <a:t>error </a:t>
            </a:r>
            <a:r>
              <a:rPr sz="2800" spc="-75" dirty="0">
                <a:latin typeface="Times New Roman"/>
                <a:cs typeface="Times New Roman"/>
              </a:rPr>
              <a:t>recovery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Times New Roman"/>
                <a:cs typeface="Times New Roman"/>
              </a:rPr>
              <a:t>routine.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3525" y="570854"/>
            <a:ext cx="9670930" cy="57140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226" y="237743"/>
            <a:ext cx="10550462" cy="6383020"/>
          </a:xfrm>
          <a:custGeom>
            <a:avLst/>
            <a:gdLst/>
            <a:ahLst/>
            <a:cxnLst/>
            <a:rect l="l" t="t" r="r" b="b"/>
            <a:pathLst>
              <a:path w="11722735" h="6383020">
                <a:moveTo>
                  <a:pt x="11722580" y="6382493"/>
                </a:moveTo>
                <a:lnTo>
                  <a:pt x="0" y="6382493"/>
                </a:lnTo>
                <a:lnTo>
                  <a:pt x="0" y="0"/>
                </a:lnTo>
                <a:lnTo>
                  <a:pt x="11722580" y="0"/>
                </a:lnTo>
                <a:lnTo>
                  <a:pt x="11722580" y="6382493"/>
                </a:lnTo>
                <a:close/>
              </a:path>
            </a:pathLst>
          </a:custGeom>
          <a:solidFill>
            <a:srgbClr val="E6DF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6522" y="370144"/>
            <a:ext cx="10399046" cy="614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226" y="237743"/>
            <a:ext cx="10550462" cy="6383020"/>
          </a:xfrm>
          <a:custGeom>
            <a:avLst/>
            <a:gdLst/>
            <a:ahLst/>
            <a:cxnLst/>
            <a:rect l="l" t="t" r="r" b="b"/>
            <a:pathLst>
              <a:path w="11722735" h="6383020">
                <a:moveTo>
                  <a:pt x="11722580" y="6382493"/>
                </a:moveTo>
                <a:lnTo>
                  <a:pt x="0" y="6382493"/>
                </a:lnTo>
                <a:lnTo>
                  <a:pt x="0" y="0"/>
                </a:lnTo>
                <a:lnTo>
                  <a:pt x="11722580" y="0"/>
                </a:lnTo>
                <a:lnTo>
                  <a:pt x="11722580" y="6382493"/>
                </a:lnTo>
                <a:close/>
              </a:path>
            </a:pathLst>
          </a:custGeom>
          <a:solidFill>
            <a:srgbClr val="E6DF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0946" y="360624"/>
            <a:ext cx="10423576" cy="61689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5176" y="228600"/>
            <a:ext cx="10237623" cy="1292662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 marR="5080">
              <a:lnSpc>
                <a:spcPts val="4670"/>
              </a:lnSpc>
              <a:spcBef>
                <a:spcPts val="680"/>
              </a:spcBef>
            </a:pPr>
            <a:r>
              <a:rPr sz="4300" spc="-40" dirty="0">
                <a:solidFill>
                  <a:srgbClr val="262626"/>
                </a:solidFill>
              </a:rPr>
              <a:t>Constructing </a:t>
            </a:r>
            <a:r>
              <a:rPr sz="4300" spc="-5" dirty="0">
                <a:solidFill>
                  <a:srgbClr val="262626"/>
                </a:solidFill>
              </a:rPr>
              <a:t>the </a:t>
            </a:r>
            <a:r>
              <a:rPr sz="4300" spc="-105" dirty="0">
                <a:solidFill>
                  <a:srgbClr val="262626"/>
                </a:solidFill>
              </a:rPr>
              <a:t>Parsing </a:t>
            </a:r>
            <a:r>
              <a:rPr sz="4300" spc="-120" dirty="0">
                <a:solidFill>
                  <a:srgbClr val="262626"/>
                </a:solidFill>
              </a:rPr>
              <a:t>Table </a:t>
            </a:r>
            <a:r>
              <a:rPr sz="4300" spc="-250" dirty="0">
                <a:solidFill>
                  <a:srgbClr val="262626"/>
                </a:solidFill>
              </a:rPr>
              <a:t>: </a:t>
            </a:r>
            <a:r>
              <a:rPr sz="4300" spc="-215" dirty="0">
                <a:solidFill>
                  <a:srgbClr val="262626"/>
                </a:solidFill>
              </a:rPr>
              <a:t>SLR </a:t>
            </a:r>
            <a:r>
              <a:rPr sz="4300" spc="-110" dirty="0">
                <a:solidFill>
                  <a:srgbClr val="262626"/>
                </a:solidFill>
              </a:rPr>
              <a:t>Parsing  </a:t>
            </a:r>
            <a:r>
              <a:rPr sz="4300" spc="-120" dirty="0">
                <a:solidFill>
                  <a:srgbClr val="262626"/>
                </a:solidFill>
              </a:rPr>
              <a:t>Table</a:t>
            </a:r>
            <a:endParaRPr sz="4300"/>
          </a:p>
        </p:txBody>
      </p:sp>
      <p:sp>
        <p:nvSpPr>
          <p:cNvPr id="3" name="object 3"/>
          <p:cNvSpPr txBox="1"/>
          <p:nvPr/>
        </p:nvSpPr>
        <p:spPr>
          <a:xfrm>
            <a:off x="685800" y="1981200"/>
            <a:ext cx="9906000" cy="2514600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43510" indent="-131445">
              <a:lnSpc>
                <a:spcPct val="100000"/>
              </a:lnSpc>
              <a:spcBef>
                <a:spcPts val="10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5273675" algn="l"/>
              </a:tabLst>
            </a:pPr>
            <a:r>
              <a:rPr sz="2800" spc="-150" dirty="0">
                <a:latin typeface="Times New Roman"/>
                <a:cs typeface="Times New Roman"/>
              </a:rPr>
              <a:t>SLR </a:t>
            </a:r>
            <a:r>
              <a:rPr sz="2800" spc="-50" dirty="0">
                <a:latin typeface="Times New Roman"/>
                <a:cs typeface="Times New Roman"/>
              </a:rPr>
              <a:t>parsers </a:t>
            </a:r>
            <a:r>
              <a:rPr sz="2800" spc="-65" dirty="0">
                <a:latin typeface="Times New Roman"/>
                <a:cs typeface="Times New Roman"/>
              </a:rPr>
              <a:t>are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60" dirty="0">
                <a:latin typeface="Times New Roman"/>
                <a:cs typeface="Times New Roman"/>
              </a:rPr>
              <a:t>simplest</a:t>
            </a:r>
            <a:r>
              <a:rPr sz="2800" spc="325" dirty="0">
                <a:latin typeface="Times New Roman"/>
                <a:cs typeface="Times New Roman"/>
              </a:rPr>
              <a:t> </a:t>
            </a:r>
            <a:r>
              <a:rPr sz="2800" spc="-100" dirty="0">
                <a:latin typeface="Times New Roman"/>
                <a:cs typeface="Times New Roman"/>
              </a:rPr>
              <a:t>class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114" dirty="0">
                <a:latin typeface="Times New Roman"/>
                <a:cs typeface="Times New Roman"/>
              </a:rPr>
              <a:t>LR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parsers</a:t>
            </a:r>
            <a:endParaRPr sz="2800">
              <a:latin typeface="Times New Roman"/>
              <a:cs typeface="Times New Roman"/>
            </a:endParaRPr>
          </a:p>
          <a:p>
            <a:pPr marL="143510" marR="508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30" dirty="0">
                <a:latin typeface="Times New Roman"/>
                <a:cs typeface="Times New Roman"/>
              </a:rPr>
              <a:t>Constructing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65" dirty="0">
                <a:latin typeface="Times New Roman"/>
                <a:cs typeface="Times New Roman"/>
              </a:rPr>
              <a:t>parsing </a:t>
            </a:r>
            <a:r>
              <a:rPr sz="2800" spc="-55" dirty="0">
                <a:latin typeface="Times New Roman"/>
                <a:cs typeface="Times New Roman"/>
              </a:rPr>
              <a:t>table </a:t>
            </a:r>
            <a:r>
              <a:rPr sz="2800" spc="-5" dirty="0">
                <a:latin typeface="Times New Roman"/>
                <a:cs typeface="Times New Roman"/>
              </a:rPr>
              <a:t>for </a:t>
            </a:r>
            <a:r>
              <a:rPr sz="2800" spc="-45" dirty="0">
                <a:latin typeface="Times New Roman"/>
                <a:cs typeface="Times New Roman"/>
              </a:rPr>
              <a:t>action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dirty="0">
                <a:latin typeface="Times New Roman"/>
                <a:cs typeface="Times New Roman"/>
              </a:rPr>
              <a:t>goto </a:t>
            </a:r>
            <a:r>
              <a:rPr sz="2800" spc="-90" dirty="0">
                <a:latin typeface="Times New Roman"/>
                <a:cs typeface="Times New Roman"/>
              </a:rPr>
              <a:t>involves </a:t>
            </a:r>
            <a:r>
              <a:rPr sz="2800" spc="-75" dirty="0">
                <a:latin typeface="Times New Roman"/>
                <a:cs typeface="Times New Roman"/>
              </a:rPr>
              <a:t>building </a:t>
            </a:r>
            <a:r>
              <a:rPr sz="2800" spc="-110" dirty="0">
                <a:latin typeface="Times New Roman"/>
                <a:cs typeface="Times New Roman"/>
              </a:rPr>
              <a:t>a  </a:t>
            </a:r>
            <a:r>
              <a:rPr sz="2800" spc="-40" dirty="0">
                <a:latin typeface="Times New Roman"/>
                <a:cs typeface="Times New Roman"/>
              </a:rPr>
              <a:t>state </a:t>
            </a:r>
            <a:r>
              <a:rPr sz="2800" spc="-65" dirty="0">
                <a:latin typeface="Times New Roman"/>
                <a:cs typeface="Times New Roman"/>
              </a:rPr>
              <a:t>machine </a:t>
            </a:r>
            <a:r>
              <a:rPr sz="2800" spc="-5" dirty="0">
                <a:latin typeface="Times New Roman"/>
                <a:cs typeface="Times New Roman"/>
              </a:rPr>
              <a:t>that </a:t>
            </a:r>
            <a:r>
              <a:rPr sz="2800" spc="-55" dirty="0">
                <a:latin typeface="Times New Roman"/>
                <a:cs typeface="Times New Roman"/>
              </a:rPr>
              <a:t>can </a:t>
            </a:r>
            <a:r>
              <a:rPr sz="2800" spc="-70" dirty="0">
                <a:latin typeface="Times New Roman"/>
                <a:cs typeface="Times New Roman"/>
              </a:rPr>
              <a:t>identify</a:t>
            </a:r>
            <a:r>
              <a:rPr sz="2800" spc="140" dirty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handles</a:t>
            </a:r>
            <a:endParaRPr sz="2800">
              <a:latin typeface="Times New Roman"/>
              <a:cs typeface="Times New Roman"/>
            </a:endParaRPr>
          </a:p>
          <a:p>
            <a:pPr marL="143510" marR="260985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25" dirty="0">
                <a:latin typeface="Times New Roman"/>
                <a:cs typeface="Times New Roman"/>
              </a:rPr>
              <a:t>For </a:t>
            </a:r>
            <a:r>
              <a:rPr sz="2800" spc="-75" dirty="0">
                <a:latin typeface="Times New Roman"/>
                <a:cs typeface="Times New Roman"/>
              </a:rPr>
              <a:t>building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40" dirty="0">
                <a:latin typeface="Times New Roman"/>
                <a:cs typeface="Times New Roman"/>
              </a:rPr>
              <a:t>state </a:t>
            </a:r>
            <a:r>
              <a:rPr sz="2800" spc="-70" dirty="0">
                <a:latin typeface="Times New Roman"/>
                <a:cs typeface="Times New Roman"/>
              </a:rPr>
              <a:t>machine, </a:t>
            </a:r>
            <a:r>
              <a:rPr sz="2800" spc="-140" dirty="0">
                <a:latin typeface="Times New Roman"/>
                <a:cs typeface="Times New Roman"/>
              </a:rPr>
              <a:t>we </a:t>
            </a:r>
            <a:r>
              <a:rPr sz="2800" spc="-35" dirty="0">
                <a:latin typeface="Times New Roman"/>
                <a:cs typeface="Times New Roman"/>
              </a:rPr>
              <a:t>need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50" dirty="0">
                <a:latin typeface="Times New Roman"/>
                <a:cs typeface="Times New Roman"/>
              </a:rPr>
              <a:t>define </a:t>
            </a:r>
            <a:r>
              <a:rPr sz="2800" spc="-25" dirty="0">
                <a:latin typeface="Times New Roman"/>
                <a:cs typeface="Times New Roman"/>
              </a:rPr>
              <a:t>three </a:t>
            </a:r>
            <a:r>
              <a:rPr sz="2800" spc="-40" dirty="0">
                <a:latin typeface="Times New Roman"/>
                <a:cs typeface="Times New Roman"/>
              </a:rPr>
              <a:t>terms: </a:t>
            </a:r>
            <a:r>
              <a:rPr sz="2800" spc="-60" dirty="0">
                <a:latin typeface="Times New Roman"/>
                <a:cs typeface="Times New Roman"/>
              </a:rPr>
              <a:t>item,  closure </a:t>
            </a:r>
            <a:r>
              <a:rPr sz="2800" spc="-30" dirty="0">
                <a:latin typeface="Times New Roman"/>
                <a:cs typeface="Times New Roman"/>
              </a:rPr>
              <a:t>and</a:t>
            </a:r>
            <a:r>
              <a:rPr sz="2800" spc="4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goto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304800"/>
            <a:ext cx="25146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mtClean="0">
                <a:solidFill>
                  <a:srgbClr val="262626"/>
                </a:solidFill>
              </a:rPr>
              <a:t>Item</a:t>
            </a:r>
            <a:r>
              <a:rPr lang="en-US" sz="4800" dirty="0" smtClean="0">
                <a:solidFill>
                  <a:srgbClr val="262626"/>
                </a:solidFill>
              </a:rPr>
              <a:t> sets 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685800" y="1752600"/>
            <a:ext cx="10058400" cy="36106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945" marR="5080" indent="-131445">
              <a:lnSpc>
                <a:spcPct val="100000"/>
              </a:lnSpc>
              <a:spcBef>
                <a:spcPts val="100"/>
              </a:spcBef>
              <a:buClr>
                <a:srgbClr val="262626"/>
              </a:buClr>
              <a:buSzPct val="96428"/>
              <a:buChar char="◦"/>
              <a:tabLst>
                <a:tab pos="195580" algn="l"/>
                <a:tab pos="4505325" algn="l"/>
              </a:tabLst>
            </a:pPr>
            <a:r>
              <a:rPr sz="2800" spc="-55" dirty="0">
                <a:latin typeface="Times New Roman"/>
                <a:cs typeface="Times New Roman"/>
              </a:rPr>
              <a:t>An </a:t>
            </a:r>
            <a:r>
              <a:rPr sz="2800" spc="-35" dirty="0">
                <a:latin typeface="Times New Roman"/>
                <a:cs typeface="Times New Roman"/>
              </a:rPr>
              <a:t>“item” </a:t>
            </a:r>
            <a:r>
              <a:rPr sz="2800" spc="-114" dirty="0">
                <a:latin typeface="Times New Roman"/>
                <a:cs typeface="Times New Roman"/>
              </a:rPr>
              <a:t>(LR(0) </a:t>
            </a:r>
            <a:r>
              <a:rPr sz="2800" spc="-65" dirty="0">
                <a:latin typeface="Times New Roman"/>
                <a:cs typeface="Times New Roman"/>
              </a:rPr>
              <a:t>item)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15" dirty="0">
                <a:latin typeface="Times New Roman"/>
                <a:cs typeface="Times New Roman"/>
              </a:rPr>
              <a:t>production </a:t>
            </a:r>
            <a:r>
              <a:rPr sz="2800" spc="-45" dirty="0">
                <a:latin typeface="Times New Roman"/>
                <a:cs typeface="Times New Roman"/>
              </a:rPr>
              <a:t>rule </a:t>
            </a:r>
            <a:r>
              <a:rPr sz="2800" spc="-5" dirty="0">
                <a:latin typeface="Times New Roman"/>
                <a:cs typeface="Times New Roman"/>
              </a:rPr>
              <a:t>that </a:t>
            </a:r>
            <a:r>
              <a:rPr sz="2800" spc="-40" dirty="0">
                <a:latin typeface="Times New Roman"/>
                <a:cs typeface="Times New Roman"/>
              </a:rPr>
              <a:t>contains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20" dirty="0">
                <a:latin typeface="Times New Roman"/>
                <a:cs typeface="Times New Roman"/>
              </a:rPr>
              <a:t>dot </a:t>
            </a:r>
            <a:r>
              <a:rPr sz="2800" spc="-80" dirty="0">
                <a:latin typeface="Times New Roman"/>
                <a:cs typeface="Times New Roman"/>
              </a:rPr>
              <a:t>(•)  </a:t>
            </a:r>
            <a:r>
              <a:rPr sz="2800" spc="-55" dirty="0">
                <a:latin typeface="Times New Roman"/>
                <a:cs typeface="Times New Roman"/>
              </a:rPr>
              <a:t>somewhere in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50" dirty="0">
                <a:latin typeface="Times New Roman"/>
                <a:cs typeface="Times New Roman"/>
              </a:rPr>
              <a:t>right</a:t>
            </a:r>
            <a:r>
              <a:rPr sz="2800" spc="160" dirty="0">
                <a:latin typeface="Times New Roman"/>
                <a:cs typeface="Times New Roman"/>
              </a:rPr>
              <a:t> </a:t>
            </a:r>
            <a:r>
              <a:rPr sz="2800" spc="-75" dirty="0">
                <a:latin typeface="Times New Roman"/>
                <a:cs typeface="Times New Roman"/>
              </a:rPr>
              <a:t>side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15" dirty="0">
                <a:latin typeface="Times New Roman"/>
                <a:cs typeface="Times New Roman"/>
              </a:rPr>
              <a:t>production</a:t>
            </a:r>
            <a:endParaRPr sz="2800">
              <a:latin typeface="Times New Roman"/>
              <a:cs typeface="Times New Roman"/>
            </a:endParaRPr>
          </a:p>
          <a:p>
            <a:pPr marL="12700" marR="1567180" indent="51435">
              <a:lnSpc>
                <a:spcPct val="126800"/>
              </a:lnSpc>
              <a:buClr>
                <a:srgbClr val="262626"/>
              </a:buClr>
              <a:buSzPct val="96428"/>
              <a:buChar char="◦"/>
              <a:tabLst>
                <a:tab pos="195580" algn="l"/>
              </a:tabLst>
            </a:pPr>
            <a:r>
              <a:rPr sz="2800" spc="-25" dirty="0">
                <a:latin typeface="Times New Roman"/>
                <a:cs typeface="Times New Roman"/>
              </a:rPr>
              <a:t>For </a:t>
            </a:r>
            <a:r>
              <a:rPr sz="2800" spc="-85" dirty="0">
                <a:latin typeface="Times New Roman"/>
                <a:cs typeface="Times New Roman"/>
              </a:rPr>
              <a:t>example,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15" dirty="0">
                <a:latin typeface="Times New Roman"/>
                <a:cs typeface="Times New Roman"/>
              </a:rPr>
              <a:t>production </a:t>
            </a:r>
            <a:r>
              <a:rPr sz="2800" spc="-130" dirty="0">
                <a:latin typeface="Times New Roman"/>
                <a:cs typeface="Times New Roman"/>
              </a:rPr>
              <a:t>A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105" dirty="0">
                <a:latin typeface="Times New Roman"/>
                <a:cs typeface="Times New Roman"/>
              </a:rPr>
              <a:t>αAβ </a:t>
            </a:r>
            <a:r>
              <a:rPr sz="2800" spc="-55" dirty="0">
                <a:latin typeface="Times New Roman"/>
                <a:cs typeface="Times New Roman"/>
              </a:rPr>
              <a:t>has </a:t>
            </a:r>
            <a:r>
              <a:rPr sz="2800" spc="-15" dirty="0">
                <a:latin typeface="Times New Roman"/>
                <a:cs typeface="Times New Roman"/>
              </a:rPr>
              <a:t>four </a:t>
            </a:r>
            <a:r>
              <a:rPr sz="2800" spc="-75" dirty="0">
                <a:latin typeface="Times New Roman"/>
                <a:cs typeface="Times New Roman"/>
              </a:rPr>
              <a:t>items</a:t>
            </a:r>
            <a:r>
              <a:rPr sz="2800" spc="-75">
                <a:latin typeface="Times New Roman"/>
                <a:cs typeface="Times New Roman"/>
              </a:rPr>
              <a:t>:  </a:t>
            </a:r>
            <a:endParaRPr lang="en-US" sz="2800" spc="-75" dirty="0" smtClean="0">
              <a:latin typeface="Times New Roman"/>
              <a:cs typeface="Times New Roman"/>
            </a:endParaRPr>
          </a:p>
          <a:p>
            <a:pPr marL="12700" marR="1567180" indent="51435">
              <a:lnSpc>
                <a:spcPct val="126800"/>
              </a:lnSpc>
              <a:buClr>
                <a:srgbClr val="262626"/>
              </a:buClr>
              <a:buSzPct val="96428"/>
              <a:tabLst>
                <a:tab pos="195580" algn="l"/>
              </a:tabLst>
            </a:pPr>
            <a:r>
              <a:rPr sz="2800" spc="-130" smtClean="0">
                <a:latin typeface="Times New Roman"/>
                <a:cs typeface="Times New Roman"/>
              </a:rPr>
              <a:t>A </a:t>
            </a:r>
            <a:r>
              <a:rPr sz="2800" dirty="0">
                <a:latin typeface="Times New Roman"/>
                <a:cs typeface="Times New Roman"/>
              </a:rPr>
              <a:t>→</a:t>
            </a:r>
            <a:r>
              <a:rPr sz="2800" spc="120" dirty="0">
                <a:latin typeface="Times New Roman"/>
                <a:cs typeface="Times New Roman"/>
              </a:rPr>
              <a:t> </a:t>
            </a:r>
            <a:r>
              <a:rPr sz="2800" spc="-70" dirty="0">
                <a:latin typeface="Times New Roman"/>
                <a:cs typeface="Times New Roman"/>
              </a:rPr>
              <a:t>•αAβ</a:t>
            </a:r>
            <a:endParaRPr sz="2800">
              <a:latin typeface="Times New Roman"/>
              <a:cs typeface="Times New Roman"/>
            </a:endParaRPr>
          </a:p>
          <a:p>
            <a:pPr marL="12700" marR="7760334" algn="just">
              <a:lnSpc>
                <a:spcPct val="126800"/>
              </a:lnSpc>
            </a:pPr>
            <a:r>
              <a:rPr sz="2800" spc="-130" dirty="0">
                <a:latin typeface="Times New Roman"/>
                <a:cs typeface="Times New Roman"/>
              </a:rPr>
              <a:t>A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80">
                <a:latin typeface="Times New Roman"/>
                <a:cs typeface="Times New Roman"/>
              </a:rPr>
              <a:t>α•Aβ  </a:t>
            </a:r>
            <a:endParaRPr lang="en-US" sz="2800" spc="-80" dirty="0" smtClean="0">
              <a:latin typeface="Times New Roman"/>
              <a:cs typeface="Times New Roman"/>
            </a:endParaRPr>
          </a:p>
          <a:p>
            <a:pPr marL="12700" marR="7760334" algn="just">
              <a:lnSpc>
                <a:spcPct val="126800"/>
              </a:lnSpc>
            </a:pPr>
            <a:r>
              <a:rPr sz="2800" spc="-130" smtClean="0">
                <a:latin typeface="Times New Roman"/>
                <a:cs typeface="Times New Roman"/>
              </a:rPr>
              <a:t>A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75">
                <a:latin typeface="Times New Roman"/>
                <a:cs typeface="Times New Roman"/>
              </a:rPr>
              <a:t>αA•β  </a:t>
            </a:r>
            <a:endParaRPr lang="en-US" sz="2800" spc="-75" dirty="0" smtClean="0">
              <a:latin typeface="Times New Roman"/>
              <a:cs typeface="Times New Roman"/>
            </a:endParaRPr>
          </a:p>
          <a:p>
            <a:pPr marL="12700" marR="7760334" algn="just">
              <a:lnSpc>
                <a:spcPct val="126800"/>
              </a:lnSpc>
            </a:pPr>
            <a:r>
              <a:rPr sz="2800" spc="-130" smtClean="0">
                <a:latin typeface="Times New Roman"/>
                <a:cs typeface="Times New Roman"/>
              </a:rPr>
              <a:t>A </a:t>
            </a:r>
            <a:r>
              <a:rPr sz="2800" dirty="0">
                <a:latin typeface="Times New Roman"/>
                <a:cs typeface="Times New Roman"/>
              </a:rPr>
              <a:t>→</a:t>
            </a:r>
            <a:r>
              <a:rPr sz="2800" spc="30" dirty="0">
                <a:latin typeface="Times New Roman"/>
                <a:cs typeface="Times New Roman"/>
              </a:rPr>
              <a:t> </a:t>
            </a:r>
            <a:r>
              <a:rPr sz="2800" spc="-75" dirty="0">
                <a:latin typeface="Times New Roman"/>
                <a:cs typeface="Times New Roman"/>
              </a:rPr>
              <a:t>αAβ•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381000"/>
            <a:ext cx="43434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mtClean="0">
                <a:solidFill>
                  <a:srgbClr val="262626"/>
                </a:solidFill>
              </a:rPr>
              <a:t>Item</a:t>
            </a:r>
            <a:r>
              <a:rPr lang="en-US" sz="4800" dirty="0" smtClean="0">
                <a:solidFill>
                  <a:srgbClr val="262626"/>
                </a:solidFill>
              </a:rPr>
              <a:t> sets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762000" y="1752600"/>
            <a:ext cx="9753600" cy="4038600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43510" indent="-131445">
              <a:lnSpc>
                <a:spcPct val="100000"/>
              </a:lnSpc>
              <a:spcBef>
                <a:spcPts val="10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5" dirty="0">
                <a:latin typeface="Times New Roman"/>
                <a:cs typeface="Times New Roman"/>
              </a:rPr>
              <a:t>The </a:t>
            </a:r>
            <a:r>
              <a:rPr sz="2800" spc="-15" dirty="0">
                <a:latin typeface="Times New Roman"/>
                <a:cs typeface="Times New Roman"/>
              </a:rPr>
              <a:t>production </a:t>
            </a:r>
            <a:r>
              <a:rPr sz="2800" spc="-130" dirty="0">
                <a:latin typeface="Times New Roman"/>
                <a:cs typeface="Times New Roman"/>
              </a:rPr>
              <a:t>A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114" dirty="0">
                <a:latin typeface="Times New Roman"/>
                <a:cs typeface="Times New Roman"/>
              </a:rPr>
              <a:t>ε, </a:t>
            </a:r>
            <a:r>
              <a:rPr sz="2800" spc="-55" dirty="0">
                <a:latin typeface="Times New Roman"/>
                <a:cs typeface="Times New Roman"/>
              </a:rPr>
              <a:t>generates </a:t>
            </a:r>
            <a:r>
              <a:rPr sz="2800" spc="-85" dirty="0">
                <a:latin typeface="Times New Roman"/>
                <a:cs typeface="Times New Roman"/>
              </a:rPr>
              <a:t>only </a:t>
            </a:r>
            <a:r>
              <a:rPr sz="2800" spc="-10" dirty="0">
                <a:latin typeface="Times New Roman"/>
                <a:cs typeface="Times New Roman"/>
              </a:rPr>
              <a:t>one </a:t>
            </a:r>
            <a:r>
              <a:rPr sz="2800" spc="-50" dirty="0">
                <a:latin typeface="Times New Roman"/>
                <a:cs typeface="Times New Roman"/>
              </a:rPr>
              <a:t>item </a:t>
            </a:r>
            <a:r>
              <a:rPr sz="2800" spc="-130" dirty="0">
                <a:latin typeface="Times New Roman"/>
                <a:cs typeface="Times New Roman"/>
              </a:rPr>
              <a:t>A </a:t>
            </a:r>
            <a:r>
              <a:rPr sz="2800" dirty="0">
                <a:latin typeface="Times New Roman"/>
                <a:cs typeface="Times New Roman"/>
              </a:rPr>
              <a:t>→</a:t>
            </a:r>
            <a:r>
              <a:rPr sz="2800" spc="545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•</a:t>
            </a:r>
            <a:endParaRPr sz="2800">
              <a:latin typeface="Times New Roman"/>
              <a:cs typeface="Times New Roman"/>
            </a:endParaRPr>
          </a:p>
          <a:p>
            <a:pPr marL="143510" marR="92075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4606925" algn="l"/>
              </a:tabLst>
            </a:pPr>
            <a:r>
              <a:rPr sz="2800" spc="-55" dirty="0">
                <a:latin typeface="Times New Roman"/>
                <a:cs typeface="Times New Roman"/>
              </a:rPr>
              <a:t>An </a:t>
            </a:r>
            <a:r>
              <a:rPr sz="2800" spc="-50" dirty="0">
                <a:latin typeface="Times New Roman"/>
                <a:cs typeface="Times New Roman"/>
              </a:rPr>
              <a:t>item </a:t>
            </a:r>
            <a:r>
              <a:rPr sz="2800" spc="-60" dirty="0">
                <a:latin typeface="Times New Roman"/>
                <a:cs typeface="Times New Roman"/>
              </a:rPr>
              <a:t>indicates </a:t>
            </a:r>
            <a:r>
              <a:rPr sz="2800" spc="-50" dirty="0">
                <a:latin typeface="Times New Roman"/>
                <a:cs typeface="Times New Roman"/>
              </a:rPr>
              <a:t>how</a:t>
            </a:r>
            <a:r>
              <a:rPr sz="2800" spc="195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much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15" dirty="0">
                <a:latin typeface="Times New Roman"/>
                <a:cs typeface="Times New Roman"/>
              </a:rPr>
              <a:t>production </a:t>
            </a:r>
            <a:r>
              <a:rPr sz="2800" spc="-140" dirty="0">
                <a:latin typeface="Times New Roman"/>
                <a:cs typeface="Times New Roman"/>
              </a:rPr>
              <a:t>we </a:t>
            </a:r>
            <a:r>
              <a:rPr sz="2800" spc="-90" dirty="0">
                <a:latin typeface="Times New Roman"/>
                <a:cs typeface="Times New Roman"/>
              </a:rPr>
              <a:t>have </a:t>
            </a:r>
            <a:r>
              <a:rPr sz="2800" spc="-55" dirty="0">
                <a:latin typeface="Times New Roman"/>
                <a:cs typeface="Times New Roman"/>
              </a:rPr>
              <a:t>seen </a:t>
            </a:r>
            <a:r>
              <a:rPr sz="2800" spc="-40" dirty="0">
                <a:latin typeface="Times New Roman"/>
                <a:cs typeface="Times New Roman"/>
              </a:rPr>
              <a:t>at </a:t>
            </a:r>
            <a:r>
              <a:rPr sz="2800" spc="-110" dirty="0">
                <a:latin typeface="Times New Roman"/>
                <a:cs typeface="Times New Roman"/>
              </a:rPr>
              <a:t>a given  </a:t>
            </a:r>
            <a:r>
              <a:rPr sz="2800" spc="-10" dirty="0">
                <a:latin typeface="Times New Roman"/>
                <a:cs typeface="Times New Roman"/>
              </a:rPr>
              <a:t>point </a:t>
            </a:r>
            <a:r>
              <a:rPr sz="2800" spc="-55" dirty="0">
                <a:latin typeface="Times New Roman"/>
                <a:cs typeface="Times New Roman"/>
              </a:rPr>
              <a:t>in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65" dirty="0">
                <a:latin typeface="Times New Roman"/>
                <a:cs typeface="Times New Roman"/>
              </a:rPr>
              <a:t>parsing</a:t>
            </a:r>
            <a:r>
              <a:rPr sz="2800" spc="55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Times New Roman"/>
                <a:cs typeface="Times New Roman"/>
              </a:rPr>
              <a:t>process</a:t>
            </a:r>
            <a:endParaRPr sz="2800">
              <a:latin typeface="Times New Roman"/>
              <a:cs typeface="Times New Roman"/>
            </a:endParaRPr>
          </a:p>
          <a:p>
            <a:pPr marL="143510" marR="794385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25" dirty="0">
                <a:latin typeface="Times New Roman"/>
                <a:cs typeface="Times New Roman"/>
              </a:rPr>
              <a:t>For </a:t>
            </a:r>
            <a:r>
              <a:rPr sz="2800" spc="-85" dirty="0">
                <a:latin typeface="Times New Roman"/>
                <a:cs typeface="Times New Roman"/>
              </a:rPr>
              <a:t>example,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45" dirty="0">
                <a:latin typeface="Times New Roman"/>
                <a:cs typeface="Times New Roman"/>
              </a:rPr>
              <a:t>first </a:t>
            </a:r>
            <a:r>
              <a:rPr sz="2800" spc="-50" dirty="0">
                <a:latin typeface="Times New Roman"/>
                <a:cs typeface="Times New Roman"/>
              </a:rPr>
              <a:t>item </a:t>
            </a:r>
            <a:r>
              <a:rPr sz="2800" spc="-65" dirty="0">
                <a:latin typeface="Times New Roman"/>
                <a:cs typeface="Times New Roman"/>
              </a:rPr>
              <a:t>above </a:t>
            </a:r>
            <a:r>
              <a:rPr sz="2800" spc="-60" dirty="0">
                <a:latin typeface="Times New Roman"/>
                <a:cs typeface="Times New Roman"/>
              </a:rPr>
              <a:t>indicates </a:t>
            </a:r>
            <a:r>
              <a:rPr sz="2800" spc="-5" dirty="0">
                <a:latin typeface="Times New Roman"/>
                <a:cs typeface="Times New Roman"/>
              </a:rPr>
              <a:t>that </a:t>
            </a:r>
            <a:r>
              <a:rPr sz="2800" spc="-140" dirty="0">
                <a:latin typeface="Times New Roman"/>
                <a:cs typeface="Times New Roman"/>
              </a:rPr>
              <a:t>we </a:t>
            </a:r>
            <a:r>
              <a:rPr sz="2800" spc="-5" dirty="0">
                <a:latin typeface="Times New Roman"/>
                <a:cs typeface="Times New Roman"/>
              </a:rPr>
              <a:t>hope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55" dirty="0">
                <a:latin typeface="Times New Roman"/>
                <a:cs typeface="Times New Roman"/>
              </a:rPr>
              <a:t>string  </a:t>
            </a:r>
            <a:r>
              <a:rPr sz="2800" spc="-80" dirty="0">
                <a:latin typeface="Times New Roman"/>
                <a:cs typeface="Times New Roman"/>
              </a:rPr>
              <a:t>derivable </a:t>
            </a:r>
            <a:r>
              <a:rPr sz="2800" spc="-10" dirty="0">
                <a:latin typeface="Times New Roman"/>
                <a:cs typeface="Times New Roman"/>
              </a:rPr>
              <a:t>from </a:t>
            </a:r>
            <a:r>
              <a:rPr sz="2800" spc="-105" dirty="0">
                <a:latin typeface="Times New Roman"/>
                <a:cs typeface="Times New Roman"/>
              </a:rPr>
              <a:t>αAβ </a:t>
            </a:r>
            <a:r>
              <a:rPr sz="2800" spc="-40" dirty="0">
                <a:latin typeface="Times New Roman"/>
                <a:cs typeface="Times New Roman"/>
              </a:rPr>
              <a:t>next </a:t>
            </a:r>
            <a:r>
              <a:rPr sz="2800" spc="25" dirty="0">
                <a:latin typeface="Times New Roman"/>
                <a:cs typeface="Times New Roman"/>
              </a:rPr>
              <a:t>on 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17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input</a:t>
            </a:r>
            <a:endParaRPr sz="2800">
              <a:latin typeface="Times New Roman"/>
              <a:cs typeface="Times New Roman"/>
            </a:endParaRPr>
          </a:p>
          <a:p>
            <a:pPr marL="143510" marR="508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5" dirty="0">
                <a:latin typeface="Times New Roman"/>
                <a:cs typeface="Times New Roman"/>
              </a:rPr>
              <a:t>The </a:t>
            </a:r>
            <a:r>
              <a:rPr sz="2800" spc="-35" dirty="0">
                <a:latin typeface="Times New Roman"/>
                <a:cs typeface="Times New Roman"/>
              </a:rPr>
              <a:t>second </a:t>
            </a:r>
            <a:r>
              <a:rPr sz="2800" spc="-50" dirty="0">
                <a:latin typeface="Times New Roman"/>
                <a:cs typeface="Times New Roman"/>
              </a:rPr>
              <a:t>item </a:t>
            </a:r>
            <a:r>
              <a:rPr sz="2800" spc="-60" dirty="0">
                <a:latin typeface="Times New Roman"/>
                <a:cs typeface="Times New Roman"/>
              </a:rPr>
              <a:t>indicates </a:t>
            </a:r>
            <a:r>
              <a:rPr sz="2800" spc="-5" dirty="0">
                <a:latin typeface="Times New Roman"/>
                <a:cs typeface="Times New Roman"/>
              </a:rPr>
              <a:t>that </a:t>
            </a:r>
            <a:r>
              <a:rPr sz="2800" spc="-140" dirty="0">
                <a:latin typeface="Times New Roman"/>
                <a:cs typeface="Times New Roman"/>
              </a:rPr>
              <a:t>we </a:t>
            </a:r>
            <a:r>
              <a:rPr sz="2800" spc="-90" dirty="0">
                <a:latin typeface="Times New Roman"/>
                <a:cs typeface="Times New Roman"/>
              </a:rPr>
              <a:t>have </a:t>
            </a:r>
            <a:r>
              <a:rPr sz="2800" spc="-50" dirty="0">
                <a:latin typeface="Times New Roman"/>
                <a:cs typeface="Times New Roman"/>
              </a:rPr>
              <a:t>just </a:t>
            </a:r>
            <a:r>
              <a:rPr sz="2800" spc="-55" dirty="0">
                <a:latin typeface="Times New Roman"/>
                <a:cs typeface="Times New Roman"/>
              </a:rPr>
              <a:t>seen </a:t>
            </a:r>
            <a:r>
              <a:rPr sz="2800" spc="25" dirty="0">
                <a:latin typeface="Times New Roman"/>
                <a:cs typeface="Times New Roman"/>
              </a:rPr>
              <a:t>on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15" dirty="0">
                <a:latin typeface="Times New Roman"/>
                <a:cs typeface="Times New Roman"/>
              </a:rPr>
              <a:t>input </a:t>
            </a:r>
            <a:r>
              <a:rPr sz="2800" spc="-55" dirty="0">
                <a:latin typeface="Times New Roman"/>
                <a:cs typeface="Times New Roman"/>
              </a:rPr>
              <a:t>string  </a:t>
            </a:r>
            <a:r>
              <a:rPr sz="2800" spc="-80" dirty="0">
                <a:latin typeface="Times New Roman"/>
                <a:cs typeface="Times New Roman"/>
              </a:rPr>
              <a:t>derivable </a:t>
            </a:r>
            <a:r>
              <a:rPr sz="2800" spc="-10" dirty="0">
                <a:latin typeface="Times New Roman"/>
                <a:cs typeface="Times New Roman"/>
              </a:rPr>
              <a:t>from </a:t>
            </a:r>
            <a:r>
              <a:rPr sz="2800" spc="-110" dirty="0">
                <a:latin typeface="Times New Roman"/>
                <a:cs typeface="Times New Roman"/>
              </a:rPr>
              <a:t>α,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-5" dirty="0">
                <a:latin typeface="Times New Roman"/>
                <a:cs typeface="Times New Roman"/>
              </a:rPr>
              <a:t>that </a:t>
            </a:r>
            <a:r>
              <a:rPr sz="2800" spc="-140" dirty="0">
                <a:latin typeface="Times New Roman"/>
                <a:cs typeface="Times New Roman"/>
              </a:rPr>
              <a:t>we </a:t>
            </a:r>
            <a:r>
              <a:rPr sz="2800" spc="-5" dirty="0">
                <a:latin typeface="Times New Roman"/>
                <a:cs typeface="Times New Roman"/>
              </a:rPr>
              <a:t>hope </a:t>
            </a:r>
            <a:r>
              <a:rPr sz="2800" spc="-40" dirty="0">
                <a:latin typeface="Times New Roman"/>
                <a:cs typeface="Times New Roman"/>
              </a:rPr>
              <a:t>next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80" dirty="0">
                <a:latin typeface="Times New Roman"/>
                <a:cs typeface="Times New Roman"/>
              </a:rPr>
              <a:t>see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55" dirty="0">
                <a:latin typeface="Times New Roman"/>
                <a:cs typeface="Times New Roman"/>
              </a:rPr>
              <a:t>string </a:t>
            </a:r>
            <a:r>
              <a:rPr sz="2800" spc="-80" dirty="0">
                <a:latin typeface="Times New Roman"/>
                <a:cs typeface="Times New Roman"/>
              </a:rPr>
              <a:t>derivable </a:t>
            </a:r>
            <a:r>
              <a:rPr sz="2800" spc="-10" dirty="0">
                <a:latin typeface="Times New Roman"/>
                <a:cs typeface="Times New Roman"/>
              </a:rPr>
              <a:t>from  </a:t>
            </a:r>
            <a:r>
              <a:rPr sz="2800" spc="-95" dirty="0">
                <a:latin typeface="Times New Roman"/>
                <a:cs typeface="Times New Roman"/>
              </a:rPr>
              <a:t>Aβ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457200"/>
            <a:ext cx="308896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mtClean="0">
                <a:solidFill>
                  <a:srgbClr val="262626"/>
                </a:solidFill>
              </a:rPr>
              <a:t>Item</a:t>
            </a:r>
            <a:r>
              <a:rPr lang="en-US" sz="4800" dirty="0" smtClean="0">
                <a:solidFill>
                  <a:srgbClr val="262626"/>
                </a:solidFill>
              </a:rPr>
              <a:t> sets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685800" y="1676400"/>
            <a:ext cx="9982200" cy="3806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510" marR="811530" indent="-131445">
              <a:lnSpc>
                <a:spcPct val="100000"/>
              </a:lnSpc>
              <a:spcBef>
                <a:spcPts val="1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55" dirty="0">
                <a:latin typeface="Times New Roman"/>
                <a:cs typeface="Times New Roman"/>
              </a:rPr>
              <a:t>An </a:t>
            </a:r>
            <a:r>
              <a:rPr sz="2800" spc="-50" dirty="0">
                <a:latin typeface="Times New Roman"/>
                <a:cs typeface="Times New Roman"/>
              </a:rPr>
              <a:t>item </a:t>
            </a:r>
            <a:r>
              <a:rPr sz="2800" spc="-60" dirty="0">
                <a:latin typeface="Times New Roman"/>
                <a:cs typeface="Times New Roman"/>
              </a:rPr>
              <a:t>encapsulates </a:t>
            </a:r>
            <a:r>
              <a:rPr sz="2800" spc="-55" dirty="0">
                <a:latin typeface="Times New Roman"/>
                <a:cs typeface="Times New Roman"/>
              </a:rPr>
              <a:t>what </a:t>
            </a:r>
            <a:r>
              <a:rPr sz="2800" spc="-140" dirty="0">
                <a:latin typeface="Times New Roman"/>
                <a:cs typeface="Times New Roman"/>
              </a:rPr>
              <a:t>we </a:t>
            </a:r>
            <a:r>
              <a:rPr sz="2800" spc="-90" dirty="0">
                <a:latin typeface="Times New Roman"/>
                <a:cs typeface="Times New Roman"/>
              </a:rPr>
              <a:t>have </a:t>
            </a:r>
            <a:r>
              <a:rPr sz="2800" spc="-50" dirty="0">
                <a:latin typeface="Times New Roman"/>
                <a:cs typeface="Times New Roman"/>
              </a:rPr>
              <a:t>read </a:t>
            </a:r>
            <a:r>
              <a:rPr sz="2800" spc="-55" dirty="0">
                <a:latin typeface="Times New Roman"/>
                <a:cs typeface="Times New Roman"/>
              </a:rPr>
              <a:t>until </a:t>
            </a:r>
            <a:r>
              <a:rPr sz="2800" spc="-50" dirty="0">
                <a:latin typeface="Times New Roman"/>
                <a:cs typeface="Times New Roman"/>
              </a:rPr>
              <a:t>now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-55" dirty="0">
                <a:latin typeface="Times New Roman"/>
                <a:cs typeface="Times New Roman"/>
              </a:rPr>
              <a:t>what </a:t>
            </a:r>
            <a:r>
              <a:rPr sz="2800" spc="-140" dirty="0">
                <a:latin typeface="Times New Roman"/>
                <a:cs typeface="Times New Roman"/>
              </a:rPr>
              <a:t>we  </a:t>
            </a:r>
            <a:r>
              <a:rPr sz="2800" spc="-55" dirty="0">
                <a:latin typeface="Times New Roman"/>
                <a:cs typeface="Times New Roman"/>
              </a:rPr>
              <a:t>expect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50" dirty="0">
                <a:latin typeface="Times New Roman"/>
                <a:cs typeface="Times New Roman"/>
              </a:rPr>
              <a:t>read </a:t>
            </a:r>
            <a:r>
              <a:rPr sz="2800" spc="-10" dirty="0">
                <a:latin typeface="Times New Roman"/>
                <a:cs typeface="Times New Roman"/>
              </a:rPr>
              <a:t>further from the </a:t>
            </a:r>
            <a:r>
              <a:rPr sz="2800" spc="-15" dirty="0">
                <a:latin typeface="Times New Roman"/>
                <a:cs typeface="Times New Roman"/>
              </a:rPr>
              <a:t>input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buffer</a:t>
            </a:r>
            <a:endParaRPr sz="2800">
              <a:latin typeface="Times New Roman"/>
              <a:cs typeface="Times New Roman"/>
            </a:endParaRPr>
          </a:p>
          <a:p>
            <a:pPr marL="143510" marR="13335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1215390" algn="l"/>
                <a:tab pos="5711825" algn="l"/>
                <a:tab pos="9131935" algn="l"/>
              </a:tabLst>
            </a:pPr>
            <a:r>
              <a:rPr sz="2800" spc="-85" dirty="0">
                <a:latin typeface="Times New Roman"/>
                <a:cs typeface="Times New Roman"/>
              </a:rPr>
              <a:t>Sets </a:t>
            </a:r>
            <a:r>
              <a:rPr sz="2800" spc="-5" dirty="0">
                <a:latin typeface="Times New Roman"/>
                <a:cs typeface="Times New Roman"/>
              </a:rPr>
              <a:t>o</a:t>
            </a:r>
            <a:r>
              <a:rPr sz="2800" dirty="0">
                <a:latin typeface="Times New Roman"/>
                <a:cs typeface="Times New Roman"/>
              </a:rPr>
              <a:t>f	</a:t>
            </a:r>
            <a:r>
              <a:rPr sz="2800" spc="-125" dirty="0">
                <a:latin typeface="Times New Roman"/>
                <a:cs typeface="Times New Roman"/>
              </a:rPr>
              <a:t>LR(0</a:t>
            </a:r>
            <a:r>
              <a:rPr sz="2800" spc="-75" dirty="0">
                <a:latin typeface="Times New Roman"/>
                <a:cs typeface="Times New Roman"/>
              </a:rPr>
              <a:t>)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items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60" dirty="0">
                <a:latin typeface="Times New Roman"/>
                <a:cs typeface="Times New Roman"/>
              </a:rPr>
              <a:t>wil</a:t>
            </a:r>
            <a:r>
              <a:rPr sz="2800" spc="-105" dirty="0">
                <a:latin typeface="Times New Roman"/>
                <a:cs typeface="Times New Roman"/>
              </a:rPr>
              <a:t>l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35" dirty="0">
                <a:latin typeface="Times New Roman"/>
                <a:cs typeface="Times New Roman"/>
              </a:rPr>
              <a:t>b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5" dirty="0">
                <a:latin typeface="Times New Roman"/>
                <a:cs typeface="Times New Roman"/>
              </a:rPr>
              <a:t>e </a:t>
            </a:r>
            <a:r>
              <a:rPr sz="2800" spc="-45" dirty="0">
                <a:latin typeface="Times New Roman"/>
                <a:cs typeface="Times New Roman"/>
              </a:rPr>
              <a:t>states</a:t>
            </a:r>
            <a:r>
              <a:rPr sz="2800" spc="-5" dirty="0">
                <a:latin typeface="Times New Roman"/>
                <a:cs typeface="Times New Roman"/>
              </a:rPr>
              <a:t> o</a:t>
            </a:r>
            <a:r>
              <a:rPr sz="2800" dirty="0">
                <a:latin typeface="Times New Roman"/>
                <a:cs typeface="Times New Roman"/>
              </a:rPr>
              <a:t>f	</a:t>
            </a:r>
            <a:r>
              <a:rPr sz="2800" spc="-45" dirty="0">
                <a:latin typeface="Times New Roman"/>
                <a:cs typeface="Times New Roman"/>
              </a:rPr>
              <a:t>actio</a:t>
            </a:r>
            <a:r>
              <a:rPr sz="2800" spc="-50" dirty="0">
                <a:latin typeface="Times New Roman"/>
                <a:cs typeface="Times New Roman"/>
              </a:rPr>
              <a:t>n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and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85" dirty="0">
                <a:latin typeface="Times New Roman"/>
                <a:cs typeface="Times New Roman"/>
              </a:rPr>
              <a:t>g</a:t>
            </a:r>
            <a:r>
              <a:rPr sz="2800" spc="20" dirty="0">
                <a:latin typeface="Times New Roman"/>
                <a:cs typeface="Times New Roman"/>
              </a:rPr>
              <a:t>ot</a:t>
            </a:r>
            <a:r>
              <a:rPr sz="2800" spc="35" dirty="0">
                <a:latin typeface="Times New Roman"/>
                <a:cs typeface="Times New Roman"/>
              </a:rPr>
              <a:t>o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tabl</a:t>
            </a:r>
            <a:r>
              <a:rPr sz="2800" spc="-60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 o</a:t>
            </a:r>
            <a:r>
              <a:rPr sz="2800" dirty="0">
                <a:latin typeface="Times New Roman"/>
                <a:cs typeface="Times New Roman"/>
              </a:rPr>
              <a:t>f	</a:t>
            </a:r>
            <a:r>
              <a:rPr sz="2800" spc="-10" dirty="0">
                <a:latin typeface="Times New Roman"/>
                <a:cs typeface="Times New Roman"/>
              </a:rPr>
              <a:t>the  </a:t>
            </a:r>
            <a:r>
              <a:rPr sz="2800" spc="-150" dirty="0">
                <a:latin typeface="Times New Roman"/>
                <a:cs typeface="Times New Roman"/>
              </a:rPr>
              <a:t>SLR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parser</a:t>
            </a:r>
            <a:endParaRPr sz="2800">
              <a:latin typeface="Times New Roman"/>
              <a:cs typeface="Times New Roman"/>
            </a:endParaRPr>
          </a:p>
          <a:p>
            <a:pPr marL="143510" marR="508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1850389" algn="l"/>
                <a:tab pos="2326005" algn="l"/>
                <a:tab pos="3355340" algn="l"/>
              </a:tabLst>
            </a:pPr>
            <a:r>
              <a:rPr sz="2800" spc="-130" dirty="0">
                <a:latin typeface="Times New Roman"/>
                <a:cs typeface="Times New Roman"/>
              </a:rPr>
              <a:t>A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60" dirty="0">
                <a:latin typeface="Times New Roman"/>
                <a:cs typeface="Times New Roman"/>
              </a:rPr>
              <a:t>collection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50" dirty="0">
                <a:latin typeface="Times New Roman"/>
                <a:cs typeface="Times New Roman"/>
              </a:rPr>
              <a:t>sets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114" dirty="0">
                <a:latin typeface="Times New Roman"/>
                <a:cs typeface="Times New Roman"/>
              </a:rPr>
              <a:t>LR(0) </a:t>
            </a:r>
            <a:r>
              <a:rPr sz="2800" spc="-55" dirty="0">
                <a:latin typeface="Times New Roman"/>
                <a:cs typeface="Times New Roman"/>
              </a:rPr>
              <a:t>items </a:t>
            </a:r>
            <a:r>
              <a:rPr sz="2800" spc="-40" dirty="0">
                <a:latin typeface="Times New Roman"/>
                <a:cs typeface="Times New Roman"/>
              </a:rPr>
              <a:t>(the </a:t>
            </a:r>
            <a:r>
              <a:rPr sz="2800" spc="-70" dirty="0">
                <a:latin typeface="Times New Roman"/>
                <a:cs typeface="Times New Roman"/>
              </a:rPr>
              <a:t>canonical </a:t>
            </a:r>
            <a:r>
              <a:rPr sz="2800" spc="-114" dirty="0">
                <a:latin typeface="Times New Roman"/>
                <a:cs typeface="Times New Roman"/>
              </a:rPr>
              <a:t>LR(0) </a:t>
            </a:r>
            <a:r>
              <a:rPr sz="2800" spc="-65" dirty="0">
                <a:latin typeface="Times New Roman"/>
                <a:cs typeface="Times New Roman"/>
              </a:rPr>
              <a:t>collection) </a:t>
            </a:r>
            <a:r>
              <a:rPr sz="2800" spc="-105" dirty="0">
                <a:latin typeface="Times New Roman"/>
                <a:cs typeface="Times New Roman"/>
              </a:rPr>
              <a:t>is  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75" dirty="0">
                <a:latin typeface="Times New Roman"/>
                <a:cs typeface="Times New Roman"/>
              </a:rPr>
              <a:t>basis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30" dirty="0">
                <a:latin typeface="Times New Roman"/>
                <a:cs typeface="Times New Roman"/>
              </a:rPr>
              <a:t>constructing </a:t>
            </a:r>
            <a:r>
              <a:rPr sz="2800" spc="-150" dirty="0">
                <a:latin typeface="Times New Roman"/>
                <a:cs typeface="Times New Roman"/>
              </a:rPr>
              <a:t>SLR</a:t>
            </a:r>
            <a:r>
              <a:rPr sz="2800" spc="25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parsers</a:t>
            </a:r>
            <a:endParaRPr sz="2800">
              <a:latin typeface="Times New Roman"/>
              <a:cs typeface="Times New Roman"/>
            </a:endParaRPr>
          </a:p>
          <a:p>
            <a:pPr marL="143510" marR="46990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90" dirty="0">
                <a:latin typeface="Times New Roman"/>
                <a:cs typeface="Times New Roman"/>
              </a:rPr>
              <a:t>To </a:t>
            </a:r>
            <a:r>
              <a:rPr sz="2800" spc="-10" dirty="0">
                <a:latin typeface="Times New Roman"/>
                <a:cs typeface="Times New Roman"/>
              </a:rPr>
              <a:t>construct the </a:t>
            </a:r>
            <a:r>
              <a:rPr sz="2800" spc="-70" dirty="0">
                <a:latin typeface="Times New Roman"/>
                <a:cs typeface="Times New Roman"/>
              </a:rPr>
              <a:t>canonical </a:t>
            </a:r>
            <a:r>
              <a:rPr sz="2800" spc="-114" dirty="0">
                <a:latin typeface="Times New Roman"/>
                <a:cs typeface="Times New Roman"/>
              </a:rPr>
              <a:t>LR(0) </a:t>
            </a:r>
            <a:r>
              <a:rPr sz="2800" spc="-60" dirty="0">
                <a:latin typeface="Times New Roman"/>
                <a:cs typeface="Times New Roman"/>
              </a:rPr>
              <a:t>collection </a:t>
            </a:r>
            <a:r>
              <a:rPr sz="2800" spc="-140" dirty="0">
                <a:latin typeface="Times New Roman"/>
                <a:cs typeface="Times New Roman"/>
              </a:rPr>
              <a:t>we </a:t>
            </a:r>
            <a:r>
              <a:rPr sz="2800" spc="-55" dirty="0">
                <a:latin typeface="Times New Roman"/>
                <a:cs typeface="Times New Roman"/>
              </a:rPr>
              <a:t>require </a:t>
            </a:r>
            <a:r>
              <a:rPr sz="2800" spc="-50" dirty="0">
                <a:latin typeface="Times New Roman"/>
                <a:cs typeface="Times New Roman"/>
              </a:rPr>
              <a:t>augmented  </a:t>
            </a:r>
            <a:r>
              <a:rPr sz="2800" spc="-55" dirty="0">
                <a:latin typeface="Times New Roman"/>
                <a:cs typeface="Times New Roman"/>
              </a:rPr>
              <a:t>grammar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-55" dirty="0">
                <a:latin typeface="Times New Roman"/>
                <a:cs typeface="Times New Roman"/>
              </a:rPr>
              <a:t>two </a:t>
            </a:r>
            <a:r>
              <a:rPr sz="2800" spc="-30" dirty="0">
                <a:latin typeface="Times New Roman"/>
                <a:cs typeface="Times New Roman"/>
              </a:rPr>
              <a:t>functions </a:t>
            </a:r>
            <a:r>
              <a:rPr sz="2800" b="1" spc="-15" dirty="0">
                <a:latin typeface="Times New Roman"/>
                <a:cs typeface="Times New Roman"/>
              </a:rPr>
              <a:t>closure </a:t>
            </a:r>
            <a:r>
              <a:rPr sz="2800" spc="-30" dirty="0">
                <a:latin typeface="Times New Roman"/>
                <a:cs typeface="Times New Roman"/>
              </a:rPr>
              <a:t>and</a:t>
            </a:r>
            <a:r>
              <a:rPr sz="2800" spc="235" dirty="0">
                <a:latin typeface="Times New Roman"/>
                <a:cs typeface="Times New Roman"/>
              </a:rPr>
              <a:t> </a:t>
            </a:r>
            <a:r>
              <a:rPr sz="2800" b="1" spc="35" dirty="0">
                <a:latin typeface="Times New Roman"/>
                <a:cs typeface="Times New Roman"/>
              </a:rPr>
              <a:t>goto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457200"/>
            <a:ext cx="56388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95" dirty="0">
                <a:solidFill>
                  <a:srgbClr val="262626"/>
                </a:solidFill>
              </a:rPr>
              <a:t>Closure</a:t>
            </a:r>
            <a:r>
              <a:rPr sz="4800" spc="-55" dirty="0">
                <a:solidFill>
                  <a:srgbClr val="262626"/>
                </a:solidFill>
              </a:rPr>
              <a:t> </a:t>
            </a:r>
            <a:r>
              <a:rPr sz="4800" spc="-15" dirty="0">
                <a:solidFill>
                  <a:srgbClr val="262626"/>
                </a:solidFill>
              </a:rPr>
              <a:t>Operation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685800" y="1600200"/>
            <a:ext cx="9906000" cy="3886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510" marR="325755" indent="-131445">
              <a:lnSpc>
                <a:spcPct val="100000"/>
              </a:lnSpc>
              <a:spcBef>
                <a:spcPts val="1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519430" algn="l"/>
                <a:tab pos="2167255" algn="l"/>
              </a:tabLst>
            </a:pPr>
            <a:r>
              <a:rPr sz="2800" spc="15" dirty="0">
                <a:latin typeface="Times New Roman"/>
                <a:cs typeface="Times New Roman"/>
              </a:rPr>
              <a:t>If	</a:t>
            </a:r>
            <a:r>
              <a:rPr sz="2800" spc="55" dirty="0">
                <a:latin typeface="Times New Roman"/>
                <a:cs typeface="Times New Roman"/>
              </a:rPr>
              <a:t>I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110" dirty="0">
                <a:latin typeface="Times New Roman"/>
                <a:cs typeface="Times New Roman"/>
              </a:rPr>
              <a:t>a</a:t>
            </a:r>
            <a:r>
              <a:rPr sz="2800" spc="55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Times New Roman"/>
                <a:cs typeface="Times New Roman"/>
              </a:rPr>
              <a:t>set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55" dirty="0">
                <a:latin typeface="Times New Roman"/>
                <a:cs typeface="Times New Roman"/>
              </a:rPr>
              <a:t>items </a:t>
            </a:r>
            <a:r>
              <a:rPr sz="2800" spc="-5" dirty="0">
                <a:latin typeface="Times New Roman"/>
                <a:cs typeface="Times New Roman"/>
              </a:rPr>
              <a:t>for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55" dirty="0">
                <a:latin typeface="Times New Roman"/>
                <a:cs typeface="Times New Roman"/>
              </a:rPr>
              <a:t>grammar </a:t>
            </a:r>
            <a:r>
              <a:rPr sz="2800" spc="-65" dirty="0">
                <a:latin typeface="Times New Roman"/>
                <a:cs typeface="Times New Roman"/>
              </a:rPr>
              <a:t>G, </a:t>
            </a:r>
            <a:r>
              <a:rPr sz="2800" dirty="0">
                <a:latin typeface="Times New Roman"/>
                <a:cs typeface="Times New Roman"/>
              </a:rPr>
              <a:t>then </a:t>
            </a:r>
            <a:r>
              <a:rPr sz="2800" spc="-60" dirty="0">
                <a:latin typeface="Times New Roman"/>
                <a:cs typeface="Times New Roman"/>
              </a:rPr>
              <a:t>closure(I)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40" dirty="0">
                <a:latin typeface="Times New Roman"/>
                <a:cs typeface="Times New Roman"/>
              </a:rPr>
              <a:t>set </a:t>
            </a:r>
            <a:r>
              <a:rPr sz="2800" spc="-5" dirty="0">
                <a:latin typeface="Times New Roman"/>
                <a:cs typeface="Times New Roman"/>
              </a:rPr>
              <a:t>of  </a:t>
            </a:r>
            <a:r>
              <a:rPr sz="2800" spc="-55" dirty="0">
                <a:latin typeface="Times New Roman"/>
                <a:cs typeface="Times New Roman"/>
              </a:rPr>
              <a:t>items </a:t>
            </a:r>
            <a:r>
              <a:rPr sz="2800" spc="-15" dirty="0">
                <a:latin typeface="Times New Roman"/>
                <a:cs typeface="Times New Roman"/>
              </a:rPr>
              <a:t>constructed </a:t>
            </a:r>
            <a:r>
              <a:rPr sz="2800" spc="-10" dirty="0">
                <a:latin typeface="Times New Roman"/>
                <a:cs typeface="Times New Roman"/>
              </a:rPr>
              <a:t>from </a:t>
            </a:r>
            <a:r>
              <a:rPr sz="2800" spc="55" dirty="0">
                <a:latin typeface="Times New Roman"/>
                <a:cs typeface="Times New Roman"/>
              </a:rPr>
              <a:t>I </a:t>
            </a:r>
            <a:r>
              <a:rPr sz="2800" spc="-75" dirty="0">
                <a:latin typeface="Times New Roman"/>
                <a:cs typeface="Times New Roman"/>
              </a:rPr>
              <a:t>using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85" dirty="0">
                <a:latin typeface="Times New Roman"/>
                <a:cs typeface="Times New Roman"/>
              </a:rPr>
              <a:t>following</a:t>
            </a:r>
            <a:r>
              <a:rPr sz="2800" spc="80" dirty="0">
                <a:latin typeface="Times New Roman"/>
                <a:cs typeface="Times New Roman"/>
              </a:rPr>
              <a:t> </a:t>
            </a:r>
            <a:r>
              <a:rPr sz="2800" spc="-70" dirty="0">
                <a:latin typeface="Times New Roman"/>
                <a:cs typeface="Times New Roman"/>
              </a:rPr>
              <a:t>rules: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262626"/>
              </a:buClr>
              <a:buFont typeface="Times New Roman"/>
              <a:buChar char="◦"/>
            </a:pPr>
            <a:endParaRPr sz="3750">
              <a:latin typeface="Times New Roman"/>
              <a:cs typeface="Times New Roman"/>
            </a:endParaRPr>
          </a:p>
          <a:p>
            <a:pPr marL="417830" lvl="1" indent="-132080" algn="just">
              <a:lnSpc>
                <a:spcPct val="100000"/>
              </a:lnSpc>
              <a:buClr>
                <a:srgbClr val="262626"/>
              </a:buClr>
              <a:buSzPct val="96428"/>
              <a:buChar char="◦"/>
              <a:tabLst>
                <a:tab pos="418465" algn="l"/>
              </a:tabLst>
            </a:pPr>
            <a:r>
              <a:rPr sz="2800" spc="-110" dirty="0">
                <a:latin typeface="Times New Roman"/>
                <a:cs typeface="Times New Roman"/>
              </a:rPr>
              <a:t>Initially, </a:t>
            </a:r>
            <a:r>
              <a:rPr sz="2800" spc="-95" dirty="0">
                <a:latin typeface="Times New Roman"/>
                <a:cs typeface="Times New Roman"/>
              </a:rPr>
              <a:t>every </a:t>
            </a:r>
            <a:r>
              <a:rPr sz="2800" spc="-50" dirty="0">
                <a:latin typeface="Times New Roman"/>
                <a:cs typeface="Times New Roman"/>
              </a:rPr>
              <a:t>item </a:t>
            </a:r>
            <a:r>
              <a:rPr sz="2800" spc="-55" dirty="0">
                <a:latin typeface="Times New Roman"/>
                <a:cs typeface="Times New Roman"/>
              </a:rPr>
              <a:t>in </a:t>
            </a:r>
            <a:r>
              <a:rPr sz="2800" spc="55" dirty="0">
                <a:latin typeface="Times New Roman"/>
                <a:cs typeface="Times New Roman"/>
              </a:rPr>
              <a:t>I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45" dirty="0">
                <a:latin typeface="Times New Roman"/>
                <a:cs typeface="Times New Roman"/>
              </a:rPr>
              <a:t>added </a:t>
            </a:r>
            <a:r>
              <a:rPr sz="2800" spc="30" dirty="0">
                <a:latin typeface="Times New Roman"/>
                <a:cs typeface="Times New Roman"/>
              </a:rPr>
              <a:t>to</a:t>
            </a:r>
            <a:r>
              <a:rPr sz="2800" spc="385" dirty="0">
                <a:latin typeface="Times New Roman"/>
                <a:cs typeface="Times New Roman"/>
              </a:rPr>
              <a:t> </a:t>
            </a:r>
            <a:r>
              <a:rPr sz="2800" spc="-65" dirty="0">
                <a:latin typeface="Times New Roman"/>
                <a:cs typeface="Times New Roman"/>
              </a:rPr>
              <a:t>closure(I).</a:t>
            </a:r>
            <a:endParaRPr sz="28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262626"/>
              </a:buClr>
              <a:buFont typeface="Times New Roman"/>
              <a:buChar char="◦"/>
            </a:pPr>
            <a:endParaRPr sz="3750">
              <a:latin typeface="Times New Roman"/>
              <a:cs typeface="Times New Roman"/>
            </a:endParaRPr>
          </a:p>
          <a:p>
            <a:pPr marL="417830" marR="5080" lvl="1" indent="-131445" algn="just">
              <a:lnSpc>
                <a:spcPct val="100000"/>
              </a:lnSpc>
              <a:buClr>
                <a:srgbClr val="262626"/>
              </a:buClr>
              <a:buSzPct val="96428"/>
              <a:buChar char="◦"/>
              <a:tabLst>
                <a:tab pos="418465" algn="l"/>
              </a:tabLst>
            </a:pPr>
            <a:r>
              <a:rPr sz="2800" spc="15" dirty="0">
                <a:latin typeface="Times New Roman"/>
                <a:cs typeface="Times New Roman"/>
              </a:rPr>
              <a:t>If </a:t>
            </a:r>
            <a:r>
              <a:rPr sz="2800" spc="-130" dirty="0">
                <a:latin typeface="Times New Roman"/>
                <a:cs typeface="Times New Roman"/>
              </a:rPr>
              <a:t>A </a:t>
            </a:r>
            <a:r>
              <a:rPr sz="2800" spc="-60" dirty="0">
                <a:latin typeface="Times New Roman"/>
                <a:cs typeface="Times New Roman"/>
              </a:rPr>
              <a:t>→α•Bβ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55" dirty="0">
                <a:latin typeface="Times New Roman"/>
                <a:cs typeface="Times New Roman"/>
              </a:rPr>
              <a:t>in </a:t>
            </a:r>
            <a:r>
              <a:rPr sz="2800" spc="-60" dirty="0">
                <a:latin typeface="Times New Roman"/>
                <a:cs typeface="Times New Roman"/>
              </a:rPr>
              <a:t>closure </a:t>
            </a:r>
            <a:r>
              <a:rPr sz="2800" spc="-70" dirty="0">
                <a:latin typeface="Times New Roman"/>
                <a:cs typeface="Times New Roman"/>
              </a:rPr>
              <a:t>(I),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-150" dirty="0">
                <a:latin typeface="Times New Roman"/>
                <a:cs typeface="Times New Roman"/>
              </a:rPr>
              <a:t>B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85" dirty="0">
                <a:latin typeface="Times New Roman"/>
                <a:cs typeface="Times New Roman"/>
              </a:rPr>
              <a:t>γ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25" dirty="0">
                <a:latin typeface="Times New Roman"/>
                <a:cs typeface="Times New Roman"/>
              </a:rPr>
              <a:t>production, </a:t>
            </a:r>
            <a:r>
              <a:rPr sz="2800" dirty="0">
                <a:latin typeface="Times New Roman"/>
                <a:cs typeface="Times New Roman"/>
              </a:rPr>
              <a:t>then </a:t>
            </a:r>
            <a:r>
              <a:rPr sz="2800" spc="-45" dirty="0">
                <a:latin typeface="Times New Roman"/>
                <a:cs typeface="Times New Roman"/>
              </a:rPr>
              <a:t>add 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50" dirty="0">
                <a:latin typeface="Times New Roman"/>
                <a:cs typeface="Times New Roman"/>
              </a:rPr>
              <a:t>item </a:t>
            </a:r>
            <a:r>
              <a:rPr sz="2800" spc="-150" dirty="0">
                <a:latin typeface="Times New Roman"/>
                <a:cs typeface="Times New Roman"/>
              </a:rPr>
              <a:t>B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40" dirty="0">
                <a:latin typeface="Times New Roman"/>
                <a:cs typeface="Times New Roman"/>
              </a:rPr>
              <a:t>•γ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55" dirty="0">
                <a:latin typeface="Times New Roman"/>
                <a:cs typeface="Times New Roman"/>
              </a:rPr>
              <a:t>I </a:t>
            </a:r>
            <a:r>
              <a:rPr sz="2800" spc="-85" dirty="0">
                <a:latin typeface="Times New Roman"/>
                <a:cs typeface="Times New Roman"/>
              </a:rPr>
              <a:t>if </a:t>
            </a:r>
            <a:r>
              <a:rPr sz="2800" spc="-50" dirty="0">
                <a:latin typeface="Times New Roman"/>
                <a:cs typeface="Times New Roman"/>
              </a:rPr>
              <a:t>it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25" dirty="0">
                <a:latin typeface="Times New Roman"/>
                <a:cs typeface="Times New Roman"/>
              </a:rPr>
              <a:t>not </a:t>
            </a:r>
            <a:r>
              <a:rPr sz="2800" spc="-100" dirty="0">
                <a:latin typeface="Times New Roman"/>
                <a:cs typeface="Times New Roman"/>
              </a:rPr>
              <a:t>already </a:t>
            </a:r>
            <a:r>
              <a:rPr sz="2800" spc="-45" dirty="0">
                <a:latin typeface="Times New Roman"/>
                <a:cs typeface="Times New Roman"/>
              </a:rPr>
              <a:t>there. </a:t>
            </a:r>
            <a:r>
              <a:rPr sz="2800" spc="-95" dirty="0">
                <a:latin typeface="Times New Roman"/>
                <a:cs typeface="Times New Roman"/>
              </a:rPr>
              <a:t>Apply </a:t>
            </a:r>
            <a:r>
              <a:rPr sz="2800" spc="-40" dirty="0">
                <a:latin typeface="Times New Roman"/>
                <a:cs typeface="Times New Roman"/>
              </a:rPr>
              <a:t>this </a:t>
            </a:r>
            <a:r>
              <a:rPr sz="2800" spc="-45" dirty="0">
                <a:latin typeface="Times New Roman"/>
                <a:cs typeface="Times New Roman"/>
              </a:rPr>
              <a:t>rule </a:t>
            </a:r>
            <a:r>
              <a:rPr sz="2800" spc="-55" dirty="0">
                <a:latin typeface="Times New Roman"/>
                <a:cs typeface="Times New Roman"/>
              </a:rPr>
              <a:t>until  </a:t>
            </a:r>
            <a:r>
              <a:rPr sz="2800" spc="25" dirty="0">
                <a:latin typeface="Times New Roman"/>
                <a:cs typeface="Times New Roman"/>
              </a:rPr>
              <a:t>no </a:t>
            </a:r>
            <a:r>
              <a:rPr sz="2800" spc="-75" dirty="0">
                <a:latin typeface="Times New Roman"/>
                <a:cs typeface="Times New Roman"/>
              </a:rPr>
              <a:t>new </a:t>
            </a:r>
            <a:r>
              <a:rPr sz="2800" spc="-55" dirty="0">
                <a:latin typeface="Times New Roman"/>
                <a:cs typeface="Times New Roman"/>
              </a:rPr>
              <a:t>items can </a:t>
            </a:r>
            <a:r>
              <a:rPr sz="2800" spc="-30" dirty="0">
                <a:latin typeface="Times New Roman"/>
                <a:cs typeface="Times New Roman"/>
              </a:rPr>
              <a:t>be </a:t>
            </a:r>
            <a:r>
              <a:rPr sz="2800" spc="-45" dirty="0">
                <a:latin typeface="Times New Roman"/>
                <a:cs typeface="Times New Roman"/>
              </a:rPr>
              <a:t>added </a:t>
            </a:r>
            <a:r>
              <a:rPr sz="2800" spc="30" dirty="0">
                <a:latin typeface="Times New Roman"/>
                <a:cs typeface="Times New Roman"/>
              </a:rPr>
              <a:t>to</a:t>
            </a:r>
            <a:r>
              <a:rPr sz="2800" spc="204" dirty="0">
                <a:latin typeface="Times New Roman"/>
                <a:cs typeface="Times New Roman"/>
              </a:rPr>
              <a:t> </a:t>
            </a:r>
            <a:r>
              <a:rPr sz="2800" spc="-65" dirty="0">
                <a:latin typeface="Times New Roman"/>
                <a:cs typeface="Times New Roman"/>
              </a:rPr>
              <a:t>closure(I).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1520" y="457200"/>
            <a:ext cx="77524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70" dirty="0">
                <a:solidFill>
                  <a:srgbClr val="262626"/>
                </a:solidFill>
              </a:rPr>
              <a:t>Error </a:t>
            </a:r>
            <a:r>
              <a:rPr sz="4800" spc="-160" dirty="0">
                <a:solidFill>
                  <a:srgbClr val="262626"/>
                </a:solidFill>
              </a:rPr>
              <a:t>Recovery</a:t>
            </a:r>
            <a:r>
              <a:rPr sz="4800" spc="-100" dirty="0">
                <a:solidFill>
                  <a:srgbClr val="262626"/>
                </a:solidFill>
              </a:rPr>
              <a:t> </a:t>
            </a:r>
            <a:r>
              <a:rPr sz="4800" spc="-114" dirty="0">
                <a:solidFill>
                  <a:srgbClr val="262626"/>
                </a:solidFill>
              </a:rPr>
              <a:t>Techniques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731520" y="1676400"/>
            <a:ext cx="10058400" cy="4147289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43510" indent="-131445">
              <a:lnSpc>
                <a:spcPct val="100000"/>
              </a:lnSpc>
              <a:spcBef>
                <a:spcPts val="6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b="1" spc="-114" dirty="0">
                <a:latin typeface="Times New Roman"/>
                <a:cs typeface="Times New Roman"/>
              </a:rPr>
              <a:t>Error</a:t>
            </a:r>
            <a:r>
              <a:rPr sz="2800" b="1" spc="-15" dirty="0">
                <a:latin typeface="Times New Roman"/>
                <a:cs typeface="Times New Roman"/>
              </a:rPr>
              <a:t> Productions</a:t>
            </a:r>
            <a:endParaRPr sz="2800">
              <a:latin typeface="Times New Roman"/>
              <a:cs typeface="Times New Roman"/>
            </a:endParaRPr>
          </a:p>
          <a:p>
            <a:pPr marL="417830" marR="261620" lvl="1" indent="-144145">
              <a:lnSpc>
                <a:spcPct val="100000"/>
              </a:lnSpc>
              <a:spcBef>
                <a:spcPts val="500"/>
              </a:spcBef>
              <a:buClr>
                <a:srgbClr val="262626"/>
              </a:buClr>
              <a:buChar char="◦"/>
              <a:tabLst>
                <a:tab pos="418465" algn="l"/>
              </a:tabLst>
            </a:pPr>
            <a:r>
              <a:rPr sz="2800" spc="-195" dirty="0">
                <a:latin typeface="Times New Roman"/>
                <a:cs typeface="Times New Roman"/>
              </a:rPr>
              <a:t>By </a:t>
            </a:r>
            <a:r>
              <a:rPr sz="2800" spc="-65" dirty="0">
                <a:latin typeface="Times New Roman"/>
                <a:cs typeface="Times New Roman"/>
              </a:rPr>
              <a:t>anticipating </a:t>
            </a:r>
            <a:r>
              <a:rPr sz="2800" spc="-10" dirty="0">
                <a:latin typeface="Times New Roman"/>
                <a:cs typeface="Times New Roman"/>
              </a:rPr>
              <a:t>common </a:t>
            </a:r>
            <a:r>
              <a:rPr sz="2800" spc="-15" dirty="0">
                <a:latin typeface="Times New Roman"/>
                <a:cs typeface="Times New Roman"/>
              </a:rPr>
              <a:t>errors </a:t>
            </a:r>
            <a:r>
              <a:rPr sz="2800" spc="-5" dirty="0">
                <a:latin typeface="Times New Roman"/>
                <a:cs typeface="Times New Roman"/>
              </a:rPr>
              <a:t>that </a:t>
            </a:r>
            <a:r>
              <a:rPr sz="2800" spc="-55" dirty="0">
                <a:latin typeface="Times New Roman"/>
                <a:cs typeface="Times New Roman"/>
              </a:rPr>
              <a:t>might </a:t>
            </a:r>
            <a:r>
              <a:rPr sz="2800" spc="-30" dirty="0">
                <a:latin typeface="Times New Roman"/>
                <a:cs typeface="Times New Roman"/>
              </a:rPr>
              <a:t>be encountered, </a:t>
            </a:r>
            <a:r>
              <a:rPr sz="2800" spc="-140" dirty="0">
                <a:latin typeface="Times New Roman"/>
                <a:cs typeface="Times New Roman"/>
              </a:rPr>
              <a:t>we </a:t>
            </a:r>
            <a:r>
              <a:rPr sz="2800" spc="-60" dirty="0">
                <a:latin typeface="Times New Roman"/>
                <a:cs typeface="Times New Roman"/>
              </a:rPr>
              <a:t>can  </a:t>
            </a:r>
            <a:r>
              <a:rPr sz="2800" spc="-50" dirty="0">
                <a:latin typeface="Times New Roman"/>
                <a:cs typeface="Times New Roman"/>
              </a:rPr>
              <a:t>augment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55" dirty="0">
                <a:latin typeface="Times New Roman"/>
                <a:cs typeface="Times New Roman"/>
              </a:rPr>
              <a:t>grammar </a:t>
            </a:r>
            <a:r>
              <a:rPr sz="2800" spc="-5" dirty="0">
                <a:latin typeface="Times New Roman"/>
                <a:cs typeface="Times New Roman"/>
              </a:rPr>
              <a:t>for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85" dirty="0">
                <a:latin typeface="Times New Roman"/>
                <a:cs typeface="Times New Roman"/>
              </a:rPr>
              <a:t>language </a:t>
            </a:r>
            <a:r>
              <a:rPr sz="2800" spc="-40" dirty="0">
                <a:latin typeface="Times New Roman"/>
                <a:cs typeface="Times New Roman"/>
              </a:rPr>
              <a:t>at </a:t>
            </a:r>
            <a:r>
              <a:rPr sz="2800" spc="-20" dirty="0">
                <a:latin typeface="Times New Roman"/>
                <a:cs typeface="Times New Roman"/>
              </a:rPr>
              <a:t>hand </a:t>
            </a:r>
            <a:r>
              <a:rPr sz="2800" spc="-65" dirty="0">
                <a:latin typeface="Times New Roman"/>
                <a:cs typeface="Times New Roman"/>
              </a:rPr>
              <a:t>with </a:t>
            </a:r>
            <a:r>
              <a:rPr sz="2800" spc="-20" dirty="0">
                <a:latin typeface="Times New Roman"/>
                <a:cs typeface="Times New Roman"/>
              </a:rPr>
              <a:t>productions  </a:t>
            </a:r>
            <a:r>
              <a:rPr sz="2800" spc="-5" dirty="0">
                <a:latin typeface="Times New Roman"/>
                <a:cs typeface="Times New Roman"/>
              </a:rPr>
              <a:t>that </a:t>
            </a:r>
            <a:r>
              <a:rPr sz="2800" spc="-55" dirty="0">
                <a:latin typeface="Times New Roman"/>
                <a:cs typeface="Times New Roman"/>
              </a:rPr>
              <a:t>generate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15" dirty="0">
                <a:latin typeface="Times New Roman"/>
                <a:cs typeface="Times New Roman"/>
              </a:rPr>
              <a:t>erroneous</a:t>
            </a:r>
            <a:r>
              <a:rPr sz="2800" spc="4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constructs</a:t>
            </a:r>
            <a:endParaRPr sz="2800">
              <a:latin typeface="Times New Roman"/>
              <a:cs typeface="Times New Roman"/>
            </a:endParaRPr>
          </a:p>
          <a:p>
            <a:pPr marL="417830" marR="5080" lvl="1" indent="-144145">
              <a:lnSpc>
                <a:spcPct val="100000"/>
              </a:lnSpc>
              <a:spcBef>
                <a:spcPts val="500"/>
              </a:spcBef>
              <a:buClr>
                <a:srgbClr val="262626"/>
              </a:buClr>
              <a:buChar char="◦"/>
              <a:tabLst>
                <a:tab pos="418465" algn="l"/>
              </a:tabLst>
            </a:pPr>
            <a:r>
              <a:rPr sz="2800" spc="-130" dirty="0">
                <a:latin typeface="Times New Roman"/>
                <a:cs typeface="Times New Roman"/>
              </a:rPr>
              <a:t>A </a:t>
            </a:r>
            <a:r>
              <a:rPr sz="2800" spc="-45" dirty="0">
                <a:latin typeface="Times New Roman"/>
                <a:cs typeface="Times New Roman"/>
              </a:rPr>
              <a:t>parser </a:t>
            </a:r>
            <a:r>
              <a:rPr sz="2800" spc="-15" dirty="0">
                <a:latin typeface="Times New Roman"/>
                <a:cs typeface="Times New Roman"/>
              </a:rPr>
              <a:t>constructed </a:t>
            </a:r>
            <a:r>
              <a:rPr sz="2800" spc="-10" dirty="0">
                <a:latin typeface="Times New Roman"/>
                <a:cs typeface="Times New Roman"/>
              </a:rPr>
              <a:t>from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55" dirty="0">
                <a:latin typeface="Times New Roman"/>
                <a:cs typeface="Times New Roman"/>
              </a:rPr>
              <a:t>grammar </a:t>
            </a:r>
            <a:r>
              <a:rPr sz="2800" spc="-50" dirty="0">
                <a:latin typeface="Times New Roman"/>
                <a:cs typeface="Times New Roman"/>
              </a:rPr>
              <a:t>augmented </a:t>
            </a:r>
            <a:r>
              <a:rPr sz="2800" spc="-125" dirty="0">
                <a:latin typeface="Times New Roman"/>
                <a:cs typeface="Times New Roman"/>
              </a:rPr>
              <a:t>by </a:t>
            </a:r>
            <a:r>
              <a:rPr sz="2800" spc="-35" dirty="0">
                <a:latin typeface="Times New Roman"/>
                <a:cs typeface="Times New Roman"/>
              </a:rPr>
              <a:t>these </a:t>
            </a:r>
            <a:r>
              <a:rPr sz="2800" dirty="0">
                <a:latin typeface="Times New Roman"/>
                <a:cs typeface="Times New Roman"/>
              </a:rPr>
              <a:t>error  </a:t>
            </a:r>
            <a:r>
              <a:rPr sz="2800" spc="-20" dirty="0">
                <a:latin typeface="Times New Roman"/>
                <a:cs typeface="Times New Roman"/>
              </a:rPr>
              <a:t>productions </a:t>
            </a:r>
            <a:r>
              <a:rPr sz="2800" spc="-35" dirty="0">
                <a:latin typeface="Times New Roman"/>
                <a:cs typeface="Times New Roman"/>
              </a:rPr>
              <a:t>detects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55" dirty="0">
                <a:latin typeface="Times New Roman"/>
                <a:cs typeface="Times New Roman"/>
              </a:rPr>
              <a:t>anticipated </a:t>
            </a:r>
            <a:r>
              <a:rPr sz="2800" spc="-15" dirty="0">
                <a:latin typeface="Times New Roman"/>
                <a:cs typeface="Times New Roman"/>
              </a:rPr>
              <a:t>errors </a:t>
            </a:r>
            <a:r>
              <a:rPr sz="2800" spc="-50" dirty="0">
                <a:latin typeface="Times New Roman"/>
                <a:cs typeface="Times New Roman"/>
              </a:rPr>
              <a:t>when </a:t>
            </a:r>
            <a:r>
              <a:rPr sz="2800" spc="-45" dirty="0">
                <a:latin typeface="Times New Roman"/>
                <a:cs typeface="Times New Roman"/>
              </a:rPr>
              <a:t>an </a:t>
            </a:r>
            <a:r>
              <a:rPr sz="2800" dirty="0">
                <a:latin typeface="Times New Roman"/>
                <a:cs typeface="Times New Roman"/>
              </a:rPr>
              <a:t>error </a:t>
            </a:r>
            <a:r>
              <a:rPr sz="2800" spc="-15" dirty="0">
                <a:latin typeface="Times New Roman"/>
                <a:cs typeface="Times New Roman"/>
              </a:rPr>
              <a:t>production 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50" dirty="0">
                <a:latin typeface="Times New Roman"/>
                <a:cs typeface="Times New Roman"/>
              </a:rPr>
              <a:t>used during</a:t>
            </a:r>
            <a:r>
              <a:rPr sz="2800" spc="145" dirty="0">
                <a:latin typeface="Times New Roman"/>
                <a:cs typeface="Times New Roman"/>
              </a:rPr>
              <a:t> </a:t>
            </a:r>
            <a:r>
              <a:rPr sz="2800" spc="-65" dirty="0">
                <a:latin typeface="Times New Roman"/>
                <a:cs typeface="Times New Roman"/>
              </a:rPr>
              <a:t>parsing</a:t>
            </a:r>
            <a:endParaRPr sz="2800">
              <a:latin typeface="Times New Roman"/>
              <a:cs typeface="Times New Roman"/>
            </a:endParaRPr>
          </a:p>
          <a:p>
            <a:pPr marL="417830" marR="450215" lvl="1" indent="-144145">
              <a:lnSpc>
                <a:spcPct val="100000"/>
              </a:lnSpc>
              <a:spcBef>
                <a:spcPts val="500"/>
              </a:spcBef>
              <a:buClr>
                <a:srgbClr val="262626"/>
              </a:buClr>
              <a:buChar char="◦"/>
              <a:tabLst>
                <a:tab pos="418465" algn="l"/>
              </a:tabLst>
            </a:pPr>
            <a:r>
              <a:rPr sz="2800" spc="-5" dirty="0">
                <a:latin typeface="Times New Roman"/>
                <a:cs typeface="Times New Roman"/>
              </a:rPr>
              <a:t>The </a:t>
            </a:r>
            <a:r>
              <a:rPr sz="2800" spc="-45" dirty="0">
                <a:latin typeface="Times New Roman"/>
                <a:cs typeface="Times New Roman"/>
              </a:rPr>
              <a:t>parser </a:t>
            </a:r>
            <a:r>
              <a:rPr sz="2800" spc="-55" dirty="0">
                <a:latin typeface="Times New Roman"/>
                <a:cs typeface="Times New Roman"/>
              </a:rPr>
              <a:t>can </a:t>
            </a:r>
            <a:r>
              <a:rPr sz="2800" dirty="0">
                <a:latin typeface="Times New Roman"/>
                <a:cs typeface="Times New Roman"/>
              </a:rPr>
              <a:t>then </a:t>
            </a:r>
            <a:r>
              <a:rPr sz="2800" spc="-55" dirty="0">
                <a:latin typeface="Times New Roman"/>
                <a:cs typeface="Times New Roman"/>
              </a:rPr>
              <a:t>generate </a:t>
            </a:r>
            <a:r>
              <a:rPr sz="2800" spc="-30" dirty="0">
                <a:latin typeface="Times New Roman"/>
                <a:cs typeface="Times New Roman"/>
              </a:rPr>
              <a:t>appropriate </a:t>
            </a:r>
            <a:r>
              <a:rPr sz="2800" dirty="0">
                <a:latin typeface="Times New Roman"/>
                <a:cs typeface="Times New Roman"/>
              </a:rPr>
              <a:t>error </a:t>
            </a:r>
            <a:r>
              <a:rPr sz="2800" spc="-60" dirty="0">
                <a:latin typeface="Times New Roman"/>
                <a:cs typeface="Times New Roman"/>
              </a:rPr>
              <a:t>diagnostics </a:t>
            </a:r>
            <a:r>
              <a:rPr sz="2800" spc="-15" dirty="0">
                <a:latin typeface="Times New Roman"/>
                <a:cs typeface="Times New Roman"/>
              </a:rPr>
              <a:t>about 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15" dirty="0">
                <a:latin typeface="Times New Roman"/>
                <a:cs typeface="Times New Roman"/>
              </a:rPr>
              <a:t>erroneous </a:t>
            </a:r>
            <a:r>
              <a:rPr sz="2800" spc="-10" dirty="0">
                <a:latin typeface="Times New Roman"/>
                <a:cs typeface="Times New Roman"/>
              </a:rPr>
              <a:t>construct </a:t>
            </a:r>
            <a:r>
              <a:rPr sz="2800" spc="-5" dirty="0">
                <a:latin typeface="Times New Roman"/>
                <a:cs typeface="Times New Roman"/>
              </a:rPr>
              <a:t>that </a:t>
            </a:r>
            <a:r>
              <a:rPr sz="2800" spc="-55" dirty="0">
                <a:latin typeface="Times New Roman"/>
                <a:cs typeface="Times New Roman"/>
              </a:rPr>
              <a:t>has </a:t>
            </a:r>
            <a:r>
              <a:rPr sz="2800" spc="-30" dirty="0">
                <a:latin typeface="Times New Roman"/>
                <a:cs typeface="Times New Roman"/>
              </a:rPr>
              <a:t>been </a:t>
            </a:r>
            <a:r>
              <a:rPr sz="2800" spc="-55" dirty="0">
                <a:latin typeface="Times New Roman"/>
                <a:cs typeface="Times New Roman"/>
              </a:rPr>
              <a:t>recognized in 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18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input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5842" y="476423"/>
            <a:ext cx="3165158" cy="3294235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2800" u="heavy" spc="-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Example</a:t>
            </a:r>
            <a:endParaRPr sz="2800">
              <a:latin typeface="Times New Roman"/>
              <a:cs typeface="Times New Roman"/>
            </a:endParaRPr>
          </a:p>
          <a:p>
            <a:pPr marL="12700" marR="5080">
              <a:lnSpc>
                <a:spcPct val="126800"/>
              </a:lnSpc>
            </a:pPr>
            <a:r>
              <a:rPr sz="2800" spc="-45" dirty="0">
                <a:latin typeface="Times New Roman"/>
                <a:cs typeface="Times New Roman"/>
              </a:rPr>
              <a:t>Consider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60" dirty="0">
                <a:latin typeface="Times New Roman"/>
                <a:cs typeface="Times New Roman"/>
              </a:rPr>
              <a:t>grammar:  </a:t>
            </a:r>
            <a:r>
              <a:rPr sz="2800" spc="40" dirty="0">
                <a:latin typeface="Times New Roman"/>
                <a:cs typeface="Times New Roman"/>
              </a:rPr>
              <a:t>E</a:t>
            </a:r>
            <a:r>
              <a:rPr sz="2800" i="1" spc="40" dirty="0">
                <a:latin typeface="Times New Roman"/>
                <a:cs typeface="Times New Roman"/>
              </a:rPr>
              <a:t>'</a:t>
            </a:r>
            <a:r>
              <a:rPr sz="2800" spc="40" dirty="0">
                <a:latin typeface="Times New Roman"/>
                <a:cs typeface="Times New Roman"/>
              </a:rPr>
              <a:t>→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125" dirty="0">
                <a:latin typeface="Times New Roman"/>
                <a:cs typeface="Times New Roman"/>
              </a:rPr>
              <a:t>E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2800" spc="1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→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1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285" dirty="0">
                <a:latin typeface="Times New Roman"/>
                <a:cs typeface="Times New Roman"/>
              </a:rPr>
              <a:t>+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T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835" dirty="0">
                <a:latin typeface="Times New Roman"/>
                <a:cs typeface="Times New Roman"/>
              </a:rPr>
              <a:t>|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T</a:t>
            </a:r>
            <a:endParaRPr sz="2800">
              <a:latin typeface="Times New Roman"/>
              <a:cs typeface="Times New Roman"/>
            </a:endParaRPr>
          </a:p>
          <a:p>
            <a:pPr marL="12700" marR="842644">
              <a:lnSpc>
                <a:spcPct val="126800"/>
              </a:lnSpc>
            </a:pPr>
            <a:r>
              <a:rPr sz="2800" spc="10" dirty="0">
                <a:latin typeface="Times New Roman"/>
                <a:cs typeface="Times New Roman"/>
              </a:rPr>
              <a:t>T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10" dirty="0">
                <a:latin typeface="Times New Roman"/>
                <a:cs typeface="Times New Roman"/>
              </a:rPr>
              <a:t>T </a:t>
            </a:r>
            <a:r>
              <a:rPr sz="2800" spc="-204" dirty="0">
                <a:latin typeface="Times New Roman"/>
                <a:cs typeface="Times New Roman"/>
              </a:rPr>
              <a:t>* </a:t>
            </a:r>
            <a:r>
              <a:rPr sz="2800" spc="15" dirty="0">
                <a:latin typeface="Times New Roman"/>
                <a:cs typeface="Times New Roman"/>
              </a:rPr>
              <a:t>F </a:t>
            </a:r>
            <a:r>
              <a:rPr sz="2800" spc="835" dirty="0">
                <a:latin typeface="Times New Roman"/>
                <a:cs typeface="Times New Roman"/>
              </a:rPr>
              <a:t>|</a:t>
            </a:r>
            <a:r>
              <a:rPr sz="2800" spc="-434" dirty="0">
                <a:latin typeface="Times New Roman"/>
                <a:cs typeface="Times New Roman"/>
              </a:rPr>
              <a:t> </a:t>
            </a:r>
            <a:r>
              <a:rPr sz="2800" spc="15" dirty="0">
                <a:latin typeface="Times New Roman"/>
                <a:cs typeface="Times New Roman"/>
              </a:rPr>
              <a:t>F  F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40" dirty="0">
                <a:latin typeface="Times New Roman"/>
                <a:cs typeface="Times New Roman"/>
              </a:rPr>
              <a:t>(E) </a:t>
            </a:r>
            <a:r>
              <a:rPr sz="2800" spc="835" dirty="0">
                <a:latin typeface="Times New Roman"/>
                <a:cs typeface="Times New Roman"/>
              </a:rPr>
              <a:t>|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70" dirty="0">
                <a:latin typeface="Times New Roman"/>
                <a:cs typeface="Times New Roman"/>
              </a:rPr>
              <a:t>id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38704" y="590724"/>
            <a:ext cx="5453096" cy="47041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387985" algn="l"/>
              </a:tabLst>
            </a:pPr>
            <a:r>
              <a:rPr sz="2800" spc="15" dirty="0">
                <a:latin typeface="Times New Roman"/>
                <a:cs typeface="Times New Roman"/>
              </a:rPr>
              <a:t>If</a:t>
            </a:r>
            <a:r>
              <a:rPr sz="2800" spc="15">
                <a:latin typeface="Times New Roman"/>
                <a:cs typeface="Times New Roman"/>
              </a:rPr>
              <a:t>	</a:t>
            </a:r>
            <a:r>
              <a:rPr sz="2800" spc="55" smtClean="0">
                <a:latin typeface="Times New Roman"/>
                <a:cs typeface="Times New Roman"/>
              </a:rPr>
              <a:t>I</a:t>
            </a:r>
            <a:r>
              <a:rPr lang="en-US" sz="2800" spc="55" baseline="-25000" dirty="0" smtClean="0">
                <a:latin typeface="Times New Roman"/>
                <a:cs typeface="Times New Roman"/>
              </a:rPr>
              <a:t>0</a:t>
            </a:r>
            <a:r>
              <a:rPr sz="2800" spc="55" smtClean="0">
                <a:latin typeface="Times New Roman"/>
                <a:cs typeface="Times New Roman"/>
              </a:rPr>
              <a:t> </a:t>
            </a:r>
            <a:r>
              <a:rPr sz="2800" spc="285" dirty="0">
                <a:latin typeface="Times New Roman"/>
                <a:cs typeface="Times New Roman"/>
              </a:rPr>
              <a:t>= </a:t>
            </a:r>
            <a:r>
              <a:rPr sz="2800" spc="-10" dirty="0">
                <a:latin typeface="Times New Roman"/>
                <a:cs typeface="Times New Roman"/>
              </a:rPr>
              <a:t>{[E</a:t>
            </a:r>
            <a:r>
              <a:rPr sz="2800" i="1" spc="-10" dirty="0">
                <a:latin typeface="Times New Roman"/>
                <a:cs typeface="Times New Roman"/>
              </a:rPr>
              <a:t>'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30" dirty="0">
                <a:latin typeface="Times New Roman"/>
                <a:cs typeface="Times New Roman"/>
              </a:rPr>
              <a:t>•E]}, </a:t>
            </a:r>
            <a:r>
              <a:rPr sz="2800" dirty="0">
                <a:latin typeface="Times New Roman"/>
                <a:cs typeface="Times New Roman"/>
              </a:rPr>
              <a:t>then</a:t>
            </a:r>
            <a:r>
              <a:rPr sz="2800" spc="-355" dirty="0">
                <a:latin typeface="Times New Roman"/>
                <a:cs typeface="Times New Roman"/>
              </a:rPr>
              <a:t> </a:t>
            </a:r>
            <a:r>
              <a:rPr sz="2800" spc="-60" dirty="0">
                <a:latin typeface="Times New Roman"/>
                <a:cs typeface="Times New Roman"/>
              </a:rPr>
              <a:t>closure(I)  </a:t>
            </a:r>
            <a:r>
              <a:rPr sz="2800" spc="-40" dirty="0">
                <a:latin typeface="Times New Roman"/>
                <a:cs typeface="Times New Roman"/>
              </a:rPr>
              <a:t>contains 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25" dirty="0">
                <a:latin typeface="Times New Roman"/>
                <a:cs typeface="Times New Roman"/>
              </a:rPr>
              <a:t> </a:t>
            </a:r>
            <a:r>
              <a:rPr sz="2800" spc="-75" dirty="0">
                <a:latin typeface="Times New Roman"/>
                <a:cs typeface="Times New Roman"/>
              </a:rPr>
              <a:t>items: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2800" spc="65" dirty="0">
                <a:latin typeface="Times New Roman"/>
                <a:cs typeface="Times New Roman"/>
              </a:rPr>
              <a:t>E</a:t>
            </a:r>
            <a:r>
              <a:rPr sz="2800" i="1" spc="65" dirty="0">
                <a:latin typeface="Times New Roman"/>
                <a:cs typeface="Times New Roman"/>
              </a:rPr>
              <a:t>' </a:t>
            </a:r>
            <a:r>
              <a:rPr sz="2800" dirty="0">
                <a:latin typeface="Times New Roman"/>
                <a:cs typeface="Times New Roman"/>
              </a:rPr>
              <a:t>→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65" dirty="0">
                <a:latin typeface="Times New Roman"/>
                <a:cs typeface="Times New Roman"/>
              </a:rPr>
              <a:t>•E</a:t>
            </a:r>
            <a:endParaRPr sz="2800">
              <a:latin typeface="Times New Roman"/>
              <a:cs typeface="Times New Roman"/>
            </a:endParaRPr>
          </a:p>
          <a:p>
            <a:pPr marL="12700" marR="3079750">
              <a:lnSpc>
                <a:spcPct val="126800"/>
              </a:lnSpc>
            </a:pPr>
            <a:r>
              <a:rPr sz="2800" spc="125" dirty="0">
                <a:latin typeface="Times New Roman"/>
                <a:cs typeface="Times New Roman"/>
              </a:rPr>
              <a:t>E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65" dirty="0">
                <a:latin typeface="Times New Roman"/>
                <a:cs typeface="Times New Roman"/>
              </a:rPr>
              <a:t>•E </a:t>
            </a:r>
            <a:r>
              <a:rPr sz="2800" spc="285" dirty="0">
                <a:latin typeface="Times New Roman"/>
                <a:cs typeface="Times New Roman"/>
              </a:rPr>
              <a:t>+</a:t>
            </a:r>
            <a:r>
              <a:rPr sz="2800" spc="-290" dirty="0">
                <a:latin typeface="Times New Roman"/>
                <a:cs typeface="Times New Roman"/>
              </a:rPr>
              <a:t> </a:t>
            </a:r>
            <a:r>
              <a:rPr sz="2800" spc="10">
                <a:latin typeface="Times New Roman"/>
                <a:cs typeface="Times New Roman"/>
              </a:rPr>
              <a:t>T  </a:t>
            </a:r>
            <a:endParaRPr lang="en-US" sz="2800" spc="10" dirty="0" smtClean="0">
              <a:latin typeface="Times New Roman"/>
              <a:cs typeface="Times New Roman"/>
            </a:endParaRPr>
          </a:p>
          <a:p>
            <a:pPr marL="12700" marR="3079750">
              <a:lnSpc>
                <a:spcPct val="126800"/>
              </a:lnSpc>
            </a:pPr>
            <a:r>
              <a:rPr sz="2800" spc="125" smtClean="0">
                <a:latin typeface="Times New Roman"/>
                <a:cs typeface="Times New Roman"/>
              </a:rPr>
              <a:t>E </a:t>
            </a:r>
            <a:r>
              <a:rPr sz="2800" dirty="0">
                <a:latin typeface="Times New Roman"/>
                <a:cs typeface="Times New Roman"/>
              </a:rPr>
              <a:t>→</a:t>
            </a:r>
            <a:r>
              <a:rPr sz="2800" spc="-155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•T</a:t>
            </a:r>
            <a:endParaRPr sz="2800">
              <a:latin typeface="Times New Roman"/>
              <a:cs typeface="Times New Roman"/>
            </a:endParaRPr>
          </a:p>
          <a:p>
            <a:pPr marL="12700" marR="3213100">
              <a:lnSpc>
                <a:spcPct val="126800"/>
              </a:lnSpc>
            </a:pPr>
            <a:r>
              <a:rPr sz="2800" spc="10" dirty="0">
                <a:latin typeface="Times New Roman"/>
                <a:cs typeface="Times New Roman"/>
              </a:rPr>
              <a:t>T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10" dirty="0">
                <a:latin typeface="Times New Roman"/>
                <a:cs typeface="Times New Roman"/>
              </a:rPr>
              <a:t>•T </a:t>
            </a:r>
            <a:r>
              <a:rPr sz="2800" spc="-204" dirty="0">
                <a:latin typeface="Times New Roman"/>
                <a:cs typeface="Times New Roman"/>
              </a:rPr>
              <a:t>* </a:t>
            </a:r>
            <a:r>
              <a:rPr sz="2800" spc="15">
                <a:latin typeface="Times New Roman"/>
                <a:cs typeface="Times New Roman"/>
              </a:rPr>
              <a:t>F  </a:t>
            </a:r>
            <a:endParaRPr lang="en-US" sz="2800" spc="15" dirty="0" smtClean="0">
              <a:latin typeface="Times New Roman"/>
              <a:cs typeface="Times New Roman"/>
            </a:endParaRPr>
          </a:p>
          <a:p>
            <a:pPr marL="12700" marR="3213100">
              <a:lnSpc>
                <a:spcPct val="126800"/>
              </a:lnSpc>
            </a:pPr>
            <a:r>
              <a:rPr sz="2800" spc="10" smtClean="0">
                <a:latin typeface="Times New Roman"/>
                <a:cs typeface="Times New Roman"/>
              </a:rPr>
              <a:t>T </a:t>
            </a:r>
            <a:r>
              <a:rPr sz="2800" dirty="0">
                <a:latin typeface="Times New Roman"/>
                <a:cs typeface="Times New Roman"/>
              </a:rPr>
              <a:t>→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•F</a:t>
            </a:r>
            <a:endParaRPr sz="2800">
              <a:latin typeface="Times New Roman"/>
              <a:cs typeface="Times New Roman"/>
            </a:endParaRPr>
          </a:p>
          <a:p>
            <a:pPr marL="12700" marR="3538854">
              <a:lnSpc>
                <a:spcPct val="126800"/>
              </a:lnSpc>
            </a:pPr>
            <a:r>
              <a:rPr sz="2800" spc="15" dirty="0">
                <a:latin typeface="Times New Roman"/>
                <a:cs typeface="Times New Roman"/>
              </a:rPr>
              <a:t>F </a:t>
            </a:r>
            <a:r>
              <a:rPr sz="2800" dirty="0">
                <a:latin typeface="Times New Roman"/>
                <a:cs typeface="Times New Roman"/>
              </a:rPr>
              <a:t>→</a:t>
            </a:r>
            <a:r>
              <a:rPr sz="2800" spc="-114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•(E</a:t>
            </a:r>
            <a:r>
              <a:rPr sz="2800" spc="-25">
                <a:latin typeface="Times New Roman"/>
                <a:cs typeface="Times New Roman"/>
              </a:rPr>
              <a:t>)  </a:t>
            </a:r>
            <a:endParaRPr lang="en-US" sz="2800" spc="-25" dirty="0" smtClean="0">
              <a:latin typeface="Times New Roman"/>
              <a:cs typeface="Times New Roman"/>
            </a:endParaRPr>
          </a:p>
          <a:p>
            <a:pPr marL="12700" marR="3538854">
              <a:lnSpc>
                <a:spcPct val="126800"/>
              </a:lnSpc>
            </a:pPr>
            <a:r>
              <a:rPr sz="2800" spc="15" smtClean="0">
                <a:latin typeface="Times New Roman"/>
                <a:cs typeface="Times New Roman"/>
              </a:rPr>
              <a:t>F </a:t>
            </a:r>
            <a:r>
              <a:rPr sz="2800" dirty="0">
                <a:latin typeface="Times New Roman"/>
                <a:cs typeface="Times New Roman"/>
              </a:rPr>
              <a:t>→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•id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457200"/>
            <a:ext cx="54102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262626"/>
                </a:solidFill>
              </a:rPr>
              <a:t>goto</a:t>
            </a:r>
            <a:r>
              <a:rPr sz="4800" spc="-45" dirty="0">
                <a:solidFill>
                  <a:srgbClr val="262626"/>
                </a:solidFill>
              </a:rPr>
              <a:t> </a:t>
            </a:r>
            <a:r>
              <a:rPr sz="4800" spc="-15" dirty="0">
                <a:solidFill>
                  <a:srgbClr val="262626"/>
                </a:solidFill>
              </a:rPr>
              <a:t>Operation</a:t>
            </a:r>
            <a:endParaRPr sz="4800"/>
          </a:p>
        </p:txBody>
      </p:sp>
      <p:sp>
        <p:nvSpPr>
          <p:cNvPr id="4" name="object 4"/>
          <p:cNvSpPr txBox="1"/>
          <p:nvPr/>
        </p:nvSpPr>
        <p:spPr>
          <a:xfrm>
            <a:off x="381000" y="1981200"/>
            <a:ext cx="10058400" cy="40370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6210" marR="17780" indent="-131445">
              <a:lnSpc>
                <a:spcPct val="100000"/>
              </a:lnSpc>
              <a:spcBef>
                <a:spcPts val="100"/>
              </a:spcBef>
              <a:buClr>
                <a:srgbClr val="262626"/>
              </a:buClr>
              <a:buSzPct val="96428"/>
              <a:buChar char="◦"/>
              <a:tabLst>
                <a:tab pos="156845" algn="l"/>
                <a:tab pos="5179060" algn="l"/>
                <a:tab pos="5411470" algn="l"/>
                <a:tab pos="7984490" algn="l"/>
              </a:tabLst>
            </a:pPr>
            <a:r>
              <a:rPr sz="2800" spc="40" dirty="0">
                <a:latin typeface="Times New Roman"/>
                <a:cs typeface="Times New Roman"/>
              </a:rPr>
              <a:t>In </a:t>
            </a:r>
            <a:r>
              <a:rPr sz="2800" spc="-110" dirty="0">
                <a:latin typeface="Times New Roman"/>
                <a:cs typeface="Times New Roman"/>
              </a:rPr>
              <a:t>any </a:t>
            </a:r>
            <a:r>
              <a:rPr sz="2800" spc="-50" dirty="0">
                <a:latin typeface="Times New Roman"/>
                <a:cs typeface="Times New Roman"/>
              </a:rPr>
              <a:t>item </a:t>
            </a:r>
            <a:r>
              <a:rPr sz="2800" spc="-15" dirty="0">
                <a:latin typeface="Times New Roman"/>
                <a:cs typeface="Times New Roman"/>
              </a:rPr>
              <a:t>I, </a:t>
            </a:r>
            <a:r>
              <a:rPr sz="2800" spc="-5" dirty="0">
                <a:latin typeface="Times New Roman"/>
                <a:cs typeface="Times New Roman"/>
              </a:rPr>
              <a:t>for </a:t>
            </a:r>
            <a:r>
              <a:rPr sz="2800" spc="-130" dirty="0">
                <a:latin typeface="Times New Roman"/>
                <a:cs typeface="Times New Roman"/>
              </a:rPr>
              <a:t>all</a:t>
            </a:r>
            <a:r>
              <a:rPr sz="2800" spc="16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productions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15" dirty="0">
                <a:latin typeface="Times New Roman"/>
                <a:cs typeface="Times New Roman"/>
              </a:rPr>
              <a:t>form </a:t>
            </a:r>
            <a:r>
              <a:rPr sz="2800" spc="-130" dirty="0">
                <a:latin typeface="Times New Roman"/>
                <a:cs typeface="Times New Roman"/>
              </a:rPr>
              <a:t>A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65" dirty="0">
                <a:latin typeface="Times New Roman"/>
                <a:cs typeface="Times New Roman"/>
              </a:rPr>
              <a:t>α•Xβ </a:t>
            </a:r>
            <a:r>
              <a:rPr sz="2800" spc="-5" dirty="0">
                <a:latin typeface="Times New Roman"/>
                <a:cs typeface="Times New Roman"/>
              </a:rPr>
              <a:t>that </a:t>
            </a:r>
            <a:r>
              <a:rPr sz="2800" spc="-65" dirty="0">
                <a:latin typeface="Times New Roman"/>
                <a:cs typeface="Times New Roman"/>
              </a:rPr>
              <a:t>are </a:t>
            </a:r>
            <a:r>
              <a:rPr sz="2800" spc="-55" dirty="0">
                <a:latin typeface="Times New Roman"/>
                <a:cs typeface="Times New Roman"/>
              </a:rPr>
              <a:t>in </a:t>
            </a:r>
            <a:r>
              <a:rPr sz="2800" spc="-15" dirty="0">
                <a:latin typeface="Times New Roman"/>
                <a:cs typeface="Times New Roman"/>
              </a:rPr>
              <a:t>I,  </a:t>
            </a:r>
            <a:r>
              <a:rPr sz="2800" spc="-35" dirty="0">
                <a:latin typeface="Times New Roman"/>
                <a:cs typeface="Times New Roman"/>
              </a:rPr>
              <a:t>goto[I, </a:t>
            </a:r>
            <a:r>
              <a:rPr sz="2800" spc="-125" dirty="0">
                <a:latin typeface="Times New Roman"/>
                <a:cs typeface="Times New Roman"/>
              </a:rPr>
              <a:t>X]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45" dirty="0">
                <a:latin typeface="Times New Roman"/>
                <a:cs typeface="Times New Roman"/>
              </a:rPr>
              <a:t>defined </a:t>
            </a:r>
            <a:r>
              <a:rPr sz="2800" spc="-90" dirty="0">
                <a:latin typeface="Times New Roman"/>
                <a:cs typeface="Times New Roman"/>
              </a:rPr>
              <a:t>as 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475" dirty="0">
                <a:latin typeface="Times New Roman"/>
                <a:cs typeface="Times New Roman"/>
              </a:rPr>
              <a:t> </a:t>
            </a:r>
            <a:r>
              <a:rPr sz="2800" spc="-60">
                <a:latin typeface="Times New Roman"/>
                <a:cs typeface="Times New Roman"/>
              </a:rPr>
              <a:t>closure</a:t>
            </a:r>
            <a:r>
              <a:rPr sz="2800" spc="10">
                <a:latin typeface="Times New Roman"/>
                <a:cs typeface="Times New Roman"/>
              </a:rPr>
              <a:t> </a:t>
            </a:r>
            <a:r>
              <a:rPr sz="2800" spc="-5" smtClean="0">
                <a:latin typeface="Times New Roman"/>
                <a:cs typeface="Times New Roman"/>
              </a:rPr>
              <a:t>of</a:t>
            </a:r>
            <a:r>
              <a:rPr lang="en-US" sz="2800" spc="-5" dirty="0" smtClean="0">
                <a:latin typeface="Times New Roman"/>
                <a:cs typeface="Times New Roman"/>
              </a:rPr>
              <a:t> </a:t>
            </a:r>
            <a:r>
              <a:rPr sz="2800" spc="-130" smtClean="0">
                <a:latin typeface="Times New Roman"/>
                <a:cs typeface="Times New Roman"/>
              </a:rPr>
              <a:t>all</a:t>
            </a:r>
            <a:r>
              <a:rPr sz="2800" spc="5" smtClean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productions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15" dirty="0">
                <a:latin typeface="Times New Roman"/>
                <a:cs typeface="Times New Roman"/>
              </a:rPr>
              <a:t>form</a:t>
            </a:r>
            <a:endParaRPr sz="2800">
              <a:latin typeface="Times New Roman"/>
              <a:cs typeface="Times New Roman"/>
            </a:endParaRPr>
          </a:p>
          <a:p>
            <a:pPr marL="156210">
              <a:lnSpc>
                <a:spcPct val="100000"/>
              </a:lnSpc>
            </a:pPr>
            <a:r>
              <a:rPr lang="en-US" sz="2800" dirty="0" smtClean="0">
                <a:latin typeface="Times New Roman"/>
                <a:cs typeface="Times New Roman"/>
              </a:rPr>
              <a:t>A</a:t>
            </a:r>
            <a:r>
              <a:rPr sz="2800" smtClean="0">
                <a:latin typeface="Times New Roman"/>
                <a:cs typeface="Times New Roman"/>
              </a:rPr>
              <a:t>→</a:t>
            </a:r>
            <a:r>
              <a:rPr sz="2800" spc="-5" smtClean="0">
                <a:latin typeface="Times New Roman"/>
                <a:cs typeface="Times New Roman"/>
              </a:rPr>
              <a:t> </a:t>
            </a:r>
            <a:r>
              <a:rPr sz="2800" spc="-65" dirty="0">
                <a:latin typeface="Times New Roman"/>
                <a:cs typeface="Times New Roman"/>
              </a:rPr>
              <a:t>αX•β</a:t>
            </a:r>
            <a:endParaRPr sz="2800">
              <a:latin typeface="Times New Roman"/>
              <a:cs typeface="Times New Roman"/>
            </a:endParaRPr>
          </a:p>
          <a:p>
            <a:pPr marL="15621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56845" algn="l"/>
              </a:tabLst>
            </a:pPr>
            <a:r>
              <a:rPr sz="2800" u="heavy" spc="-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Example</a:t>
            </a:r>
            <a:endParaRPr sz="2800">
              <a:latin typeface="Times New Roman"/>
              <a:cs typeface="Times New Roman"/>
            </a:endParaRPr>
          </a:p>
          <a:p>
            <a:pPr marL="156210" marR="9525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56845" algn="l"/>
              </a:tabLst>
            </a:pPr>
            <a:r>
              <a:rPr sz="2800" spc="40" dirty="0">
                <a:latin typeface="Times New Roman"/>
                <a:cs typeface="Times New Roman"/>
              </a:rPr>
              <a:t>In </a:t>
            </a:r>
            <a:r>
              <a:rPr sz="2800" spc="-65" dirty="0">
                <a:latin typeface="Times New Roman"/>
                <a:cs typeface="Times New Roman"/>
              </a:rPr>
              <a:t>above </a:t>
            </a:r>
            <a:r>
              <a:rPr sz="2800" spc="-95" dirty="0">
                <a:latin typeface="Times New Roman"/>
                <a:cs typeface="Times New Roman"/>
              </a:rPr>
              <a:t>case, </a:t>
            </a:r>
            <a:r>
              <a:rPr sz="2800" spc="5" dirty="0">
                <a:latin typeface="Times New Roman"/>
                <a:cs typeface="Times New Roman"/>
              </a:rPr>
              <a:t>I</a:t>
            </a:r>
            <a:r>
              <a:rPr sz="2775" spc="7" baseline="-31531" dirty="0">
                <a:latin typeface="Times New Roman"/>
                <a:cs typeface="Times New Roman"/>
              </a:rPr>
              <a:t>0 </a:t>
            </a:r>
            <a:r>
              <a:rPr sz="2800" spc="285" dirty="0">
                <a:latin typeface="Times New Roman"/>
                <a:cs typeface="Times New Roman"/>
              </a:rPr>
              <a:t>= </a:t>
            </a:r>
            <a:r>
              <a:rPr sz="2800" spc="-50" dirty="0">
                <a:latin typeface="Times New Roman"/>
                <a:cs typeface="Times New Roman"/>
              </a:rPr>
              <a:t>closure({[E</a:t>
            </a:r>
            <a:r>
              <a:rPr sz="2800" i="1" spc="-50" dirty="0">
                <a:latin typeface="Times New Roman"/>
                <a:cs typeface="Times New Roman"/>
              </a:rPr>
              <a:t>'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45" dirty="0">
                <a:latin typeface="Times New Roman"/>
                <a:cs typeface="Times New Roman"/>
              </a:rPr>
              <a:t>•E</a:t>
            </a:r>
            <a:r>
              <a:rPr sz="2800" spc="-45">
                <a:latin typeface="Times New Roman"/>
                <a:cs typeface="Times New Roman"/>
              </a:rPr>
              <a:t>]}), </a:t>
            </a:r>
            <a:endParaRPr lang="en-US" sz="2800" spc="-45" dirty="0" smtClean="0">
              <a:latin typeface="Times New Roman"/>
              <a:cs typeface="Times New Roman"/>
            </a:endParaRPr>
          </a:p>
          <a:p>
            <a:pPr marL="156210" marR="9525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tabLst>
                <a:tab pos="156845" algn="l"/>
              </a:tabLst>
            </a:pPr>
            <a:r>
              <a:rPr sz="2800" smtClean="0">
                <a:latin typeface="Times New Roman"/>
                <a:cs typeface="Times New Roman"/>
              </a:rPr>
              <a:t>then </a:t>
            </a:r>
            <a:r>
              <a:rPr sz="2800" spc="-35" dirty="0">
                <a:latin typeface="Times New Roman"/>
                <a:cs typeface="Times New Roman"/>
              </a:rPr>
              <a:t>goto[I</a:t>
            </a:r>
            <a:r>
              <a:rPr sz="2775" spc="-52" baseline="-31531" dirty="0">
                <a:latin typeface="Times New Roman"/>
                <a:cs typeface="Times New Roman"/>
              </a:rPr>
              <a:t>0</a:t>
            </a:r>
            <a:r>
              <a:rPr sz="2800" spc="-35" dirty="0">
                <a:latin typeface="Times New Roman"/>
                <a:cs typeface="Times New Roman"/>
              </a:rPr>
              <a:t>, </a:t>
            </a:r>
            <a:r>
              <a:rPr sz="2800" spc="-30" dirty="0">
                <a:latin typeface="Times New Roman"/>
                <a:cs typeface="Times New Roman"/>
              </a:rPr>
              <a:t>E] </a:t>
            </a:r>
            <a:r>
              <a:rPr sz="2800" spc="285" dirty="0">
                <a:latin typeface="Times New Roman"/>
                <a:cs typeface="Times New Roman"/>
              </a:rPr>
              <a:t>= </a:t>
            </a:r>
            <a:r>
              <a:rPr sz="2800" spc="5">
                <a:latin typeface="Times New Roman"/>
                <a:cs typeface="Times New Roman"/>
              </a:rPr>
              <a:t>I</a:t>
            </a:r>
            <a:r>
              <a:rPr sz="2775" spc="7" baseline="-31531">
                <a:latin typeface="Times New Roman"/>
                <a:cs typeface="Times New Roman"/>
              </a:rPr>
              <a:t>1 </a:t>
            </a:r>
            <a:endParaRPr lang="en-US" sz="2775" spc="7" baseline="-31531" dirty="0" smtClean="0">
              <a:latin typeface="Times New Roman"/>
              <a:cs typeface="Times New Roman"/>
            </a:endParaRPr>
          </a:p>
          <a:p>
            <a:pPr marL="156210" marR="9525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tabLst>
                <a:tab pos="156845" algn="l"/>
              </a:tabLst>
            </a:pPr>
            <a:r>
              <a:rPr lang="en-US" sz="2800" spc="-65" dirty="0" smtClean="0">
                <a:latin typeface="Times New Roman"/>
                <a:cs typeface="Times New Roman"/>
              </a:rPr>
              <a:t>w</a:t>
            </a:r>
            <a:r>
              <a:rPr sz="2800" spc="-65" smtClean="0">
                <a:latin typeface="Times New Roman"/>
                <a:cs typeface="Times New Roman"/>
              </a:rPr>
              <a:t>here</a:t>
            </a:r>
            <a:r>
              <a:rPr lang="en-US" sz="2800" spc="-65" dirty="0" smtClean="0">
                <a:latin typeface="Times New Roman"/>
                <a:cs typeface="Times New Roman"/>
              </a:rPr>
              <a:t>,</a:t>
            </a:r>
            <a:r>
              <a:rPr sz="2800" spc="-65" smtClean="0">
                <a:latin typeface="Times New Roman"/>
                <a:cs typeface="Times New Roman"/>
              </a:rPr>
              <a:t>  </a:t>
            </a:r>
            <a:endParaRPr lang="en-US" sz="2800" spc="-65" dirty="0" smtClean="0">
              <a:latin typeface="Times New Roman"/>
              <a:cs typeface="Times New Roman"/>
            </a:endParaRPr>
          </a:p>
          <a:p>
            <a:pPr marL="156210" marR="9525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tabLst>
                <a:tab pos="156845" algn="l"/>
              </a:tabLst>
            </a:pPr>
            <a:r>
              <a:rPr sz="2800" smtClean="0">
                <a:latin typeface="Times New Roman"/>
                <a:cs typeface="Times New Roman"/>
              </a:rPr>
              <a:t>I</a:t>
            </a:r>
            <a:r>
              <a:rPr sz="2775" baseline="-31531" smtClean="0">
                <a:latin typeface="Times New Roman"/>
                <a:cs typeface="Times New Roman"/>
              </a:rPr>
              <a:t>1 </a:t>
            </a:r>
            <a:r>
              <a:rPr sz="2800" spc="285" dirty="0">
                <a:latin typeface="Times New Roman"/>
                <a:cs typeface="Times New Roman"/>
              </a:rPr>
              <a:t>= </a:t>
            </a:r>
            <a:r>
              <a:rPr sz="2800" spc="-50" dirty="0">
                <a:latin typeface="Times New Roman"/>
                <a:cs typeface="Times New Roman"/>
              </a:rPr>
              <a:t>closure({[E</a:t>
            </a:r>
            <a:r>
              <a:rPr sz="2800" i="1" spc="-50" dirty="0">
                <a:latin typeface="Times New Roman"/>
                <a:cs typeface="Times New Roman"/>
              </a:rPr>
              <a:t>'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35" dirty="0">
                <a:latin typeface="Times New Roman"/>
                <a:cs typeface="Times New Roman"/>
              </a:rPr>
              <a:t>E•], </a:t>
            </a:r>
            <a:r>
              <a:rPr sz="2800" spc="-30" dirty="0">
                <a:latin typeface="Times New Roman"/>
                <a:cs typeface="Times New Roman"/>
              </a:rPr>
              <a:t>[E </a:t>
            </a:r>
            <a:r>
              <a:rPr sz="2800" dirty="0">
                <a:latin typeface="Times New Roman"/>
                <a:cs typeface="Times New Roman"/>
              </a:rPr>
              <a:t>→</a:t>
            </a:r>
            <a:r>
              <a:rPr sz="2800" spc="-430" dirty="0">
                <a:latin typeface="Times New Roman"/>
                <a:cs typeface="Times New Roman"/>
              </a:rPr>
              <a:t> </a:t>
            </a:r>
            <a:r>
              <a:rPr sz="2800" spc="15" dirty="0">
                <a:latin typeface="Times New Roman"/>
                <a:cs typeface="Times New Roman"/>
              </a:rPr>
              <a:t>E•+T]})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455" y="231827"/>
            <a:ext cx="10570951" cy="64265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5840" y="412031"/>
            <a:ext cx="5984559" cy="5504327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2800" u="heavy" spc="-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Example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2800" spc="1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→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1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285" dirty="0">
                <a:latin typeface="Times New Roman"/>
                <a:cs typeface="Times New Roman"/>
              </a:rPr>
              <a:t>+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T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835" dirty="0">
                <a:latin typeface="Times New Roman"/>
                <a:cs typeface="Times New Roman"/>
              </a:rPr>
              <a:t>|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T</a:t>
            </a:r>
            <a:endParaRPr sz="2800">
              <a:latin typeface="Times New Roman"/>
              <a:cs typeface="Times New Roman"/>
            </a:endParaRPr>
          </a:p>
          <a:p>
            <a:pPr marL="12700" marR="1356995">
              <a:lnSpc>
                <a:spcPct val="126800"/>
              </a:lnSpc>
            </a:pPr>
            <a:r>
              <a:rPr sz="2800" spc="10" dirty="0">
                <a:latin typeface="Times New Roman"/>
                <a:cs typeface="Times New Roman"/>
              </a:rPr>
              <a:t>T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10" dirty="0">
                <a:latin typeface="Times New Roman"/>
                <a:cs typeface="Times New Roman"/>
              </a:rPr>
              <a:t>T </a:t>
            </a:r>
            <a:r>
              <a:rPr sz="2800" spc="-204" dirty="0">
                <a:latin typeface="Times New Roman"/>
                <a:cs typeface="Times New Roman"/>
              </a:rPr>
              <a:t>* </a:t>
            </a:r>
            <a:r>
              <a:rPr sz="2800" spc="15" dirty="0">
                <a:latin typeface="Times New Roman"/>
                <a:cs typeface="Times New Roman"/>
              </a:rPr>
              <a:t>F </a:t>
            </a:r>
            <a:r>
              <a:rPr sz="2800" spc="835" dirty="0">
                <a:latin typeface="Times New Roman"/>
                <a:cs typeface="Times New Roman"/>
              </a:rPr>
              <a:t>|</a:t>
            </a:r>
            <a:r>
              <a:rPr sz="2800" spc="-434" dirty="0">
                <a:latin typeface="Times New Roman"/>
                <a:cs typeface="Times New Roman"/>
              </a:rPr>
              <a:t> </a:t>
            </a:r>
            <a:r>
              <a:rPr sz="2800" spc="15">
                <a:latin typeface="Times New Roman"/>
                <a:cs typeface="Times New Roman"/>
              </a:rPr>
              <a:t>F  </a:t>
            </a:r>
            <a:endParaRPr lang="en-US" sz="2800" spc="15" dirty="0" smtClean="0">
              <a:latin typeface="Times New Roman"/>
              <a:cs typeface="Times New Roman"/>
            </a:endParaRPr>
          </a:p>
          <a:p>
            <a:pPr marL="12700" marR="1356995">
              <a:lnSpc>
                <a:spcPct val="126800"/>
              </a:lnSpc>
            </a:pPr>
            <a:r>
              <a:rPr sz="2800" spc="15" smtClean="0">
                <a:latin typeface="Times New Roman"/>
                <a:cs typeface="Times New Roman"/>
              </a:rPr>
              <a:t>F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40" dirty="0">
                <a:latin typeface="Times New Roman"/>
                <a:cs typeface="Times New Roman"/>
              </a:rPr>
              <a:t>(E) </a:t>
            </a:r>
            <a:r>
              <a:rPr sz="2800" spc="835" dirty="0">
                <a:latin typeface="Times New Roman"/>
                <a:cs typeface="Times New Roman"/>
              </a:rPr>
              <a:t>|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70" dirty="0">
                <a:latin typeface="Times New Roman"/>
                <a:cs typeface="Times New Roman"/>
              </a:rPr>
              <a:t>id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700">
              <a:latin typeface="Times New Roman"/>
              <a:cs typeface="Times New Roman"/>
            </a:endParaRPr>
          </a:p>
          <a:p>
            <a:pPr marL="12700" marR="5080">
              <a:lnSpc>
                <a:spcPct val="126800"/>
              </a:lnSpc>
              <a:spcBef>
                <a:spcPts val="5"/>
              </a:spcBef>
            </a:pPr>
            <a:r>
              <a:rPr sz="2800" spc="-60" dirty="0">
                <a:latin typeface="Times New Roman"/>
                <a:cs typeface="Times New Roman"/>
              </a:rPr>
              <a:t>Augmented </a:t>
            </a:r>
            <a:r>
              <a:rPr sz="2800" spc="-25" dirty="0">
                <a:latin typeface="Times New Roman"/>
                <a:cs typeface="Times New Roman"/>
              </a:rPr>
              <a:t>Grammar </a:t>
            </a:r>
            <a:r>
              <a:rPr sz="2800" spc="-125" dirty="0">
                <a:latin typeface="Times New Roman"/>
                <a:cs typeface="Times New Roman"/>
              </a:rPr>
              <a:t>is</a:t>
            </a:r>
            <a:r>
              <a:rPr sz="2800" spc="-125">
                <a:latin typeface="Times New Roman"/>
                <a:cs typeface="Times New Roman"/>
              </a:rPr>
              <a:t>:  </a:t>
            </a:r>
            <a:endParaRPr lang="en-US" sz="2800" spc="-125" dirty="0" smtClean="0">
              <a:latin typeface="Times New Roman"/>
              <a:cs typeface="Times New Roman"/>
            </a:endParaRPr>
          </a:p>
          <a:p>
            <a:pPr marL="12700" marR="5080">
              <a:lnSpc>
                <a:spcPct val="126800"/>
              </a:lnSpc>
              <a:spcBef>
                <a:spcPts val="5"/>
              </a:spcBef>
            </a:pPr>
            <a:r>
              <a:rPr sz="2800" spc="65" smtClean="0">
                <a:latin typeface="Times New Roman"/>
                <a:cs typeface="Times New Roman"/>
              </a:rPr>
              <a:t>E</a:t>
            </a:r>
            <a:r>
              <a:rPr sz="2800" i="1" spc="65" dirty="0">
                <a:latin typeface="Times New Roman"/>
                <a:cs typeface="Times New Roman"/>
              </a:rPr>
              <a:t>' </a:t>
            </a:r>
            <a:r>
              <a:rPr sz="2800" dirty="0">
                <a:latin typeface="Times New Roman"/>
                <a:cs typeface="Times New Roman"/>
              </a:rPr>
              <a:t>→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spc="125" dirty="0">
                <a:latin typeface="Times New Roman"/>
                <a:cs typeface="Times New Roman"/>
              </a:rPr>
              <a:t>E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2800" spc="1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→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1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285" dirty="0">
                <a:latin typeface="Times New Roman"/>
                <a:cs typeface="Times New Roman"/>
              </a:rPr>
              <a:t>+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T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835" dirty="0">
                <a:latin typeface="Times New Roman"/>
                <a:cs typeface="Times New Roman"/>
              </a:rPr>
              <a:t>|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T</a:t>
            </a:r>
            <a:endParaRPr sz="2800">
              <a:latin typeface="Times New Roman"/>
              <a:cs typeface="Times New Roman"/>
            </a:endParaRPr>
          </a:p>
          <a:p>
            <a:pPr marL="12700" marR="1356995">
              <a:lnSpc>
                <a:spcPct val="126800"/>
              </a:lnSpc>
            </a:pPr>
            <a:r>
              <a:rPr sz="2800" spc="10" dirty="0">
                <a:latin typeface="Times New Roman"/>
                <a:cs typeface="Times New Roman"/>
              </a:rPr>
              <a:t>T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10" dirty="0">
                <a:latin typeface="Times New Roman"/>
                <a:cs typeface="Times New Roman"/>
              </a:rPr>
              <a:t>T </a:t>
            </a:r>
            <a:r>
              <a:rPr sz="2800" spc="-204" dirty="0">
                <a:latin typeface="Times New Roman"/>
                <a:cs typeface="Times New Roman"/>
              </a:rPr>
              <a:t>* </a:t>
            </a:r>
            <a:r>
              <a:rPr sz="2800" spc="15" dirty="0">
                <a:latin typeface="Times New Roman"/>
                <a:cs typeface="Times New Roman"/>
              </a:rPr>
              <a:t>F </a:t>
            </a:r>
            <a:r>
              <a:rPr sz="2800" spc="835" dirty="0">
                <a:latin typeface="Times New Roman"/>
                <a:cs typeface="Times New Roman"/>
              </a:rPr>
              <a:t>|</a:t>
            </a:r>
            <a:r>
              <a:rPr sz="2800" spc="-434" dirty="0">
                <a:latin typeface="Times New Roman"/>
                <a:cs typeface="Times New Roman"/>
              </a:rPr>
              <a:t> </a:t>
            </a:r>
            <a:r>
              <a:rPr sz="2800" spc="15">
                <a:latin typeface="Times New Roman"/>
                <a:cs typeface="Times New Roman"/>
              </a:rPr>
              <a:t>F </a:t>
            </a:r>
            <a:endParaRPr lang="en-US" sz="2800" spc="15" dirty="0" smtClean="0">
              <a:latin typeface="Times New Roman"/>
              <a:cs typeface="Times New Roman"/>
            </a:endParaRPr>
          </a:p>
          <a:p>
            <a:pPr marL="12700" marR="1356995">
              <a:lnSpc>
                <a:spcPct val="126800"/>
              </a:lnSpc>
            </a:pPr>
            <a:r>
              <a:rPr sz="2800" spc="15" smtClean="0">
                <a:latin typeface="Times New Roman"/>
                <a:cs typeface="Times New Roman"/>
              </a:rPr>
              <a:t>F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40" dirty="0">
                <a:latin typeface="Times New Roman"/>
                <a:cs typeface="Times New Roman"/>
              </a:rPr>
              <a:t>(E) </a:t>
            </a:r>
            <a:r>
              <a:rPr sz="2800" spc="835" dirty="0">
                <a:latin typeface="Times New Roman"/>
                <a:cs typeface="Times New Roman"/>
              </a:rPr>
              <a:t>|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70" dirty="0">
                <a:latin typeface="Times New Roman"/>
                <a:cs typeface="Times New Roman"/>
              </a:rPr>
              <a:t>id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437789"/>
            <a:ext cx="9982200" cy="4817729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0"/>
              </a:spcBef>
            </a:pPr>
            <a:r>
              <a:rPr sz="2800" spc="-110" dirty="0">
                <a:latin typeface="Times New Roman"/>
                <a:cs typeface="Times New Roman"/>
              </a:rPr>
              <a:t>Now,</a:t>
            </a:r>
            <a:endParaRPr sz="28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900"/>
              </a:spcBef>
            </a:pPr>
            <a:r>
              <a:rPr sz="2800" dirty="0">
                <a:latin typeface="Times New Roman"/>
                <a:cs typeface="Times New Roman"/>
              </a:rPr>
              <a:t>I</a:t>
            </a:r>
            <a:r>
              <a:rPr sz="2775" baseline="-31531" dirty="0">
                <a:latin typeface="Times New Roman"/>
                <a:cs typeface="Times New Roman"/>
              </a:rPr>
              <a:t>0 </a:t>
            </a:r>
            <a:r>
              <a:rPr sz="2800" spc="285" dirty="0">
                <a:latin typeface="Times New Roman"/>
                <a:cs typeface="Times New Roman"/>
              </a:rPr>
              <a:t>= </a:t>
            </a:r>
            <a:r>
              <a:rPr sz="2800" spc="-60" dirty="0">
                <a:latin typeface="Times New Roman"/>
                <a:cs typeface="Times New Roman"/>
              </a:rPr>
              <a:t>closure </a:t>
            </a:r>
            <a:r>
              <a:rPr sz="2800" spc="-35" dirty="0">
                <a:latin typeface="Times New Roman"/>
                <a:cs typeface="Times New Roman"/>
              </a:rPr>
              <a:t>([E</a:t>
            </a:r>
            <a:r>
              <a:rPr sz="2800" i="1" spc="-35" dirty="0">
                <a:latin typeface="Times New Roman"/>
                <a:cs typeface="Times New Roman"/>
              </a:rPr>
              <a:t>' </a:t>
            </a:r>
            <a:r>
              <a:rPr sz="2800" dirty="0">
                <a:latin typeface="Times New Roman"/>
                <a:cs typeface="Times New Roman"/>
              </a:rPr>
              <a:t>→</a:t>
            </a:r>
            <a:r>
              <a:rPr sz="2800" spc="-440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Times New Roman"/>
                <a:cs typeface="Times New Roman"/>
              </a:rPr>
              <a:t>•</a:t>
            </a:r>
            <a:r>
              <a:rPr sz="2800" spc="-40">
                <a:latin typeface="Times New Roman"/>
                <a:cs typeface="Times New Roman"/>
              </a:rPr>
              <a:t>E</a:t>
            </a:r>
            <a:r>
              <a:rPr sz="2800" spc="-40" smtClean="0">
                <a:latin typeface="Times New Roman"/>
                <a:cs typeface="Times New Roman"/>
              </a:rPr>
              <a:t>])</a:t>
            </a:r>
            <a:r>
              <a:rPr lang="en-US" sz="2800" spc="-40" dirty="0" smtClean="0">
                <a:latin typeface="Times New Roman"/>
                <a:cs typeface="Times New Roman"/>
              </a:rPr>
              <a:t> </a:t>
            </a:r>
            <a:r>
              <a:rPr sz="2800" spc="285" smtClean="0">
                <a:latin typeface="Times New Roman"/>
                <a:cs typeface="Times New Roman"/>
              </a:rPr>
              <a:t>= </a:t>
            </a:r>
            <a:r>
              <a:rPr sz="2800" spc="70" dirty="0">
                <a:latin typeface="Times New Roman"/>
                <a:cs typeface="Times New Roman"/>
              </a:rPr>
              <a:t>E</a:t>
            </a:r>
            <a:r>
              <a:rPr sz="2800" i="1" spc="70" dirty="0">
                <a:latin typeface="Times New Roman"/>
                <a:cs typeface="Times New Roman"/>
              </a:rPr>
              <a:t>'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65" dirty="0">
                <a:latin typeface="Times New Roman"/>
                <a:cs typeface="Times New Roman"/>
              </a:rPr>
              <a:t>•E </a:t>
            </a:r>
            <a:r>
              <a:rPr sz="2800" spc="-65" dirty="0">
                <a:latin typeface="Times New Roman"/>
                <a:cs typeface="Times New Roman"/>
              </a:rPr>
              <a:t>(here, </a:t>
            </a:r>
            <a:r>
              <a:rPr sz="2800" spc="-40" dirty="0">
                <a:latin typeface="Times New Roman"/>
                <a:cs typeface="Times New Roman"/>
              </a:rPr>
              <a:t>after </a:t>
            </a:r>
            <a:r>
              <a:rPr sz="2800" spc="-35" dirty="0">
                <a:latin typeface="Times New Roman"/>
                <a:cs typeface="Times New Roman"/>
              </a:rPr>
              <a:t>dot(•), </a:t>
            </a:r>
            <a:r>
              <a:rPr sz="2800" spc="-25" dirty="0">
                <a:latin typeface="Times New Roman"/>
                <a:cs typeface="Times New Roman"/>
              </a:rPr>
              <a:t>there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30" dirty="0">
                <a:latin typeface="Times New Roman"/>
                <a:cs typeface="Times New Roman"/>
              </a:rPr>
              <a:t>non-terminal </a:t>
            </a:r>
            <a:r>
              <a:rPr sz="2800" spc="-25" dirty="0">
                <a:latin typeface="Times New Roman"/>
                <a:cs typeface="Times New Roman"/>
              </a:rPr>
              <a:t>so </a:t>
            </a:r>
            <a:r>
              <a:rPr sz="2800" spc="-45" dirty="0">
                <a:latin typeface="Times New Roman"/>
                <a:cs typeface="Times New Roman"/>
              </a:rPr>
              <a:t>expand </a:t>
            </a:r>
            <a:r>
              <a:rPr sz="2800" spc="-75" dirty="0">
                <a:latin typeface="Times New Roman"/>
                <a:cs typeface="Times New Roman"/>
              </a:rPr>
              <a:t>it)  </a:t>
            </a:r>
            <a:r>
              <a:rPr sz="2800" spc="125" dirty="0">
                <a:latin typeface="Times New Roman"/>
                <a:cs typeface="Times New Roman"/>
              </a:rPr>
              <a:t>E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65" dirty="0">
                <a:latin typeface="Times New Roman"/>
                <a:cs typeface="Times New Roman"/>
              </a:rPr>
              <a:t>•E </a:t>
            </a:r>
            <a:r>
              <a:rPr sz="2800" spc="285" dirty="0">
                <a:latin typeface="Times New Roman"/>
                <a:cs typeface="Times New Roman"/>
              </a:rPr>
              <a:t>+</a:t>
            </a:r>
            <a:r>
              <a:rPr sz="2800" spc="-204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T</a:t>
            </a:r>
            <a:endParaRPr sz="2800">
              <a:latin typeface="Times New Roman"/>
              <a:cs typeface="Times New Roman"/>
            </a:endParaRPr>
          </a:p>
          <a:p>
            <a:pPr marL="38100" marR="30480">
              <a:lnSpc>
                <a:spcPct val="126800"/>
              </a:lnSpc>
              <a:tabLst>
                <a:tab pos="878205" algn="l"/>
                <a:tab pos="9361170" algn="l"/>
              </a:tabLst>
            </a:pPr>
            <a:r>
              <a:rPr sz="2800" spc="1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→	</a:t>
            </a:r>
            <a:r>
              <a:rPr sz="2800" spc="-585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•T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20" dirty="0">
                <a:latin typeface="Times New Roman"/>
                <a:cs typeface="Times New Roman"/>
              </a:rPr>
              <a:t>(a</a:t>
            </a:r>
            <a:r>
              <a:rPr sz="2800" spc="-95" dirty="0">
                <a:latin typeface="Times New Roman"/>
                <a:cs typeface="Times New Roman"/>
              </a:rPr>
              <a:t>g</a:t>
            </a:r>
            <a:r>
              <a:rPr sz="2800" spc="-90" dirty="0">
                <a:latin typeface="Times New Roman"/>
                <a:cs typeface="Times New Roman"/>
              </a:rPr>
              <a:t>ain</a:t>
            </a:r>
            <a:r>
              <a:rPr sz="2800" spc="-55" dirty="0">
                <a:latin typeface="Times New Roman"/>
                <a:cs typeface="Times New Roman"/>
              </a:rPr>
              <a:t>,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ther</a:t>
            </a:r>
            <a:r>
              <a:rPr sz="2800" spc="-20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5" dirty="0">
                <a:latin typeface="Times New Roman"/>
                <a:cs typeface="Times New Roman"/>
              </a:rPr>
              <a:t>is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dot(•)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Times New Roman"/>
                <a:cs typeface="Times New Roman"/>
              </a:rPr>
              <a:t>afte</a:t>
            </a:r>
            <a:r>
              <a:rPr sz="2800" spc="-35" dirty="0">
                <a:latin typeface="Times New Roman"/>
                <a:cs typeface="Times New Roman"/>
              </a:rPr>
              <a:t>r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T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so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expand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5" dirty="0">
                <a:latin typeface="Times New Roman"/>
                <a:cs typeface="Times New Roman"/>
              </a:rPr>
              <a:t>e </a:t>
            </a:r>
            <a:r>
              <a:rPr sz="2800" spc="-15" dirty="0">
                <a:latin typeface="Times New Roman"/>
                <a:cs typeface="Times New Roman"/>
              </a:rPr>
              <a:t>production</a:t>
            </a:r>
            <a:r>
              <a:rPr sz="2800" spc="-5" dirty="0">
                <a:latin typeface="Times New Roman"/>
                <a:cs typeface="Times New Roman"/>
              </a:rPr>
              <a:t> o</a:t>
            </a:r>
            <a:r>
              <a:rPr sz="2800" dirty="0">
                <a:latin typeface="Times New Roman"/>
                <a:cs typeface="Times New Roman"/>
              </a:rPr>
              <a:t>f	</a:t>
            </a:r>
            <a:r>
              <a:rPr sz="2800" spc="-50" dirty="0">
                <a:latin typeface="Times New Roman"/>
                <a:cs typeface="Times New Roman"/>
              </a:rPr>
              <a:t>T)  </a:t>
            </a:r>
            <a:r>
              <a:rPr sz="2800" spc="10">
                <a:latin typeface="Times New Roman"/>
                <a:cs typeface="Times New Roman"/>
              </a:rPr>
              <a:t>T</a:t>
            </a:r>
            <a:r>
              <a:rPr sz="2800" spc="-5">
                <a:latin typeface="Times New Roman"/>
                <a:cs typeface="Times New Roman"/>
              </a:rPr>
              <a:t> </a:t>
            </a:r>
            <a:r>
              <a:rPr sz="2800" smtClean="0">
                <a:latin typeface="Times New Roman"/>
                <a:cs typeface="Times New Roman"/>
              </a:rPr>
              <a:t>→</a:t>
            </a:r>
            <a:r>
              <a:rPr sz="2800" spc="10" smtClean="0">
                <a:latin typeface="Times New Roman"/>
                <a:cs typeface="Times New Roman"/>
              </a:rPr>
              <a:t>•</a:t>
            </a:r>
            <a:r>
              <a:rPr sz="2800" spc="10" dirty="0">
                <a:latin typeface="Times New Roman"/>
                <a:cs typeface="Times New Roman"/>
              </a:rPr>
              <a:t>T </a:t>
            </a:r>
            <a:r>
              <a:rPr sz="2800" spc="-204" dirty="0">
                <a:latin typeface="Times New Roman"/>
                <a:cs typeface="Times New Roman"/>
              </a:rPr>
              <a:t>*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15" dirty="0">
                <a:latin typeface="Times New Roman"/>
                <a:cs typeface="Times New Roman"/>
              </a:rPr>
              <a:t>F</a:t>
            </a:r>
            <a:endParaRPr sz="2800">
              <a:latin typeface="Times New Roman"/>
              <a:cs typeface="Times New Roman"/>
            </a:endParaRPr>
          </a:p>
          <a:p>
            <a:pPr marL="38100" marR="4953000">
              <a:lnSpc>
                <a:spcPct val="126800"/>
              </a:lnSpc>
              <a:tabLst>
                <a:tab pos="859790" algn="l"/>
              </a:tabLst>
            </a:pPr>
            <a:r>
              <a:rPr sz="2800" spc="10" dirty="0">
                <a:latin typeface="Times New Roman"/>
                <a:cs typeface="Times New Roman"/>
              </a:rPr>
              <a:t>T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→	</a:t>
            </a:r>
            <a:r>
              <a:rPr sz="2800" spc="10" dirty="0">
                <a:latin typeface="Times New Roman"/>
                <a:cs typeface="Times New Roman"/>
              </a:rPr>
              <a:t>•F </a:t>
            </a:r>
            <a:r>
              <a:rPr sz="2800" spc="-95" dirty="0">
                <a:latin typeface="Times New Roman"/>
                <a:cs typeface="Times New Roman"/>
              </a:rPr>
              <a:t>(again </a:t>
            </a:r>
            <a:r>
              <a:rPr sz="2800" spc="10" dirty="0">
                <a:latin typeface="Times New Roman"/>
                <a:cs typeface="Times New Roman"/>
              </a:rPr>
              <a:t>do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75" dirty="0">
                <a:latin typeface="Times New Roman"/>
                <a:cs typeface="Times New Roman"/>
              </a:rPr>
              <a:t>same </a:t>
            </a:r>
            <a:r>
              <a:rPr sz="2800" spc="-5">
                <a:latin typeface="Times New Roman"/>
                <a:cs typeface="Times New Roman"/>
              </a:rPr>
              <a:t>for </a:t>
            </a:r>
            <a:r>
              <a:rPr sz="2800" spc="-55" smtClean="0">
                <a:latin typeface="Times New Roman"/>
                <a:cs typeface="Times New Roman"/>
              </a:rPr>
              <a:t>F)  </a:t>
            </a:r>
            <a:r>
              <a:rPr sz="2800" spc="15" dirty="0">
                <a:latin typeface="Times New Roman"/>
                <a:cs typeface="Times New Roman"/>
              </a:rPr>
              <a:t>F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→	</a:t>
            </a:r>
            <a:r>
              <a:rPr sz="2800" spc="-25" dirty="0">
                <a:latin typeface="Times New Roman"/>
                <a:cs typeface="Times New Roman"/>
              </a:rPr>
              <a:t>•(E)</a:t>
            </a:r>
            <a:endParaRPr sz="28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894"/>
              </a:spcBef>
              <a:tabLst>
                <a:tab pos="859790" algn="l"/>
              </a:tabLst>
            </a:pPr>
            <a:r>
              <a:rPr sz="2800" spc="15" dirty="0">
                <a:latin typeface="Times New Roman"/>
                <a:cs typeface="Times New Roman"/>
              </a:rPr>
              <a:t>F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→	</a:t>
            </a:r>
            <a:r>
              <a:rPr sz="2800" spc="-45" dirty="0">
                <a:latin typeface="Times New Roman"/>
                <a:cs typeface="Times New Roman"/>
              </a:rPr>
              <a:t>•id </a:t>
            </a:r>
            <a:r>
              <a:rPr sz="2800" spc="-25" dirty="0">
                <a:latin typeface="Times New Roman"/>
                <a:cs typeface="Times New Roman"/>
              </a:rPr>
              <a:t>(no </a:t>
            </a:r>
            <a:r>
              <a:rPr sz="2800" spc="-30" dirty="0">
                <a:latin typeface="Times New Roman"/>
                <a:cs typeface="Times New Roman"/>
              </a:rPr>
              <a:t>non-terminal </a:t>
            </a:r>
            <a:r>
              <a:rPr sz="2800" spc="-60" dirty="0">
                <a:latin typeface="Times New Roman"/>
                <a:cs typeface="Times New Roman"/>
              </a:rPr>
              <a:t>remain </a:t>
            </a:r>
            <a:r>
              <a:rPr sz="2800" spc="-40" dirty="0">
                <a:latin typeface="Times New Roman"/>
                <a:cs typeface="Times New Roman"/>
              </a:rPr>
              <a:t>after </a:t>
            </a:r>
            <a:r>
              <a:rPr sz="2800" spc="-35" dirty="0">
                <a:latin typeface="Times New Roman"/>
                <a:cs typeface="Times New Roman"/>
              </a:rPr>
              <a:t>dot(•), </a:t>
            </a:r>
            <a:r>
              <a:rPr sz="2800" spc="-25" dirty="0">
                <a:latin typeface="Times New Roman"/>
                <a:cs typeface="Times New Roman"/>
              </a:rPr>
              <a:t>so </a:t>
            </a:r>
            <a:r>
              <a:rPr sz="2800" spc="-30" dirty="0">
                <a:latin typeface="Times New Roman"/>
                <a:cs typeface="Times New Roman"/>
              </a:rPr>
              <a:t>go </a:t>
            </a:r>
            <a:r>
              <a:rPr sz="2800" spc="-5" dirty="0">
                <a:latin typeface="Times New Roman"/>
                <a:cs typeface="Times New Roman"/>
              </a:rPr>
              <a:t>for</a:t>
            </a:r>
            <a:r>
              <a:rPr sz="2800" spc="24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</a:t>
            </a:r>
            <a:r>
              <a:rPr sz="2775" spc="-15" baseline="-31531" dirty="0">
                <a:latin typeface="Times New Roman"/>
                <a:cs typeface="Times New Roman"/>
              </a:rPr>
              <a:t>1</a:t>
            </a:r>
            <a:r>
              <a:rPr sz="2800" spc="-10" dirty="0"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900"/>
              </a:spcBef>
            </a:pPr>
            <a:r>
              <a:rPr sz="2800" spc="-15" dirty="0">
                <a:latin typeface="Times New Roman"/>
                <a:cs typeface="Times New Roman"/>
              </a:rPr>
              <a:t>Now </a:t>
            </a:r>
            <a:r>
              <a:rPr sz="2800" spc="-5" dirty="0">
                <a:latin typeface="Times New Roman"/>
                <a:cs typeface="Times New Roman"/>
              </a:rPr>
              <a:t>for </a:t>
            </a:r>
            <a:r>
              <a:rPr sz="2800" spc="-95" dirty="0">
                <a:latin typeface="Times New Roman"/>
                <a:cs typeface="Times New Roman"/>
              </a:rPr>
              <a:t>every </a:t>
            </a:r>
            <a:r>
              <a:rPr sz="2800" spc="-50" dirty="0">
                <a:latin typeface="Times New Roman"/>
                <a:cs typeface="Times New Roman"/>
              </a:rPr>
              <a:t>terminals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-35" dirty="0">
                <a:latin typeface="Times New Roman"/>
                <a:cs typeface="Times New Roman"/>
              </a:rPr>
              <a:t>non-terminals </a:t>
            </a:r>
            <a:r>
              <a:rPr sz="2800" spc="-40" dirty="0">
                <a:latin typeface="Times New Roman"/>
                <a:cs typeface="Times New Roman"/>
              </a:rPr>
              <a:t>after </a:t>
            </a:r>
            <a:r>
              <a:rPr sz="2800" spc="-35" dirty="0">
                <a:latin typeface="Times New Roman"/>
                <a:cs typeface="Times New Roman"/>
              </a:rPr>
              <a:t>dot(•), </a:t>
            </a:r>
            <a:r>
              <a:rPr sz="2800" spc="-40" dirty="0">
                <a:latin typeface="Times New Roman"/>
                <a:cs typeface="Times New Roman"/>
              </a:rPr>
              <a:t>find</a:t>
            </a:r>
            <a:r>
              <a:rPr sz="2800" spc="26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goto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0382" y="370144"/>
            <a:ext cx="10312146" cy="6118225"/>
            <a:chOff x="367091" y="370141"/>
            <a:chExt cx="11457940" cy="6118225"/>
          </a:xfrm>
        </p:grpSpPr>
        <p:sp>
          <p:nvSpPr>
            <p:cNvPr id="3" name="object 3"/>
            <p:cNvSpPr/>
            <p:nvPr/>
          </p:nvSpPr>
          <p:spPr>
            <a:xfrm>
              <a:off x="1487249" y="1201922"/>
              <a:ext cx="3869864" cy="45148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43012" y="1201922"/>
              <a:ext cx="4619615" cy="45148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1532" y="509586"/>
            <a:ext cx="9309717" cy="5838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0073" y="609498"/>
            <a:ext cx="9084819" cy="56109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0862" y="841305"/>
            <a:ext cx="9841186" cy="5160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1551" y="502182"/>
            <a:ext cx="8814816" cy="4175502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0"/>
              </a:spcBef>
            </a:pPr>
            <a:r>
              <a:rPr sz="2800" u="heavy" spc="-11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Rules:</a:t>
            </a:r>
            <a:endParaRPr sz="2800">
              <a:latin typeface="Times New Roman"/>
              <a:cs typeface="Times New Roman"/>
            </a:endParaRPr>
          </a:p>
          <a:p>
            <a:pPr marL="382905" indent="-332740">
              <a:lnSpc>
                <a:spcPct val="100000"/>
              </a:lnSpc>
              <a:spcBef>
                <a:spcPts val="900"/>
              </a:spcBef>
              <a:buAutoNum type="arabicPeriod"/>
              <a:tabLst>
                <a:tab pos="383540" algn="l"/>
                <a:tab pos="758825" algn="l"/>
              </a:tabLst>
            </a:pPr>
            <a:r>
              <a:rPr sz="2800" spc="15" dirty="0">
                <a:latin typeface="Times New Roman"/>
                <a:cs typeface="Times New Roman"/>
              </a:rPr>
              <a:t>If	</a:t>
            </a:r>
            <a:r>
              <a:rPr sz="2800" spc="-155" dirty="0">
                <a:latin typeface="Times New Roman"/>
                <a:cs typeface="Times New Roman"/>
              </a:rPr>
              <a:t>[A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95" dirty="0">
                <a:latin typeface="Times New Roman"/>
                <a:cs typeface="Times New Roman"/>
              </a:rPr>
              <a:t>α•aβ]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55" dirty="0">
                <a:latin typeface="Times New Roman"/>
                <a:cs typeface="Times New Roman"/>
              </a:rPr>
              <a:t>in </a:t>
            </a:r>
            <a:r>
              <a:rPr sz="2800" spc="5" dirty="0">
                <a:latin typeface="Times New Roman"/>
                <a:cs typeface="Times New Roman"/>
              </a:rPr>
              <a:t>I</a:t>
            </a:r>
            <a:r>
              <a:rPr sz="2775" spc="7" baseline="-31531" dirty="0">
                <a:latin typeface="Times New Roman"/>
                <a:cs typeface="Times New Roman"/>
              </a:rPr>
              <a:t>i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b="1" spc="-20" dirty="0">
                <a:latin typeface="Times New Roman"/>
                <a:cs typeface="Times New Roman"/>
              </a:rPr>
              <a:t>goto</a:t>
            </a:r>
            <a:r>
              <a:rPr sz="2800" spc="-20" dirty="0">
                <a:latin typeface="Times New Roman"/>
                <a:cs typeface="Times New Roman"/>
              </a:rPr>
              <a:t>[I</a:t>
            </a:r>
            <a:r>
              <a:rPr sz="2775" spc="-30" baseline="-31531" dirty="0">
                <a:latin typeface="Times New Roman"/>
                <a:cs typeface="Times New Roman"/>
              </a:rPr>
              <a:t>i</a:t>
            </a:r>
            <a:r>
              <a:rPr sz="2800" spc="-20" dirty="0">
                <a:latin typeface="Times New Roman"/>
                <a:cs typeface="Times New Roman"/>
              </a:rPr>
              <a:t>, </a:t>
            </a:r>
            <a:r>
              <a:rPr sz="2800" spc="-145" dirty="0">
                <a:latin typeface="Times New Roman"/>
                <a:cs typeface="Times New Roman"/>
              </a:rPr>
              <a:t>a] </a:t>
            </a:r>
            <a:r>
              <a:rPr sz="2800" spc="285" dirty="0">
                <a:latin typeface="Times New Roman"/>
                <a:cs typeface="Times New Roman"/>
              </a:rPr>
              <a:t>= </a:t>
            </a:r>
            <a:r>
              <a:rPr sz="2800" spc="-40" dirty="0">
                <a:latin typeface="Times New Roman"/>
                <a:cs typeface="Times New Roman"/>
              </a:rPr>
              <a:t>I</a:t>
            </a:r>
            <a:r>
              <a:rPr sz="2775" spc="-60" baseline="-31531" dirty="0">
                <a:latin typeface="Times New Roman"/>
                <a:cs typeface="Times New Roman"/>
              </a:rPr>
              <a:t>j</a:t>
            </a:r>
            <a:r>
              <a:rPr sz="2800" spc="-40" dirty="0">
                <a:latin typeface="Times New Roman"/>
                <a:cs typeface="Times New Roman"/>
              </a:rPr>
              <a:t>, </a:t>
            </a:r>
            <a:r>
              <a:rPr sz="2800" dirty="0">
                <a:latin typeface="Times New Roman"/>
                <a:cs typeface="Times New Roman"/>
              </a:rPr>
              <a:t>then </a:t>
            </a:r>
            <a:r>
              <a:rPr sz="2800" b="1" spc="-30" dirty="0">
                <a:latin typeface="Times New Roman"/>
                <a:cs typeface="Times New Roman"/>
              </a:rPr>
              <a:t>action</a:t>
            </a:r>
            <a:r>
              <a:rPr sz="2800" spc="-30" dirty="0">
                <a:latin typeface="Times New Roman"/>
                <a:cs typeface="Times New Roman"/>
              </a:rPr>
              <a:t>[I</a:t>
            </a:r>
            <a:r>
              <a:rPr sz="2775" spc="-44" baseline="-31531" dirty="0">
                <a:latin typeface="Times New Roman"/>
                <a:cs typeface="Times New Roman"/>
              </a:rPr>
              <a:t>i</a:t>
            </a:r>
            <a:r>
              <a:rPr sz="2800" spc="-30" dirty="0">
                <a:latin typeface="Times New Roman"/>
                <a:cs typeface="Times New Roman"/>
              </a:rPr>
              <a:t>, </a:t>
            </a:r>
            <a:r>
              <a:rPr sz="2800" spc="-145" dirty="0">
                <a:latin typeface="Times New Roman"/>
                <a:cs typeface="Times New Roman"/>
              </a:rPr>
              <a:t>a] </a:t>
            </a:r>
            <a:r>
              <a:rPr sz="2800" spc="285" dirty="0">
                <a:latin typeface="Times New Roman"/>
                <a:cs typeface="Times New Roman"/>
              </a:rPr>
              <a:t>= </a:t>
            </a:r>
            <a:r>
              <a:rPr sz="2800" spc="-85" dirty="0">
                <a:latin typeface="Times New Roman"/>
                <a:cs typeface="Times New Roman"/>
              </a:rPr>
              <a:t>s</a:t>
            </a:r>
            <a:r>
              <a:rPr sz="2775" spc="-127" baseline="-31531" dirty="0">
                <a:latin typeface="Times New Roman"/>
                <a:cs typeface="Times New Roman"/>
              </a:rPr>
              <a:t>j</a:t>
            </a:r>
            <a:r>
              <a:rPr sz="2800" spc="-85">
                <a:latin typeface="Times New Roman"/>
                <a:cs typeface="Times New Roman"/>
              </a:rPr>
              <a:t>,</a:t>
            </a:r>
            <a:r>
              <a:rPr sz="2800" spc="-40">
                <a:latin typeface="Times New Roman"/>
                <a:cs typeface="Times New Roman"/>
              </a:rPr>
              <a:t> </a:t>
            </a:r>
            <a:r>
              <a:rPr sz="2800" spc="-40" smtClean="0">
                <a:latin typeface="Times New Roman"/>
                <a:cs typeface="Times New Roman"/>
              </a:rPr>
              <a:t>here</a:t>
            </a:r>
            <a:r>
              <a:rPr lang="en-US" sz="2800" spc="-40" dirty="0" smtClean="0">
                <a:latin typeface="Times New Roman"/>
                <a:cs typeface="Times New Roman"/>
              </a:rPr>
              <a:t> </a:t>
            </a:r>
            <a:r>
              <a:rPr sz="2800" b="1" spc="-60" smtClean="0">
                <a:latin typeface="Times New Roman"/>
                <a:cs typeface="Times New Roman"/>
              </a:rPr>
              <a:t>a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110" dirty="0">
                <a:latin typeface="Times New Roman"/>
                <a:cs typeface="Times New Roman"/>
              </a:rPr>
              <a:t>a</a:t>
            </a:r>
            <a:r>
              <a:rPr sz="2800" spc="150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terminal</a:t>
            </a:r>
            <a:endParaRPr sz="2800">
              <a:latin typeface="Times New Roman"/>
              <a:cs typeface="Times New Roman"/>
            </a:endParaRPr>
          </a:p>
          <a:p>
            <a:pPr marL="50800" marR="706120">
              <a:lnSpc>
                <a:spcPct val="100000"/>
              </a:lnSpc>
              <a:spcBef>
                <a:spcPts val="900"/>
              </a:spcBef>
              <a:buAutoNum type="arabicPeriod" startAt="2"/>
              <a:tabLst>
                <a:tab pos="383540" algn="l"/>
              </a:tabLst>
            </a:pPr>
            <a:r>
              <a:rPr sz="2800" spc="-70" dirty="0">
                <a:latin typeface="Times New Roman"/>
                <a:cs typeface="Times New Roman"/>
              </a:rPr>
              <a:t>If[A →α•]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55" dirty="0">
                <a:latin typeface="Times New Roman"/>
                <a:cs typeface="Times New Roman"/>
              </a:rPr>
              <a:t>in </a:t>
            </a:r>
            <a:r>
              <a:rPr sz="2800" spc="-40" dirty="0">
                <a:latin typeface="Times New Roman"/>
                <a:cs typeface="Times New Roman"/>
              </a:rPr>
              <a:t>I</a:t>
            </a:r>
            <a:r>
              <a:rPr sz="2775" spc="-60" baseline="-31531" dirty="0">
                <a:latin typeface="Times New Roman"/>
                <a:cs typeface="Times New Roman"/>
              </a:rPr>
              <a:t>i</a:t>
            </a:r>
            <a:r>
              <a:rPr sz="2800" spc="-40" dirty="0">
                <a:latin typeface="Times New Roman"/>
                <a:cs typeface="Times New Roman"/>
              </a:rPr>
              <a:t>, </a:t>
            </a:r>
            <a:r>
              <a:rPr sz="2800" dirty="0">
                <a:latin typeface="Times New Roman"/>
                <a:cs typeface="Times New Roman"/>
              </a:rPr>
              <a:t>then </a:t>
            </a:r>
            <a:r>
              <a:rPr sz="2800" b="1" spc="-30" dirty="0">
                <a:latin typeface="Times New Roman"/>
                <a:cs typeface="Times New Roman"/>
              </a:rPr>
              <a:t>action</a:t>
            </a:r>
            <a:r>
              <a:rPr sz="2800" spc="-30" dirty="0">
                <a:latin typeface="Times New Roman"/>
                <a:cs typeface="Times New Roman"/>
              </a:rPr>
              <a:t>[I</a:t>
            </a:r>
            <a:r>
              <a:rPr sz="2775" spc="-44" baseline="-31531" dirty="0">
                <a:latin typeface="Times New Roman"/>
                <a:cs typeface="Times New Roman"/>
              </a:rPr>
              <a:t>i</a:t>
            </a:r>
            <a:r>
              <a:rPr sz="2800" spc="-30" dirty="0">
                <a:latin typeface="Times New Roman"/>
                <a:cs typeface="Times New Roman"/>
              </a:rPr>
              <a:t>, </a:t>
            </a:r>
            <a:r>
              <a:rPr sz="2800" spc="-145" dirty="0">
                <a:latin typeface="Times New Roman"/>
                <a:cs typeface="Times New Roman"/>
              </a:rPr>
              <a:t>a] </a:t>
            </a:r>
            <a:r>
              <a:rPr sz="2800" spc="285" dirty="0">
                <a:latin typeface="Times New Roman"/>
                <a:cs typeface="Times New Roman"/>
              </a:rPr>
              <a:t>= </a:t>
            </a:r>
            <a:r>
              <a:rPr sz="2800" spc="-50" dirty="0">
                <a:latin typeface="Times New Roman"/>
                <a:cs typeface="Times New Roman"/>
              </a:rPr>
              <a:t>reduce </a:t>
            </a:r>
            <a:r>
              <a:rPr sz="2800" spc="-130" dirty="0">
                <a:latin typeface="Times New Roman"/>
                <a:cs typeface="Times New Roman"/>
              </a:rPr>
              <a:t>A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114" dirty="0">
                <a:latin typeface="Times New Roman"/>
                <a:cs typeface="Times New Roman"/>
              </a:rPr>
              <a:t>α </a:t>
            </a:r>
            <a:r>
              <a:rPr sz="2800" spc="-5" dirty="0">
                <a:latin typeface="Times New Roman"/>
                <a:cs typeface="Times New Roman"/>
              </a:rPr>
              <a:t>for </a:t>
            </a:r>
            <a:r>
              <a:rPr sz="2800" spc="-130" dirty="0">
                <a:latin typeface="Times New Roman"/>
                <a:cs typeface="Times New Roman"/>
              </a:rPr>
              <a:t>all </a:t>
            </a:r>
            <a:r>
              <a:rPr sz="2800" b="1" spc="-60" dirty="0">
                <a:latin typeface="Times New Roman"/>
                <a:cs typeface="Times New Roman"/>
              </a:rPr>
              <a:t>a </a:t>
            </a:r>
            <a:r>
              <a:rPr sz="2800" spc="-55" dirty="0">
                <a:latin typeface="Times New Roman"/>
                <a:cs typeface="Times New Roman"/>
              </a:rPr>
              <a:t>in  </a:t>
            </a:r>
            <a:r>
              <a:rPr sz="2800" spc="-65" dirty="0">
                <a:latin typeface="Times New Roman"/>
                <a:cs typeface="Times New Roman"/>
              </a:rPr>
              <a:t>FOLLOW(A), </a:t>
            </a:r>
            <a:r>
              <a:rPr sz="2800" spc="-35" dirty="0">
                <a:latin typeface="Times New Roman"/>
                <a:cs typeface="Times New Roman"/>
              </a:rPr>
              <a:t>here </a:t>
            </a:r>
            <a:r>
              <a:rPr sz="2800" spc="-130" dirty="0">
                <a:latin typeface="Times New Roman"/>
                <a:cs typeface="Times New Roman"/>
              </a:rPr>
              <a:t>A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25" dirty="0">
                <a:latin typeface="Times New Roman"/>
                <a:cs typeface="Times New Roman"/>
              </a:rPr>
              <a:t>not</a:t>
            </a:r>
            <a:r>
              <a:rPr sz="2800" spc="305" dirty="0">
                <a:latin typeface="Times New Roman"/>
                <a:cs typeface="Times New Roman"/>
              </a:rPr>
              <a:t> </a:t>
            </a:r>
            <a:r>
              <a:rPr sz="2800" spc="-95" dirty="0">
                <a:latin typeface="Times New Roman"/>
                <a:cs typeface="Times New Roman"/>
              </a:rPr>
              <a:t>S</a:t>
            </a:r>
            <a:r>
              <a:rPr sz="2800" i="1" spc="-95" dirty="0">
                <a:latin typeface="Times New Roman"/>
                <a:cs typeface="Times New Roman"/>
              </a:rPr>
              <a:t>'</a:t>
            </a:r>
            <a:endParaRPr sz="2800">
              <a:latin typeface="Times New Roman"/>
              <a:cs typeface="Times New Roman"/>
            </a:endParaRPr>
          </a:p>
          <a:p>
            <a:pPr marL="382905" indent="-332740">
              <a:lnSpc>
                <a:spcPct val="100000"/>
              </a:lnSpc>
              <a:spcBef>
                <a:spcPts val="900"/>
              </a:spcBef>
              <a:buAutoNum type="arabicPeriod" startAt="2"/>
              <a:tabLst>
                <a:tab pos="383540" algn="l"/>
                <a:tab pos="758825" algn="l"/>
              </a:tabLst>
            </a:pPr>
            <a:r>
              <a:rPr sz="2800" spc="15" dirty="0">
                <a:latin typeface="Times New Roman"/>
                <a:cs typeface="Times New Roman"/>
              </a:rPr>
              <a:t>If	</a:t>
            </a:r>
            <a:r>
              <a:rPr sz="2800" spc="-125" dirty="0">
                <a:latin typeface="Times New Roman"/>
                <a:cs typeface="Times New Roman"/>
              </a:rPr>
              <a:t>[S</a:t>
            </a:r>
            <a:r>
              <a:rPr sz="2800" i="1" spc="-125" dirty="0">
                <a:latin typeface="Times New Roman"/>
                <a:cs typeface="Times New Roman"/>
              </a:rPr>
              <a:t>'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130" dirty="0">
                <a:latin typeface="Times New Roman"/>
                <a:cs typeface="Times New Roman"/>
              </a:rPr>
              <a:t>S•]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55" dirty="0">
                <a:latin typeface="Times New Roman"/>
                <a:cs typeface="Times New Roman"/>
              </a:rPr>
              <a:t>in </a:t>
            </a:r>
            <a:r>
              <a:rPr sz="2800" spc="-45" dirty="0">
                <a:latin typeface="Times New Roman"/>
                <a:cs typeface="Times New Roman"/>
              </a:rPr>
              <a:t>I</a:t>
            </a:r>
            <a:r>
              <a:rPr sz="2775" spc="-67" baseline="-31531" dirty="0">
                <a:latin typeface="Times New Roman"/>
                <a:cs typeface="Times New Roman"/>
              </a:rPr>
              <a:t>i</a:t>
            </a:r>
            <a:r>
              <a:rPr sz="2800" spc="-45" dirty="0">
                <a:latin typeface="Times New Roman"/>
                <a:cs typeface="Times New Roman"/>
              </a:rPr>
              <a:t>, </a:t>
            </a:r>
            <a:r>
              <a:rPr sz="2800" dirty="0">
                <a:latin typeface="Times New Roman"/>
                <a:cs typeface="Times New Roman"/>
              </a:rPr>
              <a:t>then </a:t>
            </a:r>
            <a:r>
              <a:rPr sz="2800" b="1" spc="-30" dirty="0">
                <a:latin typeface="Times New Roman"/>
                <a:cs typeface="Times New Roman"/>
              </a:rPr>
              <a:t>action</a:t>
            </a:r>
            <a:r>
              <a:rPr sz="2800" spc="-30" dirty="0">
                <a:latin typeface="Times New Roman"/>
                <a:cs typeface="Times New Roman"/>
              </a:rPr>
              <a:t>[I</a:t>
            </a:r>
            <a:r>
              <a:rPr sz="2775" spc="-44" baseline="-31531" dirty="0">
                <a:latin typeface="Times New Roman"/>
                <a:cs typeface="Times New Roman"/>
              </a:rPr>
              <a:t>i</a:t>
            </a:r>
            <a:r>
              <a:rPr sz="2800" spc="-30" dirty="0">
                <a:latin typeface="Times New Roman"/>
                <a:cs typeface="Times New Roman"/>
              </a:rPr>
              <a:t>, </a:t>
            </a:r>
            <a:r>
              <a:rPr sz="2800" spc="-165" dirty="0">
                <a:latin typeface="Times New Roman"/>
                <a:cs typeface="Times New Roman"/>
              </a:rPr>
              <a:t>$] </a:t>
            </a:r>
            <a:r>
              <a:rPr sz="2800" spc="285" dirty="0">
                <a:latin typeface="Times New Roman"/>
                <a:cs typeface="Times New Roman"/>
              </a:rPr>
              <a:t>=</a:t>
            </a:r>
            <a:r>
              <a:rPr sz="2800" spc="630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accept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45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</a:pPr>
            <a:r>
              <a:rPr sz="2800" spc="-15" dirty="0">
                <a:latin typeface="Times New Roman"/>
                <a:cs typeface="Times New Roman"/>
              </a:rPr>
              <a:t>Now </a:t>
            </a:r>
            <a:r>
              <a:rPr sz="2800" spc="-140" dirty="0">
                <a:latin typeface="Times New Roman"/>
                <a:cs typeface="Times New Roman"/>
              </a:rPr>
              <a:t>we </a:t>
            </a:r>
            <a:r>
              <a:rPr sz="2800" spc="-60" dirty="0">
                <a:latin typeface="Times New Roman"/>
                <a:cs typeface="Times New Roman"/>
              </a:rPr>
              <a:t>build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150" dirty="0">
                <a:latin typeface="Times New Roman"/>
                <a:cs typeface="Times New Roman"/>
              </a:rPr>
              <a:t>SLR </a:t>
            </a:r>
            <a:r>
              <a:rPr sz="2800" spc="-65" dirty="0">
                <a:latin typeface="Times New Roman"/>
                <a:cs typeface="Times New Roman"/>
              </a:rPr>
              <a:t>parsing</a:t>
            </a:r>
            <a:r>
              <a:rPr sz="2800" spc="345" dirty="0">
                <a:latin typeface="Times New Roman"/>
                <a:cs typeface="Times New Roman"/>
              </a:rPr>
              <a:t> </a:t>
            </a:r>
            <a:r>
              <a:rPr sz="2800" spc="-75" dirty="0">
                <a:latin typeface="Times New Roman"/>
                <a:cs typeface="Times New Roman"/>
              </a:rPr>
              <a:t>table: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09131" y="5110717"/>
            <a:ext cx="10154509" cy="9243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0080" y="533400"/>
            <a:ext cx="784384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70" dirty="0">
                <a:solidFill>
                  <a:srgbClr val="262626"/>
                </a:solidFill>
              </a:rPr>
              <a:t>Error </a:t>
            </a:r>
            <a:r>
              <a:rPr sz="4800" spc="-160" dirty="0">
                <a:solidFill>
                  <a:srgbClr val="262626"/>
                </a:solidFill>
              </a:rPr>
              <a:t>Recovery</a:t>
            </a:r>
            <a:r>
              <a:rPr sz="4800" spc="-100" dirty="0">
                <a:solidFill>
                  <a:srgbClr val="262626"/>
                </a:solidFill>
              </a:rPr>
              <a:t> </a:t>
            </a:r>
            <a:r>
              <a:rPr sz="4800" spc="-114" dirty="0">
                <a:solidFill>
                  <a:srgbClr val="262626"/>
                </a:solidFill>
              </a:rPr>
              <a:t>Techniques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731520" y="1600201"/>
            <a:ext cx="9966960" cy="4147289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56210" indent="-144145">
              <a:lnSpc>
                <a:spcPct val="100000"/>
              </a:lnSpc>
              <a:spcBef>
                <a:spcPts val="600"/>
              </a:spcBef>
              <a:buClr>
                <a:srgbClr val="262626"/>
              </a:buClr>
              <a:buChar char="◦"/>
              <a:tabLst>
                <a:tab pos="156845" algn="l"/>
              </a:tabLst>
            </a:pPr>
            <a:r>
              <a:rPr sz="2800" b="1" spc="-45" dirty="0">
                <a:latin typeface="Times New Roman"/>
                <a:cs typeface="Times New Roman"/>
              </a:rPr>
              <a:t>Global</a:t>
            </a:r>
            <a:r>
              <a:rPr sz="2800" b="1" spc="-5" dirty="0">
                <a:latin typeface="Times New Roman"/>
                <a:cs typeface="Times New Roman"/>
              </a:rPr>
              <a:t> </a:t>
            </a:r>
            <a:r>
              <a:rPr sz="2800" b="1" spc="-45" dirty="0">
                <a:latin typeface="Times New Roman"/>
                <a:cs typeface="Times New Roman"/>
              </a:rPr>
              <a:t>Correction</a:t>
            </a:r>
            <a:endParaRPr sz="2800">
              <a:latin typeface="Times New Roman"/>
              <a:cs typeface="Times New Roman"/>
            </a:endParaRPr>
          </a:p>
          <a:p>
            <a:pPr marL="430530" marR="764540" lvl="1" indent="-156845">
              <a:lnSpc>
                <a:spcPct val="100000"/>
              </a:lnSpc>
              <a:spcBef>
                <a:spcPts val="500"/>
              </a:spcBef>
              <a:buClr>
                <a:srgbClr val="262626"/>
              </a:buClr>
              <a:buChar char="◦"/>
              <a:tabLst>
                <a:tab pos="431165" algn="l"/>
              </a:tabLst>
            </a:pPr>
            <a:r>
              <a:rPr sz="2800" spc="-240">
                <a:latin typeface="Times New Roman"/>
                <a:cs typeface="Times New Roman"/>
              </a:rPr>
              <a:t>We </a:t>
            </a:r>
            <a:r>
              <a:rPr lang="en-US" sz="2800" spc="-240" dirty="0" smtClean="0">
                <a:latin typeface="Times New Roman"/>
                <a:cs typeface="Times New Roman"/>
              </a:rPr>
              <a:t> </a:t>
            </a:r>
            <a:r>
              <a:rPr sz="2800" spc="-80" smtClean="0">
                <a:latin typeface="Times New Roman"/>
                <a:cs typeface="Times New Roman"/>
              </a:rPr>
              <a:t>would </a:t>
            </a:r>
            <a:r>
              <a:rPr sz="2800" spc="-120" dirty="0">
                <a:latin typeface="Times New Roman"/>
                <a:cs typeface="Times New Roman"/>
              </a:rPr>
              <a:t>like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55" dirty="0">
                <a:latin typeface="Times New Roman"/>
                <a:cs typeface="Times New Roman"/>
              </a:rPr>
              <a:t>compiler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85" dirty="0">
                <a:latin typeface="Times New Roman"/>
                <a:cs typeface="Times New Roman"/>
              </a:rPr>
              <a:t>make </a:t>
            </a:r>
            <a:r>
              <a:rPr sz="2800" spc="-90" dirty="0">
                <a:latin typeface="Times New Roman"/>
                <a:cs typeface="Times New Roman"/>
              </a:rPr>
              <a:t>as </a:t>
            </a:r>
            <a:r>
              <a:rPr sz="2800" spc="-95" dirty="0">
                <a:latin typeface="Times New Roman"/>
                <a:cs typeface="Times New Roman"/>
              </a:rPr>
              <a:t>few </a:t>
            </a:r>
            <a:r>
              <a:rPr sz="2800" spc="-65" dirty="0">
                <a:latin typeface="Times New Roman"/>
                <a:cs typeface="Times New Roman"/>
              </a:rPr>
              <a:t>changes </a:t>
            </a:r>
            <a:r>
              <a:rPr sz="2800" spc="-90" dirty="0">
                <a:latin typeface="Times New Roman"/>
                <a:cs typeface="Times New Roman"/>
              </a:rPr>
              <a:t>as </a:t>
            </a:r>
            <a:r>
              <a:rPr sz="2800" spc="-55" dirty="0">
                <a:latin typeface="Times New Roman"/>
                <a:cs typeface="Times New Roman"/>
              </a:rPr>
              <a:t>possible in  processing </a:t>
            </a:r>
            <a:r>
              <a:rPr sz="2800" spc="-45" dirty="0">
                <a:latin typeface="Times New Roman"/>
                <a:cs typeface="Times New Roman"/>
              </a:rPr>
              <a:t>an </a:t>
            </a:r>
            <a:r>
              <a:rPr sz="2800" spc="-25" dirty="0">
                <a:latin typeface="Times New Roman"/>
                <a:cs typeface="Times New Roman"/>
              </a:rPr>
              <a:t>incorrect </a:t>
            </a:r>
            <a:r>
              <a:rPr sz="2800" spc="-15" dirty="0">
                <a:latin typeface="Times New Roman"/>
                <a:cs typeface="Times New Roman"/>
              </a:rPr>
              <a:t>input</a:t>
            </a:r>
            <a:r>
              <a:rPr sz="2800" spc="105" dirty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string</a:t>
            </a:r>
            <a:endParaRPr sz="2800">
              <a:latin typeface="Times New Roman"/>
              <a:cs typeface="Times New Roman"/>
            </a:endParaRPr>
          </a:p>
          <a:p>
            <a:pPr marL="430530" marR="5080" lvl="1" indent="-156845">
              <a:lnSpc>
                <a:spcPct val="100000"/>
              </a:lnSpc>
              <a:spcBef>
                <a:spcPts val="500"/>
              </a:spcBef>
              <a:buClr>
                <a:srgbClr val="262626"/>
              </a:buClr>
              <a:buChar char="◦"/>
              <a:tabLst>
                <a:tab pos="431165" algn="l"/>
                <a:tab pos="8422005" algn="l"/>
              </a:tabLst>
            </a:pPr>
            <a:r>
              <a:rPr sz="2800" spc="-20" dirty="0">
                <a:latin typeface="Times New Roman"/>
                <a:cs typeface="Times New Roman"/>
              </a:rPr>
              <a:t>There </a:t>
            </a:r>
            <a:r>
              <a:rPr sz="2800" spc="-65" dirty="0">
                <a:latin typeface="Times New Roman"/>
                <a:cs typeface="Times New Roman"/>
              </a:rPr>
              <a:t>are </a:t>
            </a:r>
            <a:r>
              <a:rPr sz="2800" spc="-50" dirty="0">
                <a:latin typeface="Times New Roman"/>
                <a:cs typeface="Times New Roman"/>
              </a:rPr>
              <a:t>algorithms </a:t>
            </a:r>
            <a:r>
              <a:rPr sz="2800" spc="-5" dirty="0">
                <a:latin typeface="Times New Roman"/>
                <a:cs typeface="Times New Roman"/>
              </a:rPr>
              <a:t>for </a:t>
            </a:r>
            <a:r>
              <a:rPr sz="2800" spc="-50" dirty="0">
                <a:latin typeface="Times New Roman"/>
                <a:cs typeface="Times New Roman"/>
              </a:rPr>
              <a:t>choosing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85" dirty="0">
                <a:latin typeface="Times New Roman"/>
                <a:cs typeface="Times New Roman"/>
              </a:rPr>
              <a:t>minimal</a:t>
            </a:r>
            <a:r>
              <a:rPr sz="2800" spc="305" dirty="0">
                <a:latin typeface="Times New Roman"/>
                <a:cs typeface="Times New Roman"/>
              </a:rPr>
              <a:t> </a:t>
            </a:r>
            <a:r>
              <a:rPr sz="2800" spc="-55">
                <a:latin typeface="Times New Roman"/>
                <a:cs typeface="Times New Roman"/>
              </a:rPr>
              <a:t>sequence</a:t>
            </a:r>
            <a:r>
              <a:rPr sz="2800">
                <a:latin typeface="Times New Roman"/>
                <a:cs typeface="Times New Roman"/>
              </a:rPr>
              <a:t> </a:t>
            </a:r>
            <a:r>
              <a:rPr sz="2800" spc="-5" smtClean="0">
                <a:latin typeface="Times New Roman"/>
                <a:cs typeface="Times New Roman"/>
              </a:rPr>
              <a:t>of</a:t>
            </a:r>
            <a:r>
              <a:rPr lang="en-US" sz="2800" spc="-5" dirty="0" smtClean="0">
                <a:latin typeface="Times New Roman"/>
                <a:cs typeface="Times New Roman"/>
              </a:rPr>
              <a:t> </a:t>
            </a:r>
            <a:r>
              <a:rPr sz="2800" spc="-65" smtClean="0">
                <a:latin typeface="Times New Roman"/>
                <a:cs typeface="Times New Roman"/>
              </a:rPr>
              <a:t>changes </a:t>
            </a:r>
            <a:r>
              <a:rPr sz="2800" spc="25" dirty="0">
                <a:latin typeface="Times New Roman"/>
                <a:cs typeface="Times New Roman"/>
              </a:rPr>
              <a:t>to  </a:t>
            </a:r>
            <a:r>
              <a:rPr sz="2800" spc="-25" dirty="0">
                <a:latin typeface="Times New Roman"/>
                <a:cs typeface="Times New Roman"/>
              </a:rPr>
              <a:t>obtain </a:t>
            </a:r>
            <a:r>
              <a:rPr sz="2800" spc="-110" dirty="0">
                <a:latin typeface="Times New Roman"/>
                <a:cs typeface="Times New Roman"/>
              </a:rPr>
              <a:t>a globally </a:t>
            </a:r>
            <a:r>
              <a:rPr sz="2800" spc="-50" dirty="0">
                <a:latin typeface="Times New Roman"/>
                <a:cs typeface="Times New Roman"/>
              </a:rPr>
              <a:t>least-cost</a:t>
            </a:r>
            <a:r>
              <a:rPr sz="2800" spc="22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correction</a:t>
            </a:r>
            <a:endParaRPr sz="2800">
              <a:latin typeface="Times New Roman"/>
              <a:cs typeface="Times New Roman"/>
            </a:endParaRPr>
          </a:p>
          <a:p>
            <a:pPr marL="430530" marR="55244" lvl="1" indent="-156845">
              <a:lnSpc>
                <a:spcPct val="100000"/>
              </a:lnSpc>
              <a:spcBef>
                <a:spcPts val="500"/>
              </a:spcBef>
              <a:buClr>
                <a:srgbClr val="262626"/>
              </a:buClr>
              <a:buChar char="◦"/>
              <a:tabLst>
                <a:tab pos="431165" algn="l"/>
                <a:tab pos="5521960" algn="l"/>
              </a:tabLst>
            </a:pPr>
            <a:r>
              <a:rPr sz="2800" spc="-50" dirty="0">
                <a:latin typeface="Times New Roman"/>
                <a:cs typeface="Times New Roman"/>
              </a:rPr>
              <a:t>Given </a:t>
            </a:r>
            <a:r>
              <a:rPr sz="2800" spc="-45" dirty="0">
                <a:latin typeface="Times New Roman"/>
                <a:cs typeface="Times New Roman"/>
              </a:rPr>
              <a:t>an </a:t>
            </a:r>
            <a:r>
              <a:rPr sz="2800" spc="-25" dirty="0">
                <a:latin typeface="Times New Roman"/>
                <a:cs typeface="Times New Roman"/>
              </a:rPr>
              <a:t>incorrect </a:t>
            </a:r>
            <a:r>
              <a:rPr sz="2800" spc="-15" dirty="0">
                <a:latin typeface="Times New Roman"/>
                <a:cs typeface="Times New Roman"/>
              </a:rPr>
              <a:t>input </a:t>
            </a:r>
            <a:r>
              <a:rPr sz="2800" spc="-55" dirty="0">
                <a:latin typeface="Times New Roman"/>
                <a:cs typeface="Times New Roman"/>
              </a:rPr>
              <a:t>string </a:t>
            </a:r>
            <a:r>
              <a:rPr sz="2800" b="1" spc="-100" dirty="0">
                <a:latin typeface="Times New Roman"/>
                <a:cs typeface="Times New Roman"/>
              </a:rPr>
              <a:t>X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-55" dirty="0">
                <a:latin typeface="Times New Roman"/>
                <a:cs typeface="Times New Roman"/>
              </a:rPr>
              <a:t>grammar </a:t>
            </a:r>
            <a:r>
              <a:rPr sz="2800" b="1" spc="-114" dirty="0">
                <a:latin typeface="Times New Roman"/>
                <a:cs typeface="Times New Roman"/>
              </a:rPr>
              <a:t>G</a:t>
            </a:r>
            <a:r>
              <a:rPr sz="2800" spc="-114" dirty="0">
                <a:latin typeface="Times New Roman"/>
                <a:cs typeface="Times New Roman"/>
              </a:rPr>
              <a:t>, </a:t>
            </a:r>
            <a:r>
              <a:rPr sz="2800" spc="-35" dirty="0">
                <a:latin typeface="Times New Roman"/>
                <a:cs typeface="Times New Roman"/>
              </a:rPr>
              <a:t>these </a:t>
            </a:r>
            <a:r>
              <a:rPr sz="2800" spc="-50" dirty="0">
                <a:latin typeface="Times New Roman"/>
                <a:cs typeface="Times New Roman"/>
              </a:rPr>
              <a:t>algorithms  </a:t>
            </a:r>
            <a:r>
              <a:rPr sz="2800" spc="-150" dirty="0">
                <a:latin typeface="Times New Roman"/>
                <a:cs typeface="Times New Roman"/>
              </a:rPr>
              <a:t>will </a:t>
            </a:r>
            <a:r>
              <a:rPr sz="2800" spc="-40" dirty="0">
                <a:latin typeface="Times New Roman"/>
                <a:cs typeface="Times New Roman"/>
              </a:rPr>
              <a:t>find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50" dirty="0">
                <a:latin typeface="Times New Roman"/>
                <a:cs typeface="Times New Roman"/>
              </a:rPr>
              <a:t>parse </a:t>
            </a:r>
            <a:r>
              <a:rPr sz="2800" spc="-35" dirty="0">
                <a:latin typeface="Times New Roman"/>
                <a:cs typeface="Times New Roman"/>
              </a:rPr>
              <a:t>tree </a:t>
            </a:r>
            <a:r>
              <a:rPr sz="2800" spc="-5" dirty="0">
                <a:latin typeface="Times New Roman"/>
                <a:cs typeface="Times New Roman"/>
              </a:rPr>
              <a:t>for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60" dirty="0">
                <a:latin typeface="Times New Roman"/>
                <a:cs typeface="Times New Roman"/>
              </a:rPr>
              <a:t>related </a:t>
            </a:r>
            <a:r>
              <a:rPr sz="2800" spc="-55" dirty="0">
                <a:latin typeface="Times New Roman"/>
                <a:cs typeface="Times New Roman"/>
              </a:rPr>
              <a:t>string </a:t>
            </a:r>
            <a:r>
              <a:rPr sz="2800" b="1" spc="-140" dirty="0">
                <a:latin typeface="Times New Roman"/>
                <a:cs typeface="Times New Roman"/>
              </a:rPr>
              <a:t>Y</a:t>
            </a:r>
            <a:r>
              <a:rPr sz="2800" spc="-140" dirty="0">
                <a:latin typeface="Times New Roman"/>
                <a:cs typeface="Times New Roman"/>
              </a:rPr>
              <a:t>, </a:t>
            </a:r>
            <a:r>
              <a:rPr sz="2800" spc="-50" dirty="0">
                <a:latin typeface="Times New Roman"/>
                <a:cs typeface="Times New Roman"/>
              </a:rPr>
              <a:t>such </a:t>
            </a:r>
            <a:r>
              <a:rPr sz="2800" spc="-5" dirty="0">
                <a:latin typeface="Times New Roman"/>
                <a:cs typeface="Times New Roman"/>
              </a:rPr>
              <a:t>that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25" dirty="0">
                <a:latin typeface="Times New Roman"/>
                <a:cs typeface="Times New Roman"/>
              </a:rPr>
              <a:t>number </a:t>
            </a:r>
            <a:r>
              <a:rPr sz="2800" spc="-5" dirty="0">
                <a:latin typeface="Times New Roman"/>
                <a:cs typeface="Times New Roman"/>
              </a:rPr>
              <a:t>of  </a:t>
            </a:r>
            <a:r>
              <a:rPr sz="2800" spc="-50" dirty="0">
                <a:latin typeface="Times New Roman"/>
                <a:cs typeface="Times New Roman"/>
              </a:rPr>
              <a:t>insertions, </a:t>
            </a:r>
            <a:r>
              <a:rPr sz="2800" spc="-60" dirty="0">
                <a:latin typeface="Times New Roman"/>
                <a:cs typeface="Times New Roman"/>
              </a:rPr>
              <a:t>deletions, </a:t>
            </a:r>
            <a:r>
              <a:rPr sz="2800" spc="-30" dirty="0">
                <a:latin typeface="Times New Roman"/>
                <a:cs typeface="Times New Roman"/>
              </a:rPr>
              <a:t>and</a:t>
            </a:r>
            <a:r>
              <a:rPr sz="2800" spc="150" dirty="0">
                <a:latin typeface="Times New Roman"/>
                <a:cs typeface="Times New Roman"/>
              </a:rPr>
              <a:t> </a:t>
            </a:r>
            <a:r>
              <a:rPr sz="2800" spc="-65">
                <a:latin typeface="Times New Roman"/>
                <a:cs typeface="Times New Roman"/>
              </a:rPr>
              <a:t>changes</a:t>
            </a:r>
            <a:r>
              <a:rPr sz="2800" spc="10">
                <a:latin typeface="Times New Roman"/>
                <a:cs typeface="Times New Roman"/>
              </a:rPr>
              <a:t> </a:t>
            </a:r>
            <a:r>
              <a:rPr sz="2800" spc="-5" smtClean="0">
                <a:latin typeface="Times New Roman"/>
                <a:cs typeface="Times New Roman"/>
              </a:rPr>
              <a:t>of</a:t>
            </a:r>
            <a:r>
              <a:rPr lang="en-US" sz="2800" spc="-5" dirty="0" smtClean="0">
                <a:latin typeface="Times New Roman"/>
                <a:cs typeface="Times New Roman"/>
              </a:rPr>
              <a:t> </a:t>
            </a:r>
            <a:r>
              <a:rPr sz="2800" spc="-35" smtClean="0">
                <a:latin typeface="Times New Roman"/>
                <a:cs typeface="Times New Roman"/>
              </a:rPr>
              <a:t>tokens </a:t>
            </a:r>
            <a:r>
              <a:rPr sz="2800" spc="-50" dirty="0">
                <a:latin typeface="Times New Roman"/>
                <a:cs typeface="Times New Roman"/>
              </a:rPr>
              <a:t>required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10" dirty="0">
                <a:latin typeface="Times New Roman"/>
                <a:cs typeface="Times New Roman"/>
              </a:rPr>
              <a:t>transform </a:t>
            </a:r>
            <a:r>
              <a:rPr sz="2800" b="1" spc="-100" dirty="0">
                <a:latin typeface="Times New Roman"/>
                <a:cs typeface="Times New Roman"/>
              </a:rPr>
              <a:t>X  </a:t>
            </a:r>
            <a:r>
              <a:rPr sz="2800" spc="-15" dirty="0">
                <a:latin typeface="Times New Roman"/>
                <a:cs typeface="Times New Roman"/>
              </a:rPr>
              <a:t>into </a:t>
            </a:r>
            <a:r>
              <a:rPr sz="2800" b="1" spc="-185" dirty="0">
                <a:latin typeface="Times New Roman"/>
                <a:cs typeface="Times New Roman"/>
              </a:rPr>
              <a:t>Y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90" dirty="0">
                <a:latin typeface="Times New Roman"/>
                <a:cs typeface="Times New Roman"/>
              </a:rPr>
              <a:t>as </a:t>
            </a:r>
            <a:r>
              <a:rPr sz="2800" spc="-100" dirty="0">
                <a:latin typeface="Times New Roman"/>
                <a:cs typeface="Times New Roman"/>
              </a:rPr>
              <a:t>small </a:t>
            </a:r>
            <a:r>
              <a:rPr sz="2800" spc="-90" dirty="0">
                <a:latin typeface="Times New Roman"/>
                <a:cs typeface="Times New Roman"/>
              </a:rPr>
              <a:t>as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spc="-60" dirty="0">
                <a:latin typeface="Times New Roman"/>
                <a:cs typeface="Times New Roman"/>
              </a:rPr>
              <a:t>possible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226" y="237743"/>
            <a:ext cx="10550462" cy="6383020"/>
          </a:xfrm>
          <a:custGeom>
            <a:avLst/>
            <a:gdLst/>
            <a:ahLst/>
            <a:cxnLst/>
            <a:rect l="l" t="t" r="r" b="b"/>
            <a:pathLst>
              <a:path w="11722735" h="6383020">
                <a:moveTo>
                  <a:pt x="11722580" y="6382493"/>
                </a:moveTo>
                <a:lnTo>
                  <a:pt x="0" y="6382493"/>
                </a:lnTo>
                <a:lnTo>
                  <a:pt x="0" y="0"/>
                </a:lnTo>
                <a:lnTo>
                  <a:pt x="11722580" y="0"/>
                </a:lnTo>
                <a:lnTo>
                  <a:pt x="11722580" y="6382493"/>
                </a:lnTo>
                <a:close/>
              </a:path>
            </a:pathLst>
          </a:custGeom>
          <a:solidFill>
            <a:srgbClr val="E6DF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9918" y="351909"/>
            <a:ext cx="10366321" cy="61519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226" y="237743"/>
            <a:ext cx="10550462" cy="6383020"/>
          </a:xfrm>
          <a:custGeom>
            <a:avLst/>
            <a:gdLst/>
            <a:ahLst/>
            <a:cxnLst/>
            <a:rect l="l" t="t" r="r" b="b"/>
            <a:pathLst>
              <a:path w="11722735" h="6383020">
                <a:moveTo>
                  <a:pt x="11722580" y="6382493"/>
                </a:moveTo>
                <a:lnTo>
                  <a:pt x="0" y="6382493"/>
                </a:lnTo>
                <a:lnTo>
                  <a:pt x="0" y="0"/>
                </a:lnTo>
                <a:lnTo>
                  <a:pt x="11722580" y="0"/>
                </a:lnTo>
                <a:lnTo>
                  <a:pt x="11722580" y="6382493"/>
                </a:lnTo>
                <a:close/>
              </a:path>
            </a:pathLst>
          </a:custGeom>
          <a:solidFill>
            <a:srgbClr val="E6DF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4546" y="339034"/>
            <a:ext cx="10339134" cy="61776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3981" y="2101925"/>
            <a:ext cx="9756712" cy="24185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47168" y="3902619"/>
            <a:ext cx="54863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Times New Roman"/>
                <a:cs typeface="Times New Roman"/>
              </a:rPr>
              <a:t>s7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0"/>
            <a:ext cx="10134599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Now </a:t>
            </a:r>
            <a:r>
              <a:rPr spc="-90" dirty="0"/>
              <a:t>as </a:t>
            </a:r>
            <a:r>
              <a:rPr spc="-50" dirty="0"/>
              <a:t>continuing </a:t>
            </a:r>
            <a:r>
              <a:rPr spc="-10" dirty="0"/>
              <a:t>the </a:t>
            </a:r>
            <a:r>
              <a:rPr spc="-75" dirty="0"/>
              <a:t>same </a:t>
            </a:r>
            <a:r>
              <a:rPr spc="-55" dirty="0"/>
              <a:t>process, </a:t>
            </a:r>
            <a:r>
              <a:rPr spc="-140" dirty="0"/>
              <a:t>we </a:t>
            </a:r>
            <a:r>
              <a:rPr spc="-55" dirty="0"/>
              <a:t>get </a:t>
            </a:r>
            <a:r>
              <a:rPr spc="-10" dirty="0"/>
              <a:t>the </a:t>
            </a:r>
            <a:r>
              <a:rPr spc="-85" dirty="0"/>
              <a:t>following </a:t>
            </a:r>
            <a:r>
              <a:rPr spc="-80" dirty="0"/>
              <a:t>final</a:t>
            </a:r>
            <a:r>
              <a:rPr spc="-35" dirty="0"/>
              <a:t> </a:t>
            </a:r>
            <a:r>
              <a:rPr spc="-75" dirty="0"/>
              <a:t>table:</a:t>
            </a:r>
          </a:p>
        </p:txBody>
      </p:sp>
      <p:sp>
        <p:nvSpPr>
          <p:cNvPr id="3" name="object 3"/>
          <p:cNvSpPr/>
          <p:nvPr/>
        </p:nvSpPr>
        <p:spPr>
          <a:xfrm>
            <a:off x="2133600" y="1390662"/>
            <a:ext cx="6703681" cy="54673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304800"/>
            <a:ext cx="101346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86815" algn="l"/>
                <a:tab pos="8353425" algn="l"/>
              </a:tabLst>
            </a:pPr>
            <a:r>
              <a:rPr sz="4800" spc="-254" dirty="0">
                <a:solidFill>
                  <a:srgbClr val="262626"/>
                </a:solidFill>
              </a:rPr>
              <a:t>SLR	</a:t>
            </a:r>
            <a:r>
              <a:rPr sz="4800" spc="-50" dirty="0">
                <a:solidFill>
                  <a:srgbClr val="262626"/>
                </a:solidFill>
              </a:rPr>
              <a:t>and</a:t>
            </a:r>
            <a:r>
              <a:rPr sz="4800" spc="-5" dirty="0">
                <a:solidFill>
                  <a:srgbClr val="262626"/>
                </a:solidFill>
              </a:rPr>
              <a:t> </a:t>
            </a:r>
            <a:r>
              <a:rPr sz="4800" spc="-150" dirty="0">
                <a:solidFill>
                  <a:srgbClr val="262626"/>
                </a:solidFill>
              </a:rPr>
              <a:t>Ambiguit</a:t>
            </a:r>
            <a:r>
              <a:rPr sz="4800" spc="-155" dirty="0">
                <a:solidFill>
                  <a:srgbClr val="262626"/>
                </a:solidFill>
              </a:rPr>
              <a:t>y</a:t>
            </a:r>
            <a:r>
              <a:rPr sz="4800" spc="-5" dirty="0">
                <a:solidFill>
                  <a:srgbClr val="262626"/>
                </a:solidFill>
              </a:rPr>
              <a:t> </a:t>
            </a:r>
            <a:r>
              <a:rPr sz="4800" spc="-105" dirty="0">
                <a:solidFill>
                  <a:srgbClr val="262626"/>
                </a:solidFill>
              </a:rPr>
              <a:t>(</a:t>
            </a:r>
            <a:r>
              <a:rPr sz="4800" spc="-105">
                <a:solidFill>
                  <a:srgbClr val="262626"/>
                </a:solidFill>
              </a:rPr>
              <a:t>Limitatio</a:t>
            </a:r>
            <a:r>
              <a:rPr sz="4800" spc="-120">
                <a:solidFill>
                  <a:srgbClr val="262626"/>
                </a:solidFill>
              </a:rPr>
              <a:t>n</a:t>
            </a:r>
            <a:r>
              <a:rPr sz="4800" spc="-5">
                <a:solidFill>
                  <a:srgbClr val="262626"/>
                </a:solidFill>
              </a:rPr>
              <a:t> </a:t>
            </a:r>
            <a:r>
              <a:rPr sz="4800" spc="-5" smtClean="0">
                <a:solidFill>
                  <a:srgbClr val="262626"/>
                </a:solidFill>
              </a:rPr>
              <a:t>o</a:t>
            </a:r>
            <a:r>
              <a:rPr sz="4800" smtClean="0">
                <a:solidFill>
                  <a:srgbClr val="262626"/>
                </a:solidFill>
              </a:rPr>
              <a:t>f</a:t>
            </a:r>
            <a:r>
              <a:rPr lang="en-US" sz="4800" dirty="0" smtClean="0">
                <a:solidFill>
                  <a:srgbClr val="262626"/>
                </a:solidFill>
              </a:rPr>
              <a:t> </a:t>
            </a:r>
            <a:r>
              <a:rPr sz="4800" spc="-240" smtClean="0">
                <a:solidFill>
                  <a:srgbClr val="262626"/>
                </a:solidFill>
              </a:rPr>
              <a:t>SLR</a:t>
            </a:r>
            <a:r>
              <a:rPr sz="4800" spc="-240" dirty="0">
                <a:solidFill>
                  <a:srgbClr val="262626"/>
                </a:solidFill>
              </a:rPr>
              <a:t>)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703292" y="2051493"/>
            <a:ext cx="9704070" cy="3921586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43510" indent="-131445">
              <a:lnSpc>
                <a:spcPct val="100000"/>
              </a:lnSpc>
              <a:spcBef>
                <a:spcPts val="10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55" dirty="0">
                <a:latin typeface="Times New Roman"/>
                <a:cs typeface="Times New Roman"/>
              </a:rPr>
              <a:t>Every </a:t>
            </a:r>
            <a:r>
              <a:rPr sz="2800" spc="-150" dirty="0">
                <a:latin typeface="Times New Roman"/>
                <a:cs typeface="Times New Roman"/>
              </a:rPr>
              <a:t>SLR </a:t>
            </a:r>
            <a:r>
              <a:rPr sz="2800" spc="-55" dirty="0">
                <a:latin typeface="Times New Roman"/>
                <a:cs typeface="Times New Roman"/>
              </a:rPr>
              <a:t>grammar </a:t>
            </a:r>
            <a:r>
              <a:rPr sz="2800" spc="-105" dirty="0">
                <a:latin typeface="Times New Roman"/>
                <a:cs typeface="Times New Roman"/>
              </a:rPr>
              <a:t>is</a:t>
            </a:r>
            <a:r>
              <a:rPr sz="2800" spc="245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unambiguous</a:t>
            </a:r>
            <a:endParaRPr sz="2800">
              <a:latin typeface="Times New Roman"/>
              <a:cs typeface="Times New Roman"/>
            </a:endParaRPr>
          </a:p>
          <a:p>
            <a:pPr marL="14351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50" dirty="0">
                <a:latin typeface="Times New Roman"/>
                <a:cs typeface="Times New Roman"/>
              </a:rPr>
              <a:t>But </a:t>
            </a:r>
            <a:r>
              <a:rPr sz="2800" spc="-25" dirty="0">
                <a:latin typeface="Times New Roman"/>
                <a:cs typeface="Times New Roman"/>
              </a:rPr>
              <a:t>there </a:t>
            </a:r>
            <a:r>
              <a:rPr sz="2800" spc="-80" dirty="0">
                <a:latin typeface="Times New Roman"/>
                <a:cs typeface="Times New Roman"/>
              </a:rPr>
              <a:t>exist </a:t>
            </a:r>
            <a:r>
              <a:rPr sz="2800" spc="-45" dirty="0">
                <a:latin typeface="Times New Roman"/>
                <a:cs typeface="Times New Roman"/>
              </a:rPr>
              <a:t>certain </a:t>
            </a:r>
            <a:r>
              <a:rPr sz="2800" spc="-50" dirty="0">
                <a:latin typeface="Times New Roman"/>
                <a:cs typeface="Times New Roman"/>
              </a:rPr>
              <a:t>unambiguous </a:t>
            </a:r>
            <a:r>
              <a:rPr sz="2800" spc="-55" dirty="0">
                <a:latin typeface="Times New Roman"/>
                <a:cs typeface="Times New Roman"/>
              </a:rPr>
              <a:t>grammars </a:t>
            </a:r>
            <a:r>
              <a:rPr sz="2800" spc="-5" dirty="0">
                <a:latin typeface="Times New Roman"/>
                <a:cs typeface="Times New Roman"/>
              </a:rPr>
              <a:t>that </a:t>
            </a:r>
            <a:r>
              <a:rPr sz="2800" spc="-65" dirty="0">
                <a:latin typeface="Times New Roman"/>
                <a:cs typeface="Times New Roman"/>
              </a:rPr>
              <a:t>are </a:t>
            </a:r>
            <a:r>
              <a:rPr sz="2800" spc="25" dirty="0">
                <a:latin typeface="Times New Roman"/>
                <a:cs typeface="Times New Roman"/>
              </a:rPr>
              <a:t>not</a:t>
            </a:r>
            <a:r>
              <a:rPr sz="2800" spc="335" dirty="0">
                <a:latin typeface="Times New Roman"/>
                <a:cs typeface="Times New Roman"/>
              </a:rPr>
              <a:t> </a:t>
            </a:r>
            <a:r>
              <a:rPr sz="2800" spc="-150" dirty="0">
                <a:latin typeface="Times New Roman"/>
                <a:cs typeface="Times New Roman"/>
              </a:rPr>
              <a:t>SLR</a:t>
            </a:r>
            <a:endParaRPr sz="2800">
              <a:latin typeface="Times New Roman"/>
              <a:cs typeface="Times New Roman"/>
            </a:endParaRPr>
          </a:p>
          <a:p>
            <a:pPr marL="143510" marR="508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40" dirty="0">
                <a:latin typeface="Times New Roman"/>
                <a:cs typeface="Times New Roman"/>
              </a:rPr>
              <a:t>In </a:t>
            </a:r>
            <a:r>
              <a:rPr sz="2800" spc="-50" dirty="0">
                <a:latin typeface="Times New Roman"/>
                <a:cs typeface="Times New Roman"/>
              </a:rPr>
              <a:t>such </a:t>
            </a:r>
            <a:r>
              <a:rPr sz="2800" spc="-65" dirty="0">
                <a:latin typeface="Times New Roman"/>
                <a:cs typeface="Times New Roman"/>
              </a:rPr>
              <a:t>grammar, </a:t>
            </a:r>
            <a:r>
              <a:rPr sz="2800" spc="-25" dirty="0">
                <a:latin typeface="Times New Roman"/>
                <a:cs typeface="Times New Roman"/>
              </a:rPr>
              <a:t>there </a:t>
            </a:r>
            <a:r>
              <a:rPr sz="2800" spc="-80" dirty="0">
                <a:latin typeface="Times New Roman"/>
                <a:cs typeface="Times New Roman"/>
              </a:rPr>
              <a:t>exists </a:t>
            </a:r>
            <a:r>
              <a:rPr sz="2800" spc="-40" dirty="0">
                <a:latin typeface="Times New Roman"/>
                <a:cs typeface="Times New Roman"/>
              </a:rPr>
              <a:t>at </a:t>
            </a:r>
            <a:r>
              <a:rPr sz="2800" spc="-70" dirty="0">
                <a:latin typeface="Times New Roman"/>
                <a:cs typeface="Times New Roman"/>
              </a:rPr>
              <a:t>least </a:t>
            </a:r>
            <a:r>
              <a:rPr sz="2800" spc="-10" dirty="0">
                <a:latin typeface="Times New Roman"/>
                <a:cs typeface="Times New Roman"/>
              </a:rPr>
              <a:t>one </a:t>
            </a:r>
            <a:r>
              <a:rPr sz="2800" spc="-70" dirty="0">
                <a:latin typeface="Times New Roman"/>
                <a:cs typeface="Times New Roman"/>
              </a:rPr>
              <a:t>multiple </a:t>
            </a:r>
            <a:r>
              <a:rPr sz="2800" spc="-45" dirty="0">
                <a:latin typeface="Times New Roman"/>
                <a:cs typeface="Times New Roman"/>
              </a:rPr>
              <a:t>defined </a:t>
            </a:r>
            <a:r>
              <a:rPr sz="2800" spc="-40" dirty="0">
                <a:latin typeface="Times New Roman"/>
                <a:cs typeface="Times New Roman"/>
              </a:rPr>
              <a:t>entry </a:t>
            </a:r>
            <a:r>
              <a:rPr sz="2800" b="1" spc="15" dirty="0">
                <a:latin typeface="Times New Roman"/>
                <a:cs typeface="Times New Roman"/>
              </a:rPr>
              <a:t>action[i, </a:t>
            </a:r>
            <a:r>
              <a:rPr sz="2800" b="1" spc="-25" dirty="0">
                <a:latin typeface="Times New Roman"/>
                <a:cs typeface="Times New Roman"/>
              </a:rPr>
              <a:t>a]</a:t>
            </a:r>
            <a:r>
              <a:rPr sz="2800" spc="-25" dirty="0">
                <a:latin typeface="Times New Roman"/>
                <a:cs typeface="Times New Roman"/>
              </a:rPr>
              <a:t>,  </a:t>
            </a:r>
            <a:r>
              <a:rPr sz="2800" spc="-75" dirty="0">
                <a:latin typeface="Times New Roman"/>
                <a:cs typeface="Times New Roman"/>
              </a:rPr>
              <a:t>which </a:t>
            </a:r>
            <a:r>
              <a:rPr sz="2800" spc="-40" dirty="0">
                <a:latin typeface="Times New Roman"/>
                <a:cs typeface="Times New Roman"/>
              </a:rPr>
              <a:t>contains </a:t>
            </a:r>
            <a:r>
              <a:rPr sz="2800" spc="25" dirty="0">
                <a:latin typeface="Times New Roman"/>
                <a:cs typeface="Times New Roman"/>
              </a:rPr>
              <a:t>both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40" dirty="0">
                <a:latin typeface="Times New Roman"/>
                <a:cs typeface="Times New Roman"/>
              </a:rPr>
              <a:t>shift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50" dirty="0">
                <a:latin typeface="Times New Roman"/>
                <a:cs typeface="Times New Roman"/>
              </a:rPr>
              <a:t>reduce</a:t>
            </a:r>
            <a:r>
              <a:rPr sz="2800" spc="340" dirty="0">
                <a:latin typeface="Times New Roman"/>
                <a:cs typeface="Times New Roman"/>
              </a:rPr>
              <a:t> </a:t>
            </a:r>
            <a:r>
              <a:rPr sz="2800" spc="-75" dirty="0">
                <a:latin typeface="Times New Roman"/>
                <a:cs typeface="Times New Roman"/>
              </a:rPr>
              <a:t>directive</a:t>
            </a:r>
            <a:endParaRPr sz="2800">
              <a:latin typeface="Times New Roman"/>
              <a:cs typeface="Times New Roman"/>
            </a:endParaRPr>
          </a:p>
          <a:p>
            <a:pPr marL="14351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45" dirty="0">
                <a:latin typeface="Times New Roman"/>
                <a:cs typeface="Times New Roman"/>
              </a:rPr>
              <a:t>When </a:t>
            </a:r>
            <a:r>
              <a:rPr sz="2800" spc="-140" dirty="0">
                <a:latin typeface="Times New Roman"/>
                <a:cs typeface="Times New Roman"/>
              </a:rPr>
              <a:t>we </a:t>
            </a:r>
            <a:r>
              <a:rPr sz="2800" spc="-90" dirty="0">
                <a:latin typeface="Times New Roman"/>
                <a:cs typeface="Times New Roman"/>
              </a:rPr>
              <a:t>have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40" dirty="0">
                <a:latin typeface="Times New Roman"/>
                <a:cs typeface="Times New Roman"/>
              </a:rPr>
              <a:t>completed </a:t>
            </a:r>
            <a:r>
              <a:rPr sz="2800" spc="-45" dirty="0">
                <a:latin typeface="Times New Roman"/>
                <a:cs typeface="Times New Roman"/>
              </a:rPr>
              <a:t>configuration </a:t>
            </a:r>
            <a:r>
              <a:rPr sz="2800" spc="-114" dirty="0">
                <a:latin typeface="Times New Roman"/>
                <a:cs typeface="Times New Roman"/>
              </a:rPr>
              <a:t>(i.e., </a:t>
            </a:r>
            <a:r>
              <a:rPr sz="2800" spc="20" dirty="0">
                <a:latin typeface="Times New Roman"/>
                <a:cs typeface="Times New Roman"/>
              </a:rPr>
              <a:t>dot </a:t>
            </a:r>
            <a:r>
              <a:rPr sz="2800" spc="-40" dirty="0">
                <a:latin typeface="Times New Roman"/>
                <a:cs typeface="Times New Roman"/>
              </a:rPr>
              <a:t>at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45" dirty="0">
                <a:latin typeface="Times New Roman"/>
                <a:cs typeface="Times New Roman"/>
              </a:rPr>
              <a:t>end) </a:t>
            </a:r>
            <a:r>
              <a:rPr sz="2800" spc="-50" dirty="0">
                <a:latin typeface="Times New Roman"/>
                <a:cs typeface="Times New Roman"/>
              </a:rPr>
              <a:t>such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95" dirty="0">
                <a:latin typeface="Times New Roman"/>
                <a:cs typeface="Times New Roman"/>
              </a:rPr>
              <a:t>as</a:t>
            </a:r>
            <a:endParaRPr sz="2800">
              <a:latin typeface="Times New Roman"/>
              <a:cs typeface="Times New Roman"/>
            </a:endParaRPr>
          </a:p>
          <a:p>
            <a:pPr marL="143510" marR="79375">
              <a:lnSpc>
                <a:spcPct val="100000"/>
              </a:lnSpc>
              <a:tabLst>
                <a:tab pos="2583180" algn="l"/>
              </a:tabLst>
            </a:pPr>
            <a:r>
              <a:rPr sz="2800" spc="-70" dirty="0">
                <a:latin typeface="Times New Roman"/>
                <a:cs typeface="Times New Roman"/>
              </a:rPr>
              <a:t>A→ </a:t>
            </a:r>
            <a:r>
              <a:rPr sz="2800" spc="-75" dirty="0">
                <a:latin typeface="Times New Roman"/>
                <a:cs typeface="Times New Roman"/>
              </a:rPr>
              <a:t>α•, </a:t>
            </a:r>
            <a:r>
              <a:rPr sz="2800" spc="-140" dirty="0">
                <a:latin typeface="Times New Roman"/>
                <a:cs typeface="Times New Roman"/>
              </a:rPr>
              <a:t>we </a:t>
            </a:r>
            <a:r>
              <a:rPr sz="2800" spc="-60" dirty="0">
                <a:latin typeface="Times New Roman"/>
                <a:cs typeface="Times New Roman"/>
              </a:rPr>
              <a:t>know </a:t>
            </a:r>
            <a:r>
              <a:rPr sz="2800" spc="-5" dirty="0">
                <a:latin typeface="Times New Roman"/>
                <a:cs typeface="Times New Roman"/>
              </a:rPr>
              <a:t>that </a:t>
            </a:r>
            <a:r>
              <a:rPr sz="2800" spc="-40" dirty="0">
                <a:latin typeface="Times New Roman"/>
                <a:cs typeface="Times New Roman"/>
              </a:rPr>
              <a:t>this </a:t>
            </a:r>
            <a:r>
              <a:rPr sz="2800" spc="-15" dirty="0">
                <a:latin typeface="Times New Roman"/>
                <a:cs typeface="Times New Roman"/>
              </a:rPr>
              <a:t>corresponds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45" dirty="0">
                <a:latin typeface="Times New Roman"/>
                <a:cs typeface="Times New Roman"/>
              </a:rPr>
              <a:t>situation </a:t>
            </a:r>
            <a:r>
              <a:rPr sz="2800" spc="-55" dirty="0">
                <a:latin typeface="Times New Roman"/>
                <a:cs typeface="Times New Roman"/>
              </a:rPr>
              <a:t>in </a:t>
            </a:r>
            <a:r>
              <a:rPr sz="2800" spc="-75" dirty="0">
                <a:latin typeface="Times New Roman"/>
                <a:cs typeface="Times New Roman"/>
              </a:rPr>
              <a:t>which </a:t>
            </a:r>
            <a:r>
              <a:rPr sz="2800" spc="-140" dirty="0">
                <a:latin typeface="Times New Roman"/>
                <a:cs typeface="Times New Roman"/>
              </a:rPr>
              <a:t>we </a:t>
            </a:r>
            <a:r>
              <a:rPr sz="2800" spc="-90" dirty="0">
                <a:latin typeface="Times New Roman"/>
                <a:cs typeface="Times New Roman"/>
              </a:rPr>
              <a:t>have </a:t>
            </a:r>
            <a:r>
              <a:rPr sz="2800" spc="-114" dirty="0">
                <a:latin typeface="Times New Roman"/>
                <a:cs typeface="Times New Roman"/>
              </a:rPr>
              <a:t>α </a:t>
            </a:r>
            <a:r>
              <a:rPr sz="2800" spc="-90" dirty="0">
                <a:latin typeface="Times New Roman"/>
                <a:cs typeface="Times New Roman"/>
              </a:rPr>
              <a:t>as </a:t>
            </a:r>
            <a:r>
              <a:rPr sz="2800" spc="-110" dirty="0">
                <a:latin typeface="Times New Roman"/>
                <a:cs typeface="Times New Roman"/>
              </a:rPr>
              <a:t>a  </a:t>
            </a:r>
            <a:r>
              <a:rPr sz="2800" spc="-50" dirty="0">
                <a:latin typeface="Times New Roman"/>
                <a:cs typeface="Times New Roman"/>
              </a:rPr>
              <a:t>handle </a:t>
            </a:r>
            <a:r>
              <a:rPr sz="2800" spc="25" dirty="0">
                <a:latin typeface="Times New Roman"/>
                <a:cs typeface="Times New Roman"/>
              </a:rPr>
              <a:t>on</a:t>
            </a:r>
            <a:r>
              <a:rPr sz="2800" spc="50" dirty="0">
                <a:latin typeface="Times New Roman"/>
                <a:cs typeface="Times New Roman"/>
              </a:rPr>
              <a:t> </a:t>
            </a:r>
            <a:r>
              <a:rPr sz="2800" spc="25">
                <a:latin typeface="Times New Roman"/>
                <a:cs typeface="Times New Roman"/>
              </a:rPr>
              <a:t>top</a:t>
            </a:r>
            <a:r>
              <a:rPr sz="2800" spc="5">
                <a:latin typeface="Times New Roman"/>
                <a:cs typeface="Times New Roman"/>
              </a:rPr>
              <a:t> </a:t>
            </a:r>
            <a:r>
              <a:rPr sz="2800" spc="-5" smtClean="0">
                <a:latin typeface="Times New Roman"/>
                <a:cs typeface="Times New Roman"/>
              </a:rPr>
              <a:t>of</a:t>
            </a:r>
            <a:r>
              <a:rPr lang="en-US" sz="2800" spc="-5" dirty="0" smtClean="0">
                <a:latin typeface="Times New Roman"/>
                <a:cs typeface="Times New Roman"/>
              </a:rPr>
              <a:t> </a:t>
            </a:r>
            <a:r>
              <a:rPr sz="2800" spc="-10" smtClean="0">
                <a:latin typeface="Times New Roman"/>
                <a:cs typeface="Times New Roman"/>
              </a:rPr>
              <a:t>the </a:t>
            </a:r>
            <a:r>
              <a:rPr sz="2800" spc="-75" dirty="0">
                <a:latin typeface="Times New Roman"/>
                <a:cs typeface="Times New Roman"/>
              </a:rPr>
              <a:t>stack which </a:t>
            </a:r>
            <a:r>
              <a:rPr sz="2800" spc="-140" dirty="0">
                <a:latin typeface="Times New Roman"/>
                <a:cs typeface="Times New Roman"/>
              </a:rPr>
              <a:t>we </a:t>
            </a:r>
            <a:r>
              <a:rPr sz="2800" dirty="0">
                <a:latin typeface="Times New Roman"/>
                <a:cs typeface="Times New Roman"/>
              </a:rPr>
              <a:t>then </a:t>
            </a:r>
            <a:r>
              <a:rPr sz="2800" spc="-55" dirty="0">
                <a:latin typeface="Times New Roman"/>
                <a:cs typeface="Times New Roman"/>
              </a:rPr>
              <a:t>can </a:t>
            </a:r>
            <a:r>
              <a:rPr sz="2800" spc="-60" dirty="0">
                <a:latin typeface="Times New Roman"/>
                <a:cs typeface="Times New Roman"/>
              </a:rPr>
              <a:t>reduce, </a:t>
            </a:r>
            <a:r>
              <a:rPr sz="2800" spc="-110" dirty="0">
                <a:latin typeface="Times New Roman"/>
                <a:cs typeface="Times New Roman"/>
              </a:rPr>
              <a:t>i.e., </a:t>
            </a:r>
            <a:r>
              <a:rPr sz="2800" spc="-70" dirty="0">
                <a:latin typeface="Times New Roman"/>
                <a:cs typeface="Times New Roman"/>
              </a:rPr>
              <a:t>replacing </a:t>
            </a:r>
            <a:r>
              <a:rPr sz="2800" spc="-114" dirty="0">
                <a:latin typeface="Times New Roman"/>
                <a:cs typeface="Times New Roman"/>
              </a:rPr>
              <a:t>α </a:t>
            </a:r>
            <a:r>
              <a:rPr sz="2800" spc="-125" dirty="0">
                <a:latin typeface="Times New Roman"/>
                <a:cs typeface="Times New Roman"/>
              </a:rPr>
              <a:t>by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-130" dirty="0">
                <a:latin typeface="Times New Roman"/>
                <a:cs typeface="Times New Roman"/>
              </a:rPr>
              <a:t>A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2269" y="577844"/>
            <a:ext cx="9443331" cy="5645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510" marR="1574800" indent="-131445">
              <a:lnSpc>
                <a:spcPct val="100000"/>
              </a:lnSpc>
              <a:spcBef>
                <a:spcPts val="1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240">
                <a:latin typeface="Times New Roman"/>
                <a:cs typeface="Times New Roman"/>
              </a:rPr>
              <a:t>We </a:t>
            </a:r>
            <a:r>
              <a:rPr lang="en-US" sz="2800" spc="-240" dirty="0" smtClean="0">
                <a:latin typeface="Times New Roman"/>
                <a:cs typeface="Times New Roman"/>
              </a:rPr>
              <a:t> </a:t>
            </a:r>
            <a:r>
              <a:rPr sz="2800" spc="-114" smtClean="0">
                <a:latin typeface="Times New Roman"/>
                <a:cs typeface="Times New Roman"/>
              </a:rPr>
              <a:t>allow </a:t>
            </a:r>
            <a:r>
              <a:rPr sz="2800" spc="-50" dirty="0">
                <a:latin typeface="Times New Roman"/>
                <a:cs typeface="Times New Roman"/>
              </a:rPr>
              <a:t>such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30" dirty="0">
                <a:latin typeface="Times New Roman"/>
                <a:cs typeface="Times New Roman"/>
              </a:rPr>
              <a:t>reduction </a:t>
            </a:r>
            <a:r>
              <a:rPr sz="2800" spc="-65" dirty="0">
                <a:latin typeface="Times New Roman"/>
                <a:cs typeface="Times New Roman"/>
              </a:rPr>
              <a:t>whenever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40" dirty="0">
                <a:latin typeface="Times New Roman"/>
                <a:cs typeface="Times New Roman"/>
              </a:rPr>
              <a:t>next </a:t>
            </a:r>
            <a:r>
              <a:rPr sz="2800" spc="-75" dirty="0">
                <a:latin typeface="Times New Roman"/>
                <a:cs typeface="Times New Roman"/>
              </a:rPr>
              <a:t>symbol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55" dirty="0">
                <a:latin typeface="Times New Roman"/>
                <a:cs typeface="Times New Roman"/>
              </a:rPr>
              <a:t>in  </a:t>
            </a:r>
            <a:r>
              <a:rPr sz="2800" spc="-65" dirty="0">
                <a:latin typeface="Times New Roman"/>
                <a:cs typeface="Times New Roman"/>
              </a:rPr>
              <a:t>FOLLOW(A)</a:t>
            </a:r>
            <a:endParaRPr sz="2800">
              <a:latin typeface="Times New Roman"/>
              <a:cs typeface="Times New Roman"/>
            </a:endParaRPr>
          </a:p>
          <a:p>
            <a:pPr marL="143510" marR="438784" indent="-131445" algn="just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75" dirty="0">
                <a:latin typeface="Times New Roman"/>
                <a:cs typeface="Times New Roman"/>
              </a:rPr>
              <a:t>However, </a:t>
            </a:r>
            <a:r>
              <a:rPr sz="2800" spc="-50" dirty="0">
                <a:latin typeface="Times New Roman"/>
                <a:cs typeface="Times New Roman"/>
              </a:rPr>
              <a:t>it </a:t>
            </a:r>
            <a:r>
              <a:rPr sz="2800" spc="-135" dirty="0">
                <a:latin typeface="Times New Roman"/>
                <a:cs typeface="Times New Roman"/>
              </a:rPr>
              <a:t>may </a:t>
            </a:r>
            <a:r>
              <a:rPr sz="2800" spc="-30" dirty="0">
                <a:latin typeface="Times New Roman"/>
                <a:cs typeface="Times New Roman"/>
              </a:rPr>
              <a:t>be </a:t>
            </a:r>
            <a:r>
              <a:rPr sz="2800" spc="-5" dirty="0">
                <a:latin typeface="Times New Roman"/>
                <a:cs typeface="Times New Roman"/>
              </a:rPr>
              <a:t>that </a:t>
            </a:r>
            <a:r>
              <a:rPr sz="2800" spc="-140" dirty="0">
                <a:latin typeface="Times New Roman"/>
                <a:cs typeface="Times New Roman"/>
              </a:rPr>
              <a:t>we </a:t>
            </a:r>
            <a:r>
              <a:rPr sz="2800" spc="-35" dirty="0">
                <a:latin typeface="Times New Roman"/>
                <a:cs typeface="Times New Roman"/>
              </a:rPr>
              <a:t>should </a:t>
            </a:r>
            <a:r>
              <a:rPr sz="2800" spc="25" dirty="0">
                <a:latin typeface="Times New Roman"/>
                <a:cs typeface="Times New Roman"/>
              </a:rPr>
              <a:t>not </a:t>
            </a:r>
            <a:r>
              <a:rPr sz="2800" spc="-50" dirty="0">
                <a:latin typeface="Times New Roman"/>
                <a:cs typeface="Times New Roman"/>
              </a:rPr>
              <a:t>reduce </a:t>
            </a:r>
            <a:r>
              <a:rPr sz="2800" spc="-5" dirty="0">
                <a:latin typeface="Times New Roman"/>
                <a:cs typeface="Times New Roman"/>
              </a:rPr>
              <a:t>for </a:t>
            </a:r>
            <a:r>
              <a:rPr sz="2800" spc="-95" dirty="0">
                <a:latin typeface="Times New Roman"/>
                <a:cs typeface="Times New Roman"/>
              </a:rPr>
              <a:t>every </a:t>
            </a:r>
            <a:r>
              <a:rPr sz="2800" spc="-75" dirty="0">
                <a:latin typeface="Times New Roman"/>
                <a:cs typeface="Times New Roman"/>
              </a:rPr>
              <a:t>symbol </a:t>
            </a:r>
            <a:r>
              <a:rPr sz="2800" spc="-55" dirty="0">
                <a:latin typeface="Times New Roman"/>
                <a:cs typeface="Times New Roman"/>
              </a:rPr>
              <a:t>in  </a:t>
            </a:r>
            <a:r>
              <a:rPr sz="2800" spc="-65" dirty="0">
                <a:latin typeface="Times New Roman"/>
                <a:cs typeface="Times New Roman"/>
              </a:rPr>
              <a:t>FOLLOW(A), because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75" dirty="0">
                <a:latin typeface="Times New Roman"/>
                <a:cs typeface="Times New Roman"/>
              </a:rPr>
              <a:t>symbols below </a:t>
            </a:r>
            <a:r>
              <a:rPr sz="2800" spc="-114" dirty="0">
                <a:latin typeface="Times New Roman"/>
                <a:cs typeface="Times New Roman"/>
              </a:rPr>
              <a:t>α </a:t>
            </a:r>
            <a:r>
              <a:rPr sz="2800" spc="25" dirty="0">
                <a:latin typeface="Times New Roman"/>
                <a:cs typeface="Times New Roman"/>
              </a:rPr>
              <a:t>on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75" dirty="0">
                <a:latin typeface="Times New Roman"/>
                <a:cs typeface="Times New Roman"/>
              </a:rPr>
              <a:t>stack </a:t>
            </a:r>
            <a:r>
              <a:rPr sz="2800" spc="-55" dirty="0">
                <a:latin typeface="Times New Roman"/>
                <a:cs typeface="Times New Roman"/>
              </a:rPr>
              <a:t>preclude  </a:t>
            </a:r>
            <a:r>
              <a:rPr sz="2800" spc="-65" dirty="0">
                <a:latin typeface="Times New Roman"/>
                <a:cs typeface="Times New Roman"/>
              </a:rPr>
              <a:t>being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50" dirty="0">
                <a:latin typeface="Times New Roman"/>
                <a:cs typeface="Times New Roman"/>
              </a:rPr>
              <a:t>handle </a:t>
            </a:r>
            <a:r>
              <a:rPr sz="2800" spc="-5" dirty="0">
                <a:latin typeface="Times New Roman"/>
                <a:cs typeface="Times New Roman"/>
              </a:rPr>
              <a:t>for </a:t>
            </a:r>
            <a:r>
              <a:rPr sz="2800" spc="-30" dirty="0">
                <a:latin typeface="Times New Roman"/>
                <a:cs typeface="Times New Roman"/>
              </a:rPr>
              <a:t>reduction </a:t>
            </a:r>
            <a:r>
              <a:rPr sz="2800" spc="-55" dirty="0">
                <a:latin typeface="Times New Roman"/>
                <a:cs typeface="Times New Roman"/>
              </a:rPr>
              <a:t>in </a:t>
            </a:r>
            <a:r>
              <a:rPr sz="2800" spc="-40" dirty="0">
                <a:latin typeface="Times New Roman"/>
                <a:cs typeface="Times New Roman"/>
              </a:rPr>
              <a:t>this</a:t>
            </a:r>
            <a:r>
              <a:rPr sz="2800" spc="275" dirty="0">
                <a:latin typeface="Times New Roman"/>
                <a:cs typeface="Times New Roman"/>
              </a:rPr>
              <a:t> </a:t>
            </a:r>
            <a:r>
              <a:rPr sz="2800" spc="-90" dirty="0">
                <a:latin typeface="Times New Roman"/>
                <a:cs typeface="Times New Roman"/>
              </a:rPr>
              <a:t>case</a:t>
            </a:r>
            <a:endParaRPr sz="2800">
              <a:latin typeface="Times New Roman"/>
              <a:cs typeface="Times New Roman"/>
            </a:endParaRPr>
          </a:p>
          <a:p>
            <a:pPr marL="143510" marR="17145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40" dirty="0">
                <a:latin typeface="Times New Roman"/>
                <a:cs typeface="Times New Roman"/>
              </a:rPr>
              <a:t>In </a:t>
            </a:r>
            <a:r>
              <a:rPr sz="2800" dirty="0">
                <a:latin typeface="Times New Roman"/>
                <a:cs typeface="Times New Roman"/>
              </a:rPr>
              <a:t>other </a:t>
            </a:r>
            <a:r>
              <a:rPr sz="2800" spc="-80" dirty="0">
                <a:latin typeface="Times New Roman"/>
                <a:cs typeface="Times New Roman"/>
              </a:rPr>
              <a:t>words, </a:t>
            </a:r>
            <a:r>
              <a:rPr sz="2800" spc="-150" dirty="0">
                <a:latin typeface="Times New Roman"/>
                <a:cs typeface="Times New Roman"/>
              </a:rPr>
              <a:t>SLR </a:t>
            </a:r>
            <a:r>
              <a:rPr sz="2800" spc="-45" dirty="0">
                <a:latin typeface="Times New Roman"/>
                <a:cs typeface="Times New Roman"/>
              </a:rPr>
              <a:t>states </a:t>
            </a:r>
            <a:r>
              <a:rPr sz="2800" spc="-85" dirty="0">
                <a:latin typeface="Times New Roman"/>
                <a:cs typeface="Times New Roman"/>
              </a:rPr>
              <a:t>only tell </a:t>
            </a:r>
            <a:r>
              <a:rPr sz="2800" spc="-55" dirty="0">
                <a:latin typeface="Times New Roman"/>
                <a:cs typeface="Times New Roman"/>
              </a:rPr>
              <a:t>us </a:t>
            </a:r>
            <a:r>
              <a:rPr sz="2800" spc="-15" dirty="0">
                <a:latin typeface="Times New Roman"/>
                <a:cs typeface="Times New Roman"/>
              </a:rPr>
              <a:t>about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55" dirty="0">
                <a:latin typeface="Times New Roman"/>
                <a:cs typeface="Times New Roman"/>
              </a:rPr>
              <a:t>sequence </a:t>
            </a:r>
            <a:r>
              <a:rPr sz="2800" spc="25" dirty="0">
                <a:latin typeface="Times New Roman"/>
                <a:cs typeface="Times New Roman"/>
              </a:rPr>
              <a:t>on top </a:t>
            </a:r>
            <a:r>
              <a:rPr sz="2800" spc="-5" dirty="0">
                <a:latin typeface="Times New Roman"/>
                <a:cs typeface="Times New Roman"/>
              </a:rPr>
              <a:t>of 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75" dirty="0">
                <a:latin typeface="Times New Roman"/>
                <a:cs typeface="Times New Roman"/>
              </a:rPr>
              <a:t>stack, </a:t>
            </a:r>
            <a:r>
              <a:rPr sz="2800" spc="25" dirty="0">
                <a:latin typeface="Times New Roman"/>
                <a:cs typeface="Times New Roman"/>
              </a:rPr>
              <a:t>not </a:t>
            </a:r>
            <a:r>
              <a:rPr sz="2800" spc="-55" dirty="0">
                <a:latin typeface="Times New Roman"/>
                <a:cs typeface="Times New Roman"/>
              </a:rPr>
              <a:t>what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75" dirty="0">
                <a:latin typeface="Times New Roman"/>
                <a:cs typeface="Times New Roman"/>
              </a:rPr>
              <a:t>below </a:t>
            </a:r>
            <a:r>
              <a:rPr sz="2800" spc="-50" dirty="0">
                <a:latin typeface="Times New Roman"/>
                <a:cs typeface="Times New Roman"/>
              </a:rPr>
              <a:t>it </a:t>
            </a:r>
            <a:r>
              <a:rPr sz="2800" spc="25" dirty="0">
                <a:latin typeface="Times New Roman"/>
                <a:cs typeface="Times New Roman"/>
              </a:rPr>
              <a:t>on 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280" dirty="0">
                <a:latin typeface="Times New Roman"/>
                <a:cs typeface="Times New Roman"/>
              </a:rPr>
              <a:t> </a:t>
            </a:r>
            <a:r>
              <a:rPr sz="2800" spc="-75" dirty="0">
                <a:latin typeface="Times New Roman"/>
                <a:cs typeface="Times New Roman"/>
              </a:rPr>
              <a:t>stack</a:t>
            </a:r>
            <a:endParaRPr sz="2800">
              <a:latin typeface="Times New Roman"/>
              <a:cs typeface="Times New Roman"/>
            </a:endParaRPr>
          </a:p>
          <a:p>
            <a:pPr marL="143510" marR="508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240" smtClean="0">
                <a:latin typeface="Times New Roman"/>
                <a:cs typeface="Times New Roman"/>
              </a:rPr>
              <a:t>We</a:t>
            </a:r>
            <a:r>
              <a:rPr lang="en-US" sz="2800" spc="-240" dirty="0" smtClean="0">
                <a:latin typeface="Times New Roman"/>
                <a:cs typeface="Times New Roman"/>
              </a:rPr>
              <a:t> </a:t>
            </a:r>
            <a:r>
              <a:rPr sz="2800" spc="-240" smtClean="0">
                <a:latin typeface="Times New Roman"/>
                <a:cs typeface="Times New Roman"/>
              </a:rPr>
              <a:t> </a:t>
            </a:r>
            <a:r>
              <a:rPr sz="2800" spc="-135" dirty="0">
                <a:latin typeface="Times New Roman"/>
                <a:cs typeface="Times New Roman"/>
              </a:rPr>
              <a:t>may </a:t>
            </a:r>
            <a:r>
              <a:rPr sz="2800" spc="-35" dirty="0">
                <a:latin typeface="Times New Roman"/>
                <a:cs typeface="Times New Roman"/>
              </a:rPr>
              <a:t>need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85" dirty="0">
                <a:latin typeface="Times New Roman"/>
                <a:cs typeface="Times New Roman"/>
              </a:rPr>
              <a:t>divide </a:t>
            </a:r>
            <a:r>
              <a:rPr sz="2800" spc="-45" dirty="0">
                <a:latin typeface="Times New Roman"/>
                <a:cs typeface="Times New Roman"/>
              </a:rPr>
              <a:t>an </a:t>
            </a:r>
            <a:r>
              <a:rPr sz="2800" spc="-150" dirty="0">
                <a:latin typeface="Times New Roman"/>
                <a:cs typeface="Times New Roman"/>
              </a:rPr>
              <a:t>SLR </a:t>
            </a:r>
            <a:r>
              <a:rPr sz="2800" spc="-40" dirty="0">
                <a:latin typeface="Times New Roman"/>
                <a:cs typeface="Times New Roman"/>
              </a:rPr>
              <a:t>state </a:t>
            </a:r>
            <a:r>
              <a:rPr sz="2800" spc="-15" dirty="0">
                <a:latin typeface="Times New Roman"/>
                <a:cs typeface="Times New Roman"/>
              </a:rPr>
              <a:t>into </a:t>
            </a:r>
            <a:r>
              <a:rPr sz="2800" spc="-50" dirty="0">
                <a:latin typeface="Times New Roman"/>
                <a:cs typeface="Times New Roman"/>
              </a:rPr>
              <a:t>separate </a:t>
            </a:r>
            <a:r>
              <a:rPr sz="2800" spc="-45" dirty="0">
                <a:latin typeface="Times New Roman"/>
                <a:cs typeface="Times New Roman"/>
              </a:rPr>
              <a:t>states </a:t>
            </a:r>
            <a:r>
              <a:rPr sz="2800" spc="25" dirty="0">
                <a:latin typeface="Times New Roman"/>
                <a:cs typeface="Times New Roman"/>
              </a:rPr>
              <a:t>to  </a:t>
            </a:r>
            <a:r>
              <a:rPr sz="2800" spc="-45" dirty="0">
                <a:latin typeface="Times New Roman"/>
                <a:cs typeface="Times New Roman"/>
              </a:rPr>
              <a:t>differentiate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55" dirty="0">
                <a:latin typeface="Times New Roman"/>
                <a:cs typeface="Times New Roman"/>
              </a:rPr>
              <a:t>possible </a:t>
            </a:r>
            <a:r>
              <a:rPr sz="2800" spc="-60" dirty="0">
                <a:latin typeface="Times New Roman"/>
                <a:cs typeface="Times New Roman"/>
              </a:rPr>
              <a:t>means </a:t>
            </a:r>
            <a:r>
              <a:rPr sz="2800" spc="-125" dirty="0">
                <a:latin typeface="Times New Roman"/>
                <a:cs typeface="Times New Roman"/>
              </a:rPr>
              <a:t>by </a:t>
            </a:r>
            <a:r>
              <a:rPr sz="2800" spc="-75" dirty="0">
                <a:latin typeface="Times New Roman"/>
                <a:cs typeface="Times New Roman"/>
              </a:rPr>
              <a:t>which </a:t>
            </a:r>
            <a:r>
              <a:rPr sz="2800" spc="-5" dirty="0">
                <a:latin typeface="Times New Roman"/>
                <a:cs typeface="Times New Roman"/>
              </a:rPr>
              <a:t>that </a:t>
            </a:r>
            <a:r>
              <a:rPr sz="2800" spc="-55" dirty="0">
                <a:latin typeface="Times New Roman"/>
                <a:cs typeface="Times New Roman"/>
              </a:rPr>
              <a:t>sequence has </a:t>
            </a:r>
            <a:r>
              <a:rPr sz="2800" spc="-45" dirty="0">
                <a:latin typeface="Times New Roman"/>
                <a:cs typeface="Times New Roman"/>
              </a:rPr>
              <a:t>appeared  </a:t>
            </a:r>
            <a:r>
              <a:rPr sz="2800" spc="25" dirty="0">
                <a:latin typeface="Times New Roman"/>
                <a:cs typeface="Times New Roman"/>
              </a:rPr>
              <a:t>on 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-75" dirty="0">
                <a:latin typeface="Times New Roman"/>
                <a:cs typeface="Times New Roman"/>
              </a:rPr>
              <a:t>stack</a:t>
            </a:r>
            <a:endParaRPr sz="2800">
              <a:latin typeface="Times New Roman"/>
              <a:cs typeface="Times New Roman"/>
            </a:endParaRPr>
          </a:p>
          <a:p>
            <a:pPr marL="143510" marR="14732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195" dirty="0">
                <a:latin typeface="Times New Roman"/>
                <a:cs typeface="Times New Roman"/>
              </a:rPr>
              <a:t>By </a:t>
            </a:r>
            <a:r>
              <a:rPr sz="2800" spc="-70" dirty="0">
                <a:latin typeface="Times New Roman"/>
                <a:cs typeface="Times New Roman"/>
              </a:rPr>
              <a:t>carrying </a:t>
            </a:r>
            <a:r>
              <a:rPr sz="2800" spc="-25" dirty="0">
                <a:latin typeface="Times New Roman"/>
                <a:cs typeface="Times New Roman"/>
              </a:rPr>
              <a:t>more information </a:t>
            </a:r>
            <a:r>
              <a:rPr sz="2800" spc="-55" dirty="0">
                <a:latin typeface="Times New Roman"/>
                <a:cs typeface="Times New Roman"/>
              </a:rPr>
              <a:t>in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55" dirty="0">
                <a:latin typeface="Times New Roman"/>
                <a:cs typeface="Times New Roman"/>
              </a:rPr>
              <a:t>state, </a:t>
            </a:r>
            <a:r>
              <a:rPr sz="2800" spc="-50" dirty="0">
                <a:latin typeface="Times New Roman"/>
                <a:cs typeface="Times New Roman"/>
              </a:rPr>
              <a:t>it </a:t>
            </a:r>
            <a:r>
              <a:rPr sz="2800" spc="-150" dirty="0">
                <a:latin typeface="Times New Roman"/>
                <a:cs typeface="Times New Roman"/>
              </a:rPr>
              <a:t>will </a:t>
            </a:r>
            <a:r>
              <a:rPr sz="2800" spc="-114" dirty="0">
                <a:latin typeface="Times New Roman"/>
                <a:cs typeface="Times New Roman"/>
              </a:rPr>
              <a:t>allow </a:t>
            </a:r>
            <a:r>
              <a:rPr sz="2800" spc="-55" dirty="0">
                <a:latin typeface="Times New Roman"/>
                <a:cs typeface="Times New Roman"/>
              </a:rPr>
              <a:t>us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45" dirty="0">
                <a:latin typeface="Times New Roman"/>
                <a:cs typeface="Times New Roman"/>
              </a:rPr>
              <a:t>rule </a:t>
            </a:r>
            <a:r>
              <a:rPr sz="2800" spc="5" dirty="0">
                <a:latin typeface="Times New Roman"/>
                <a:cs typeface="Times New Roman"/>
              </a:rPr>
              <a:t>out  </a:t>
            </a:r>
            <a:r>
              <a:rPr sz="2800" spc="-35" dirty="0">
                <a:latin typeface="Times New Roman"/>
                <a:cs typeface="Times New Roman"/>
              </a:rPr>
              <a:t>these </a:t>
            </a:r>
            <a:r>
              <a:rPr sz="2800" spc="-100" dirty="0">
                <a:latin typeface="Times New Roman"/>
                <a:cs typeface="Times New Roman"/>
              </a:rPr>
              <a:t>invalid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35" dirty="0">
                <a:latin typeface="Times New Roman"/>
                <a:cs typeface="Times New Roman"/>
              </a:rPr>
              <a:t>reductions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5840" y="564968"/>
            <a:ext cx="7965760" cy="48426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u="heavy" spc="-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Example: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Consider </a:t>
            </a:r>
            <a:r>
              <a:rPr sz="2800" spc="-110" dirty="0">
                <a:latin typeface="Times New Roman"/>
                <a:cs typeface="Times New Roman"/>
              </a:rPr>
              <a:t>a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-60" dirty="0">
                <a:latin typeface="Times New Roman"/>
                <a:cs typeface="Times New Roman"/>
              </a:rPr>
              <a:t>grammar: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spc="-220" dirty="0">
                <a:latin typeface="Times New Roman"/>
                <a:cs typeface="Times New Roman"/>
              </a:rPr>
              <a:t>S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110" dirty="0">
                <a:latin typeface="Times New Roman"/>
                <a:cs typeface="Times New Roman"/>
              </a:rPr>
              <a:t>L </a:t>
            </a:r>
            <a:r>
              <a:rPr sz="2800" spc="285" dirty="0">
                <a:latin typeface="Times New Roman"/>
                <a:cs typeface="Times New Roman"/>
              </a:rPr>
              <a:t>=</a:t>
            </a:r>
            <a:r>
              <a:rPr sz="2800" spc="-170" dirty="0">
                <a:latin typeface="Times New Roman"/>
                <a:cs typeface="Times New Roman"/>
              </a:rPr>
              <a:t> </a:t>
            </a:r>
            <a:r>
              <a:rPr sz="2800" spc="-120" dirty="0">
                <a:latin typeface="Times New Roman"/>
                <a:cs typeface="Times New Roman"/>
              </a:rPr>
              <a:t>R</a:t>
            </a:r>
            <a:endParaRPr sz="2800">
              <a:latin typeface="Times New Roman"/>
              <a:cs typeface="Times New Roman"/>
            </a:endParaRPr>
          </a:p>
          <a:p>
            <a:pPr marL="12700" marR="3089910">
              <a:lnSpc>
                <a:spcPct val="126800"/>
              </a:lnSpc>
            </a:pPr>
            <a:r>
              <a:rPr sz="2800" spc="-220" dirty="0">
                <a:latin typeface="Times New Roman"/>
                <a:cs typeface="Times New Roman"/>
              </a:rPr>
              <a:t>S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120">
                <a:latin typeface="Times New Roman"/>
                <a:cs typeface="Times New Roman"/>
              </a:rPr>
              <a:t>R  </a:t>
            </a:r>
            <a:endParaRPr lang="en-US" sz="2800" spc="-120" dirty="0" smtClean="0">
              <a:latin typeface="Times New Roman"/>
              <a:cs typeface="Times New Roman"/>
            </a:endParaRPr>
          </a:p>
          <a:p>
            <a:pPr marL="12700" marR="3089910">
              <a:lnSpc>
                <a:spcPct val="126800"/>
              </a:lnSpc>
            </a:pPr>
            <a:r>
              <a:rPr sz="2800" spc="-110" smtClean="0">
                <a:latin typeface="Times New Roman"/>
                <a:cs typeface="Times New Roman"/>
              </a:rPr>
              <a:t>L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204" dirty="0">
                <a:latin typeface="Times New Roman"/>
                <a:cs typeface="Times New Roman"/>
              </a:rPr>
              <a:t>* </a:t>
            </a:r>
            <a:r>
              <a:rPr sz="2800" spc="-120">
                <a:latin typeface="Times New Roman"/>
                <a:cs typeface="Times New Roman"/>
              </a:rPr>
              <a:t>R </a:t>
            </a:r>
            <a:endParaRPr lang="en-US" sz="2800" spc="-120" dirty="0" smtClean="0">
              <a:latin typeface="Times New Roman"/>
              <a:cs typeface="Times New Roman"/>
            </a:endParaRPr>
          </a:p>
          <a:p>
            <a:pPr marL="12700" marR="3089910">
              <a:lnSpc>
                <a:spcPct val="126800"/>
              </a:lnSpc>
            </a:pPr>
            <a:r>
              <a:rPr sz="2800" spc="-120" smtClean="0">
                <a:latin typeface="Times New Roman"/>
                <a:cs typeface="Times New Roman"/>
              </a:rPr>
              <a:t> </a:t>
            </a:r>
            <a:r>
              <a:rPr sz="2800" spc="-110" dirty="0">
                <a:latin typeface="Times New Roman"/>
                <a:cs typeface="Times New Roman"/>
              </a:rPr>
              <a:t>L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70">
                <a:latin typeface="Times New Roman"/>
                <a:cs typeface="Times New Roman"/>
              </a:rPr>
              <a:t>id  </a:t>
            </a:r>
            <a:endParaRPr lang="en-US" sz="2800" spc="-70" dirty="0" smtClean="0">
              <a:latin typeface="Times New Roman"/>
              <a:cs typeface="Times New Roman"/>
            </a:endParaRPr>
          </a:p>
          <a:p>
            <a:pPr marL="12700" marR="3089910">
              <a:lnSpc>
                <a:spcPct val="126800"/>
              </a:lnSpc>
            </a:pPr>
            <a:r>
              <a:rPr sz="2800" spc="-120" smtClean="0">
                <a:latin typeface="Times New Roman"/>
                <a:cs typeface="Times New Roman"/>
              </a:rPr>
              <a:t>R </a:t>
            </a:r>
            <a:r>
              <a:rPr sz="2800">
                <a:latin typeface="Times New Roman"/>
                <a:cs typeface="Times New Roman"/>
              </a:rPr>
              <a:t>→</a:t>
            </a:r>
            <a:r>
              <a:rPr sz="2800" spc="80">
                <a:latin typeface="Times New Roman"/>
                <a:cs typeface="Times New Roman"/>
              </a:rPr>
              <a:t> </a:t>
            </a:r>
            <a:r>
              <a:rPr sz="2800" spc="-110" smtClean="0">
                <a:latin typeface="Times New Roman"/>
                <a:cs typeface="Times New Roman"/>
              </a:rPr>
              <a:t>L</a:t>
            </a:r>
            <a:endParaRPr lang="en-US" sz="2800" spc="-110" dirty="0" smtClean="0">
              <a:latin typeface="Times New Roman"/>
              <a:cs typeface="Times New Roman"/>
            </a:endParaRPr>
          </a:p>
          <a:p>
            <a:pPr marL="12700" marR="3089910">
              <a:lnSpc>
                <a:spcPct val="126800"/>
              </a:lnSpc>
            </a:pPr>
            <a:endParaRPr lang="en-US" sz="2800" spc="-110" dirty="0" smtClean="0">
              <a:latin typeface="Times New Roman"/>
              <a:cs typeface="Times New Roman"/>
            </a:endParaRPr>
          </a:p>
          <a:p>
            <a:pPr marL="12700" marR="3089910">
              <a:lnSpc>
                <a:spcPct val="126800"/>
              </a:lnSpc>
            </a:pPr>
            <a:r>
              <a:rPr lang="en-US" sz="2800" spc="-110" dirty="0" smtClean="0">
                <a:latin typeface="Times New Roman"/>
                <a:cs typeface="Times New Roman"/>
              </a:rPr>
              <a:t>Compute the SLR parsing table.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685" y="762323"/>
            <a:ext cx="10176856" cy="5342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49408" y="603603"/>
            <a:ext cx="9694792" cy="53296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910" marR="107950" indent="-131445">
              <a:lnSpc>
                <a:spcPct val="100000"/>
              </a:lnSpc>
              <a:spcBef>
                <a:spcPts val="100"/>
              </a:spcBef>
              <a:buClr>
                <a:srgbClr val="262626"/>
              </a:buClr>
              <a:buSzPct val="96428"/>
              <a:buChar char="◦"/>
              <a:tabLst>
                <a:tab pos="169545" algn="l"/>
              </a:tabLst>
            </a:pPr>
            <a:r>
              <a:rPr sz="2800" spc="40" dirty="0">
                <a:latin typeface="Times New Roman"/>
                <a:cs typeface="Times New Roman"/>
              </a:rPr>
              <a:t>In </a:t>
            </a:r>
            <a:r>
              <a:rPr sz="2800" spc="-40" dirty="0">
                <a:latin typeface="Times New Roman"/>
                <a:cs typeface="Times New Roman"/>
              </a:rPr>
              <a:t>state </a:t>
            </a:r>
            <a:r>
              <a:rPr sz="2800" spc="-90" dirty="0">
                <a:latin typeface="Times New Roman"/>
                <a:cs typeface="Times New Roman"/>
              </a:rPr>
              <a:t>2, </a:t>
            </a:r>
            <a:r>
              <a:rPr sz="2800" spc="-70" dirty="0">
                <a:latin typeface="Times New Roman"/>
                <a:cs typeface="Times New Roman"/>
              </a:rPr>
              <a:t>action[2, </a:t>
            </a:r>
            <a:r>
              <a:rPr sz="2800" spc="50" dirty="0">
                <a:latin typeface="Times New Roman"/>
                <a:cs typeface="Times New Roman"/>
              </a:rPr>
              <a:t>=] </a:t>
            </a:r>
            <a:r>
              <a:rPr sz="2800" spc="285" dirty="0">
                <a:latin typeface="Times New Roman"/>
                <a:cs typeface="Times New Roman"/>
              </a:rPr>
              <a:t>= </a:t>
            </a:r>
            <a:r>
              <a:rPr sz="2800" spc="-85" dirty="0">
                <a:latin typeface="Times New Roman"/>
                <a:cs typeface="Times New Roman"/>
              </a:rPr>
              <a:t>s6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-70" dirty="0">
                <a:latin typeface="Times New Roman"/>
                <a:cs typeface="Times New Roman"/>
              </a:rPr>
              <a:t>action[2, </a:t>
            </a:r>
            <a:r>
              <a:rPr sz="2800" spc="50" dirty="0">
                <a:latin typeface="Times New Roman"/>
                <a:cs typeface="Times New Roman"/>
              </a:rPr>
              <a:t>=] </a:t>
            </a:r>
            <a:r>
              <a:rPr sz="2800" spc="285" dirty="0">
                <a:latin typeface="Times New Roman"/>
                <a:cs typeface="Times New Roman"/>
              </a:rPr>
              <a:t>= </a:t>
            </a:r>
            <a:r>
              <a:rPr sz="2800" spc="-65" dirty="0">
                <a:latin typeface="Times New Roman"/>
                <a:cs typeface="Times New Roman"/>
              </a:rPr>
              <a:t>r5, </a:t>
            </a:r>
            <a:r>
              <a:rPr sz="2800" spc="-50" dirty="0">
                <a:latin typeface="Times New Roman"/>
                <a:cs typeface="Times New Roman"/>
              </a:rPr>
              <a:t>it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55" dirty="0">
                <a:latin typeface="Times New Roman"/>
                <a:cs typeface="Times New Roman"/>
              </a:rPr>
              <a:t>seen </a:t>
            </a:r>
            <a:r>
              <a:rPr sz="2800" spc="-5" dirty="0">
                <a:latin typeface="Times New Roman"/>
                <a:cs typeface="Times New Roman"/>
              </a:rPr>
              <a:t>that </a:t>
            </a:r>
            <a:r>
              <a:rPr sz="2800" spc="-25" dirty="0">
                <a:latin typeface="Times New Roman"/>
                <a:cs typeface="Times New Roman"/>
              </a:rPr>
              <a:t>there 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45" dirty="0">
                <a:latin typeface="Times New Roman"/>
                <a:cs typeface="Times New Roman"/>
              </a:rPr>
              <a:t>shift-reduce</a:t>
            </a:r>
            <a:r>
              <a:rPr sz="2800" spc="95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conflict</a:t>
            </a:r>
            <a:endParaRPr sz="2800">
              <a:latin typeface="Times New Roman"/>
              <a:cs typeface="Times New Roman"/>
            </a:endParaRPr>
          </a:p>
          <a:p>
            <a:pPr marL="168910" marR="35052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69545" algn="l"/>
                <a:tab pos="4642485" algn="l"/>
                <a:tab pos="8983980" algn="l"/>
              </a:tabLst>
            </a:pPr>
            <a:r>
              <a:rPr sz="2800" spc="-45" dirty="0">
                <a:latin typeface="Times New Roman"/>
                <a:cs typeface="Times New Roman"/>
              </a:rPr>
              <a:t>Suppose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15" dirty="0">
                <a:latin typeface="Times New Roman"/>
                <a:cs typeface="Times New Roman"/>
              </a:rPr>
              <a:t>input </a:t>
            </a:r>
            <a:r>
              <a:rPr sz="2800" spc="-55" dirty="0">
                <a:latin typeface="Times New Roman"/>
                <a:cs typeface="Times New Roman"/>
              </a:rPr>
              <a:t>string</a:t>
            </a:r>
            <a:r>
              <a:rPr sz="2800" spc="100" dirty="0">
                <a:latin typeface="Times New Roman"/>
                <a:cs typeface="Times New Roman"/>
              </a:rPr>
              <a:t> </a:t>
            </a:r>
            <a:r>
              <a:rPr sz="2800" spc="-125" dirty="0">
                <a:latin typeface="Times New Roman"/>
                <a:cs typeface="Times New Roman"/>
              </a:rPr>
              <a:t>was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15" dirty="0">
                <a:latin typeface="Times New Roman"/>
                <a:cs typeface="Times New Roman"/>
              </a:rPr>
              <a:t>form </a:t>
            </a:r>
            <a:r>
              <a:rPr sz="2800" spc="-70" dirty="0">
                <a:latin typeface="Times New Roman"/>
                <a:cs typeface="Times New Roman"/>
              </a:rPr>
              <a:t>id </a:t>
            </a:r>
            <a:r>
              <a:rPr sz="2800" spc="285" dirty="0">
                <a:latin typeface="Times New Roman"/>
                <a:cs typeface="Times New Roman"/>
              </a:rPr>
              <a:t>= </a:t>
            </a:r>
            <a:r>
              <a:rPr sz="2800" spc="-70" dirty="0">
                <a:latin typeface="Times New Roman"/>
                <a:cs typeface="Times New Roman"/>
              </a:rPr>
              <a:t>….., </a:t>
            </a:r>
            <a:r>
              <a:rPr sz="2800" spc="-60" dirty="0">
                <a:latin typeface="Times New Roman"/>
                <a:cs typeface="Times New Roman"/>
              </a:rPr>
              <a:t>where </a:t>
            </a:r>
            <a:r>
              <a:rPr sz="2800" spc="-70" dirty="0">
                <a:latin typeface="Times New Roman"/>
                <a:cs typeface="Times New Roman"/>
              </a:rPr>
              <a:t>id </a:t>
            </a:r>
            <a:r>
              <a:rPr sz="2800" spc="-130" dirty="0">
                <a:latin typeface="Times New Roman"/>
                <a:cs typeface="Times New Roman"/>
              </a:rPr>
              <a:t>was  </a:t>
            </a:r>
            <a:r>
              <a:rPr sz="2800" spc="-45" dirty="0">
                <a:latin typeface="Times New Roman"/>
                <a:cs typeface="Times New Roman"/>
              </a:rPr>
              <a:t>reduced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15" dirty="0">
                <a:latin typeface="Times New Roman"/>
                <a:cs typeface="Times New Roman"/>
              </a:rPr>
              <a:t>t</a:t>
            </a:r>
            <a:r>
              <a:rPr sz="2800" spc="40" dirty="0">
                <a:latin typeface="Times New Roman"/>
                <a:cs typeface="Times New Roman"/>
              </a:rPr>
              <a:t>o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10" dirty="0">
                <a:latin typeface="Times New Roman"/>
                <a:cs typeface="Times New Roman"/>
              </a:rPr>
              <a:t>L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and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100" dirty="0">
                <a:latin typeface="Times New Roman"/>
                <a:cs typeface="Times New Roman"/>
              </a:rPr>
              <a:t>“=</a:t>
            </a:r>
            <a:r>
              <a:rPr sz="2800" spc="90" dirty="0">
                <a:latin typeface="Times New Roman"/>
                <a:cs typeface="Times New Roman"/>
              </a:rPr>
              <a:t>”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5" dirty="0">
                <a:latin typeface="Times New Roman"/>
                <a:cs typeface="Times New Roman"/>
              </a:rPr>
              <a:t>is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5" dirty="0">
                <a:latin typeface="Times New Roman"/>
                <a:cs typeface="Times New Roman"/>
              </a:rPr>
              <a:t>e </a:t>
            </a:r>
            <a:r>
              <a:rPr sz="2800" spc="-45" dirty="0">
                <a:latin typeface="Times New Roman"/>
                <a:cs typeface="Times New Roman"/>
              </a:rPr>
              <a:t>nex</a:t>
            </a:r>
            <a:r>
              <a:rPr sz="2800" spc="-25" dirty="0">
                <a:latin typeface="Times New Roman"/>
                <a:cs typeface="Times New Roman"/>
              </a:rPr>
              <a:t>t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input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80" dirty="0">
                <a:latin typeface="Times New Roman"/>
                <a:cs typeface="Times New Roman"/>
              </a:rPr>
              <a:t>symbol</a:t>
            </a:r>
            <a:r>
              <a:rPr sz="2800" spc="-40" dirty="0">
                <a:latin typeface="Times New Roman"/>
                <a:cs typeface="Times New Roman"/>
              </a:rPr>
              <a:t>,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and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5" dirty="0">
                <a:latin typeface="Times New Roman"/>
                <a:cs typeface="Times New Roman"/>
              </a:rPr>
              <a:t>e </a:t>
            </a:r>
            <a:r>
              <a:rPr sz="2800" spc="-40">
                <a:latin typeface="Times New Roman"/>
                <a:cs typeface="Times New Roman"/>
              </a:rPr>
              <a:t>stat</a:t>
            </a:r>
            <a:r>
              <a:rPr sz="2800" spc="-45">
                <a:latin typeface="Times New Roman"/>
                <a:cs typeface="Times New Roman"/>
              </a:rPr>
              <a:t>e</a:t>
            </a:r>
            <a:r>
              <a:rPr sz="2800" spc="-5">
                <a:latin typeface="Times New Roman"/>
                <a:cs typeface="Times New Roman"/>
              </a:rPr>
              <a:t> </a:t>
            </a:r>
            <a:r>
              <a:rPr sz="2800" spc="-5" smtClean="0">
                <a:latin typeface="Times New Roman"/>
                <a:cs typeface="Times New Roman"/>
              </a:rPr>
              <a:t>o</a:t>
            </a:r>
            <a:r>
              <a:rPr sz="2800" smtClean="0">
                <a:latin typeface="Times New Roman"/>
                <a:cs typeface="Times New Roman"/>
              </a:rPr>
              <a:t>f</a:t>
            </a:r>
            <a:r>
              <a:rPr lang="en-US" sz="2800" dirty="0" smtClean="0">
                <a:latin typeface="Times New Roman"/>
                <a:cs typeface="Times New Roman"/>
              </a:rPr>
              <a:t> </a:t>
            </a:r>
            <a:r>
              <a:rPr sz="2800" spc="-10" smtClean="0">
                <a:latin typeface="Times New Roman"/>
                <a:cs typeface="Times New Roman"/>
              </a:rPr>
              <a:t>the  </a:t>
            </a:r>
            <a:r>
              <a:rPr sz="2800" spc="-45" dirty="0">
                <a:latin typeface="Times New Roman"/>
                <a:cs typeface="Times New Roman"/>
              </a:rPr>
              <a:t>parser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55" dirty="0">
                <a:latin typeface="Times New Roman"/>
                <a:cs typeface="Times New Roman"/>
              </a:rPr>
              <a:t>in</a:t>
            </a:r>
            <a:r>
              <a:rPr sz="2800" spc="14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I</a:t>
            </a:r>
            <a:r>
              <a:rPr sz="2775" spc="7" baseline="-31531" dirty="0">
                <a:latin typeface="Times New Roman"/>
                <a:cs typeface="Times New Roman"/>
              </a:rPr>
              <a:t>2</a:t>
            </a:r>
            <a:endParaRPr sz="2775" baseline="-31531">
              <a:latin typeface="Times New Roman"/>
              <a:cs typeface="Times New Roman"/>
            </a:endParaRPr>
          </a:p>
          <a:p>
            <a:pPr marL="168910" marR="35179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69545" algn="l"/>
              </a:tabLst>
            </a:pPr>
            <a:r>
              <a:rPr sz="2800" spc="-90" dirty="0">
                <a:latin typeface="Times New Roman"/>
                <a:cs typeface="Times New Roman"/>
              </a:rPr>
              <a:t>Because </a:t>
            </a:r>
            <a:r>
              <a:rPr sz="2800" spc="-120" dirty="0">
                <a:latin typeface="Times New Roman"/>
                <a:cs typeface="Times New Roman"/>
              </a:rPr>
              <a:t>R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55" dirty="0">
                <a:latin typeface="Times New Roman"/>
                <a:cs typeface="Times New Roman"/>
              </a:rPr>
              <a:t>L•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35" dirty="0">
                <a:latin typeface="Times New Roman"/>
                <a:cs typeface="Times New Roman"/>
              </a:rPr>
              <a:t>contained </a:t>
            </a:r>
            <a:r>
              <a:rPr sz="2800" spc="-55" dirty="0">
                <a:latin typeface="Times New Roman"/>
                <a:cs typeface="Times New Roman"/>
              </a:rPr>
              <a:t>in </a:t>
            </a:r>
            <a:r>
              <a:rPr sz="2800" spc="-10" dirty="0">
                <a:latin typeface="Times New Roman"/>
                <a:cs typeface="Times New Roman"/>
              </a:rPr>
              <a:t>I</a:t>
            </a:r>
            <a:r>
              <a:rPr sz="2775" spc="-15" baseline="-31531" dirty="0">
                <a:latin typeface="Times New Roman"/>
                <a:cs typeface="Times New Roman"/>
              </a:rPr>
              <a:t>2</a:t>
            </a:r>
            <a:r>
              <a:rPr sz="2800" spc="-10" dirty="0">
                <a:latin typeface="Times New Roman"/>
                <a:cs typeface="Times New Roman"/>
              </a:rPr>
              <a:t>, the </a:t>
            </a:r>
            <a:r>
              <a:rPr sz="2800" spc="-45" dirty="0">
                <a:latin typeface="Times New Roman"/>
                <a:cs typeface="Times New Roman"/>
              </a:rPr>
              <a:t>parser </a:t>
            </a:r>
            <a:r>
              <a:rPr sz="2800" spc="-55" dirty="0">
                <a:latin typeface="Times New Roman"/>
                <a:cs typeface="Times New Roman"/>
              </a:rPr>
              <a:t>tries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50" dirty="0">
                <a:latin typeface="Times New Roman"/>
                <a:cs typeface="Times New Roman"/>
              </a:rPr>
              <a:t>reduce </a:t>
            </a:r>
            <a:r>
              <a:rPr sz="2800" spc="-110" dirty="0">
                <a:latin typeface="Times New Roman"/>
                <a:cs typeface="Times New Roman"/>
              </a:rPr>
              <a:t>L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120" dirty="0">
                <a:latin typeface="Times New Roman"/>
                <a:cs typeface="Times New Roman"/>
              </a:rPr>
              <a:t>R  </a:t>
            </a:r>
            <a:r>
              <a:rPr sz="2800" spc="-60" dirty="0">
                <a:latin typeface="Times New Roman"/>
                <a:cs typeface="Times New Roman"/>
              </a:rPr>
              <a:t>according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30" dirty="0">
                <a:latin typeface="Times New Roman"/>
                <a:cs typeface="Times New Roman"/>
              </a:rPr>
              <a:t>reduction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rule</a:t>
            </a:r>
            <a:endParaRPr sz="2800">
              <a:latin typeface="Times New Roman"/>
              <a:cs typeface="Times New Roman"/>
            </a:endParaRPr>
          </a:p>
          <a:p>
            <a:pPr marL="16891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69545" algn="l"/>
              </a:tabLst>
            </a:pPr>
            <a:r>
              <a:rPr sz="2800" spc="-5" dirty="0">
                <a:latin typeface="Times New Roman"/>
                <a:cs typeface="Times New Roman"/>
              </a:rPr>
              <a:t>The </a:t>
            </a:r>
            <a:r>
              <a:rPr sz="2800" spc="-55" dirty="0">
                <a:latin typeface="Times New Roman"/>
                <a:cs typeface="Times New Roman"/>
              </a:rPr>
              <a:t>sentential </a:t>
            </a:r>
            <a:r>
              <a:rPr sz="2800" spc="15" dirty="0">
                <a:latin typeface="Times New Roman"/>
                <a:cs typeface="Times New Roman"/>
              </a:rPr>
              <a:t>form </a:t>
            </a:r>
            <a:r>
              <a:rPr sz="2800" spc="-50" dirty="0">
                <a:latin typeface="Times New Roman"/>
                <a:cs typeface="Times New Roman"/>
              </a:rPr>
              <a:t>now </a:t>
            </a:r>
            <a:r>
              <a:rPr sz="2800" spc="-45" dirty="0">
                <a:latin typeface="Times New Roman"/>
                <a:cs typeface="Times New Roman"/>
              </a:rPr>
              <a:t>becomes </a:t>
            </a:r>
            <a:r>
              <a:rPr sz="2800" spc="-120" dirty="0">
                <a:latin typeface="Times New Roman"/>
                <a:cs typeface="Times New Roman"/>
              </a:rPr>
              <a:t>R </a:t>
            </a:r>
            <a:r>
              <a:rPr sz="2800" spc="285" dirty="0">
                <a:latin typeface="Times New Roman"/>
                <a:cs typeface="Times New Roman"/>
              </a:rPr>
              <a:t>=</a:t>
            </a:r>
            <a:r>
              <a:rPr sz="2800" spc="225" dirty="0">
                <a:latin typeface="Times New Roman"/>
                <a:cs typeface="Times New Roman"/>
              </a:rPr>
              <a:t> </a:t>
            </a:r>
            <a:r>
              <a:rPr sz="2800" spc="-60" dirty="0">
                <a:latin typeface="Times New Roman"/>
                <a:cs typeface="Times New Roman"/>
              </a:rPr>
              <a:t>…..</a:t>
            </a:r>
            <a:endParaRPr sz="2800">
              <a:latin typeface="Times New Roman"/>
              <a:cs typeface="Times New Roman"/>
            </a:endParaRPr>
          </a:p>
          <a:p>
            <a:pPr marL="168910" marR="3048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69545" algn="l"/>
                <a:tab pos="5367020" algn="l"/>
              </a:tabLst>
            </a:pPr>
            <a:r>
              <a:rPr sz="2800" spc="-50" dirty="0">
                <a:latin typeface="Times New Roman"/>
                <a:cs typeface="Times New Roman"/>
              </a:rPr>
              <a:t>But </a:t>
            </a:r>
            <a:r>
              <a:rPr sz="2800" spc="-140" dirty="0">
                <a:latin typeface="Times New Roman"/>
                <a:cs typeface="Times New Roman"/>
              </a:rPr>
              <a:t>we </a:t>
            </a:r>
            <a:r>
              <a:rPr sz="2800" spc="-80" dirty="0">
                <a:latin typeface="Times New Roman"/>
                <a:cs typeface="Times New Roman"/>
              </a:rPr>
              <a:t>see </a:t>
            </a:r>
            <a:r>
              <a:rPr sz="2800" spc="-5" dirty="0">
                <a:latin typeface="Times New Roman"/>
                <a:cs typeface="Times New Roman"/>
              </a:rPr>
              <a:t>that </a:t>
            </a:r>
            <a:r>
              <a:rPr sz="2800" spc="25" dirty="0">
                <a:latin typeface="Times New Roman"/>
                <a:cs typeface="Times New Roman"/>
              </a:rPr>
              <a:t>no </a:t>
            </a:r>
            <a:r>
              <a:rPr sz="2800" spc="-50" dirty="0">
                <a:latin typeface="Times New Roman"/>
                <a:cs typeface="Times New Roman"/>
              </a:rPr>
              <a:t>right </a:t>
            </a:r>
            <a:r>
              <a:rPr sz="2800" spc="-20" dirty="0">
                <a:latin typeface="Times New Roman"/>
                <a:cs typeface="Times New Roman"/>
              </a:rPr>
              <a:t>hand</a:t>
            </a:r>
            <a:r>
              <a:rPr sz="2800" spc="315" dirty="0">
                <a:latin typeface="Times New Roman"/>
                <a:cs typeface="Times New Roman"/>
              </a:rPr>
              <a:t> </a:t>
            </a:r>
            <a:r>
              <a:rPr sz="2800" spc="-75" dirty="0">
                <a:latin typeface="Times New Roman"/>
                <a:cs typeface="Times New Roman"/>
              </a:rPr>
              <a:t>side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45" dirty="0">
                <a:latin typeface="Times New Roman"/>
                <a:cs typeface="Times New Roman"/>
              </a:rPr>
              <a:t>rule </a:t>
            </a:r>
            <a:r>
              <a:rPr sz="2800" spc="-55" dirty="0">
                <a:latin typeface="Times New Roman"/>
                <a:cs typeface="Times New Roman"/>
              </a:rPr>
              <a:t>has </a:t>
            </a:r>
            <a:r>
              <a:rPr sz="2800" spc="-120" dirty="0">
                <a:latin typeface="Times New Roman"/>
                <a:cs typeface="Times New Roman"/>
              </a:rPr>
              <a:t>R </a:t>
            </a:r>
            <a:r>
              <a:rPr sz="2800" spc="285" dirty="0">
                <a:latin typeface="Times New Roman"/>
                <a:cs typeface="Times New Roman"/>
              </a:rPr>
              <a:t>= </a:t>
            </a:r>
            <a:r>
              <a:rPr sz="2800" spc="-70" dirty="0">
                <a:latin typeface="Times New Roman"/>
                <a:cs typeface="Times New Roman"/>
              </a:rPr>
              <a:t>….., </a:t>
            </a:r>
            <a:r>
              <a:rPr sz="2800" spc="-80" dirty="0">
                <a:latin typeface="Times New Roman"/>
                <a:cs typeface="Times New Roman"/>
              </a:rPr>
              <a:t>anywhere </a:t>
            </a:r>
            <a:r>
              <a:rPr sz="2800" spc="-55" dirty="0">
                <a:latin typeface="Times New Roman"/>
                <a:cs typeface="Times New Roman"/>
              </a:rPr>
              <a:t>in 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55" dirty="0">
                <a:latin typeface="Times New Roman"/>
                <a:cs typeface="Times New Roman"/>
              </a:rPr>
              <a:t>grammar</a:t>
            </a:r>
            <a:endParaRPr sz="2800">
              <a:latin typeface="Times New Roman"/>
              <a:cs typeface="Times New Roman"/>
            </a:endParaRPr>
          </a:p>
          <a:p>
            <a:pPr marL="16891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69545" algn="l"/>
              </a:tabLst>
            </a:pPr>
            <a:r>
              <a:rPr sz="2800" spc="-90" dirty="0">
                <a:latin typeface="Times New Roman"/>
                <a:cs typeface="Times New Roman"/>
              </a:rPr>
              <a:t>To </a:t>
            </a:r>
            <a:r>
              <a:rPr sz="2800" spc="-60" dirty="0">
                <a:latin typeface="Times New Roman"/>
                <a:cs typeface="Times New Roman"/>
              </a:rPr>
              <a:t>remove </a:t>
            </a:r>
            <a:r>
              <a:rPr sz="2800" spc="-50" dirty="0">
                <a:latin typeface="Times New Roman"/>
                <a:cs typeface="Times New Roman"/>
              </a:rPr>
              <a:t>such </a:t>
            </a:r>
            <a:r>
              <a:rPr sz="2800" spc="-90" dirty="0">
                <a:latin typeface="Times New Roman"/>
                <a:cs typeface="Times New Roman"/>
              </a:rPr>
              <a:t>ambiguity </a:t>
            </a:r>
            <a:r>
              <a:rPr sz="2800" spc="-140" dirty="0">
                <a:latin typeface="Times New Roman"/>
                <a:cs typeface="Times New Roman"/>
              </a:rPr>
              <a:t>we </a:t>
            </a:r>
            <a:r>
              <a:rPr sz="2800" spc="-65" dirty="0">
                <a:latin typeface="Times New Roman"/>
                <a:cs typeface="Times New Roman"/>
              </a:rPr>
              <a:t>use </a:t>
            </a:r>
            <a:r>
              <a:rPr sz="2800" spc="-114" dirty="0">
                <a:latin typeface="Times New Roman"/>
                <a:cs typeface="Times New Roman"/>
              </a:rPr>
              <a:t>LR(1)</a:t>
            </a:r>
            <a:r>
              <a:rPr sz="2800" spc="459" dirty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grammar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609600"/>
            <a:ext cx="48006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95" dirty="0">
                <a:solidFill>
                  <a:srgbClr val="262626"/>
                </a:solidFill>
              </a:rPr>
              <a:t>LR(1)</a:t>
            </a:r>
            <a:r>
              <a:rPr sz="4800" spc="-80" dirty="0">
                <a:solidFill>
                  <a:srgbClr val="262626"/>
                </a:solidFill>
              </a:rPr>
              <a:t> </a:t>
            </a:r>
            <a:r>
              <a:rPr sz="4800" spc="-35" dirty="0">
                <a:solidFill>
                  <a:srgbClr val="262626"/>
                </a:solidFill>
              </a:rPr>
              <a:t>Grammar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685800" y="1752600"/>
            <a:ext cx="9982200" cy="342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510" marR="86360" indent="-131445">
              <a:lnSpc>
                <a:spcPct val="100000"/>
              </a:lnSpc>
              <a:spcBef>
                <a:spcPts val="1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2563495" algn="l"/>
              </a:tabLst>
            </a:pPr>
            <a:r>
              <a:rPr sz="2800" spc="45" dirty="0">
                <a:latin typeface="Times New Roman"/>
                <a:cs typeface="Times New Roman"/>
              </a:rPr>
              <a:t>It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55" dirty="0">
                <a:latin typeface="Times New Roman"/>
                <a:cs typeface="Times New Roman"/>
              </a:rPr>
              <a:t>possible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60" dirty="0">
                <a:latin typeface="Times New Roman"/>
                <a:cs typeface="Times New Roman"/>
              </a:rPr>
              <a:t>carry </a:t>
            </a:r>
            <a:r>
              <a:rPr sz="2800" spc="-25" dirty="0">
                <a:latin typeface="Times New Roman"/>
                <a:cs typeface="Times New Roman"/>
              </a:rPr>
              <a:t>more information </a:t>
            </a:r>
            <a:r>
              <a:rPr sz="2800" spc="-55" dirty="0">
                <a:latin typeface="Times New Roman"/>
                <a:cs typeface="Times New Roman"/>
              </a:rPr>
              <a:t>in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40" dirty="0">
                <a:latin typeface="Times New Roman"/>
                <a:cs typeface="Times New Roman"/>
              </a:rPr>
              <a:t>state </a:t>
            </a:r>
            <a:r>
              <a:rPr sz="2800" spc="-5" dirty="0">
                <a:latin typeface="Times New Roman"/>
                <a:cs typeface="Times New Roman"/>
              </a:rPr>
              <a:t>that </a:t>
            </a:r>
            <a:r>
              <a:rPr sz="2800" spc="-150" dirty="0">
                <a:latin typeface="Times New Roman"/>
                <a:cs typeface="Times New Roman"/>
              </a:rPr>
              <a:t>will </a:t>
            </a:r>
            <a:r>
              <a:rPr sz="2800" spc="-114" dirty="0">
                <a:latin typeface="Times New Roman"/>
                <a:cs typeface="Times New Roman"/>
              </a:rPr>
              <a:t>allow </a:t>
            </a:r>
            <a:r>
              <a:rPr sz="2800" spc="-55" dirty="0">
                <a:latin typeface="Times New Roman"/>
                <a:cs typeface="Times New Roman"/>
              </a:rPr>
              <a:t>us </a:t>
            </a:r>
            <a:r>
              <a:rPr sz="2800" spc="25" dirty="0">
                <a:latin typeface="Times New Roman"/>
                <a:cs typeface="Times New Roman"/>
              </a:rPr>
              <a:t>to  </a:t>
            </a:r>
            <a:r>
              <a:rPr sz="2800" spc="-45" dirty="0">
                <a:latin typeface="Times New Roman"/>
                <a:cs typeface="Times New Roman"/>
              </a:rPr>
              <a:t>rule </a:t>
            </a:r>
            <a:r>
              <a:rPr sz="2800" spc="5" dirty="0">
                <a:latin typeface="Times New Roman"/>
                <a:cs typeface="Times New Roman"/>
              </a:rPr>
              <a:t>out</a:t>
            </a:r>
            <a:r>
              <a:rPr sz="2800" spc="55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Times New Roman"/>
                <a:cs typeface="Times New Roman"/>
              </a:rPr>
              <a:t>some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35" dirty="0">
                <a:latin typeface="Times New Roman"/>
                <a:cs typeface="Times New Roman"/>
              </a:rPr>
              <a:t>these </a:t>
            </a:r>
            <a:r>
              <a:rPr sz="2800" spc="-100" dirty="0">
                <a:latin typeface="Times New Roman"/>
                <a:cs typeface="Times New Roman"/>
              </a:rPr>
              <a:t>invalid </a:t>
            </a:r>
            <a:r>
              <a:rPr sz="2800" spc="-35" dirty="0">
                <a:latin typeface="Times New Roman"/>
                <a:cs typeface="Times New Roman"/>
              </a:rPr>
              <a:t>reductions </a:t>
            </a:r>
            <a:r>
              <a:rPr sz="2800" spc="-125" dirty="0">
                <a:latin typeface="Times New Roman"/>
                <a:cs typeface="Times New Roman"/>
              </a:rPr>
              <a:t>by </a:t>
            </a:r>
            <a:r>
              <a:rPr sz="2800" spc="-70" dirty="0">
                <a:latin typeface="Times New Roman"/>
                <a:cs typeface="Times New Roman"/>
              </a:rPr>
              <a:t>A→</a:t>
            </a:r>
            <a:r>
              <a:rPr sz="2800" spc="260" dirty="0">
                <a:latin typeface="Times New Roman"/>
                <a:cs typeface="Times New Roman"/>
              </a:rPr>
              <a:t> </a:t>
            </a:r>
            <a:r>
              <a:rPr sz="2800" spc="-114" dirty="0">
                <a:latin typeface="Times New Roman"/>
                <a:cs typeface="Times New Roman"/>
              </a:rPr>
              <a:t>α</a:t>
            </a:r>
            <a:endParaRPr sz="2800">
              <a:latin typeface="Times New Roman"/>
              <a:cs typeface="Times New Roman"/>
            </a:endParaRPr>
          </a:p>
          <a:p>
            <a:pPr marL="143510" marR="69215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5" dirty="0">
                <a:latin typeface="Times New Roman"/>
                <a:cs typeface="Times New Roman"/>
              </a:rPr>
              <a:t>The </a:t>
            </a:r>
            <a:r>
              <a:rPr sz="2800" spc="-60" dirty="0">
                <a:latin typeface="Times New Roman"/>
                <a:cs typeface="Times New Roman"/>
              </a:rPr>
              <a:t>extra </a:t>
            </a:r>
            <a:r>
              <a:rPr sz="2800" spc="-25" dirty="0">
                <a:latin typeface="Times New Roman"/>
                <a:cs typeface="Times New Roman"/>
              </a:rPr>
              <a:t>information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20" dirty="0">
                <a:latin typeface="Times New Roman"/>
                <a:cs typeface="Times New Roman"/>
              </a:rPr>
              <a:t>incorporated </a:t>
            </a:r>
            <a:r>
              <a:rPr sz="2800" spc="-15" dirty="0">
                <a:latin typeface="Times New Roman"/>
                <a:cs typeface="Times New Roman"/>
              </a:rPr>
              <a:t>into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40" dirty="0">
                <a:latin typeface="Times New Roman"/>
                <a:cs typeface="Times New Roman"/>
              </a:rPr>
              <a:t>state </a:t>
            </a:r>
            <a:r>
              <a:rPr sz="2800" spc="-125" dirty="0">
                <a:latin typeface="Times New Roman"/>
                <a:cs typeface="Times New Roman"/>
              </a:rPr>
              <a:t>by </a:t>
            </a:r>
            <a:r>
              <a:rPr sz="2800" spc="-60" dirty="0">
                <a:latin typeface="Times New Roman"/>
                <a:cs typeface="Times New Roman"/>
              </a:rPr>
              <a:t>redefining </a:t>
            </a:r>
            <a:r>
              <a:rPr sz="2800" spc="-55" dirty="0">
                <a:latin typeface="Times New Roman"/>
                <a:cs typeface="Times New Roman"/>
              </a:rPr>
              <a:t>items 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65" dirty="0">
                <a:latin typeface="Times New Roman"/>
                <a:cs typeface="Times New Roman"/>
              </a:rPr>
              <a:t>include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45" dirty="0">
                <a:latin typeface="Times New Roman"/>
                <a:cs typeface="Times New Roman"/>
              </a:rPr>
              <a:t>terminal </a:t>
            </a:r>
            <a:r>
              <a:rPr sz="2800" spc="-75" dirty="0">
                <a:latin typeface="Times New Roman"/>
                <a:cs typeface="Times New Roman"/>
              </a:rPr>
              <a:t>symbol </a:t>
            </a:r>
            <a:r>
              <a:rPr sz="2800" spc="-90" dirty="0">
                <a:latin typeface="Times New Roman"/>
                <a:cs typeface="Times New Roman"/>
              </a:rPr>
              <a:t>as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35" dirty="0">
                <a:latin typeface="Times New Roman"/>
                <a:cs typeface="Times New Roman"/>
              </a:rPr>
              <a:t>second</a:t>
            </a:r>
            <a:r>
              <a:rPr sz="2800" spc="4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component</a:t>
            </a:r>
            <a:endParaRPr sz="2800">
              <a:latin typeface="Times New Roman"/>
              <a:cs typeface="Times New Roman"/>
            </a:endParaRPr>
          </a:p>
          <a:p>
            <a:pPr marL="143510" marR="508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3079115" algn="l"/>
                <a:tab pos="4921250" algn="l"/>
              </a:tabLst>
            </a:pPr>
            <a:r>
              <a:rPr sz="2800" spc="-5" dirty="0">
                <a:latin typeface="Times New Roman"/>
                <a:cs typeface="Times New Roman"/>
              </a:rPr>
              <a:t>The </a:t>
            </a:r>
            <a:r>
              <a:rPr sz="2800" spc="-75" dirty="0">
                <a:latin typeface="Times New Roman"/>
                <a:cs typeface="Times New Roman"/>
              </a:rPr>
              <a:t>general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15" dirty="0">
                <a:latin typeface="Times New Roman"/>
                <a:cs typeface="Times New Roman"/>
              </a:rPr>
              <a:t>form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45" dirty="0">
                <a:latin typeface="Times New Roman"/>
                <a:cs typeface="Times New Roman"/>
              </a:rPr>
              <a:t>an </a:t>
            </a:r>
            <a:r>
              <a:rPr sz="2800" spc="-50" dirty="0">
                <a:latin typeface="Times New Roman"/>
                <a:cs typeface="Times New Roman"/>
              </a:rPr>
              <a:t>item</a:t>
            </a:r>
            <a:r>
              <a:rPr sz="2800" spc="55" dirty="0">
                <a:latin typeface="Times New Roman"/>
                <a:cs typeface="Times New Roman"/>
              </a:rPr>
              <a:t> </a:t>
            </a:r>
            <a:r>
              <a:rPr sz="2800" spc="-105" dirty="0">
                <a:latin typeface="Times New Roman"/>
                <a:cs typeface="Times New Roman"/>
              </a:rPr>
              <a:t>is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15" dirty="0">
                <a:latin typeface="Times New Roman"/>
                <a:cs typeface="Times New Roman"/>
              </a:rPr>
              <a:t>form </a:t>
            </a:r>
            <a:r>
              <a:rPr sz="2800" spc="-155" dirty="0">
                <a:latin typeface="Times New Roman"/>
                <a:cs typeface="Times New Roman"/>
              </a:rPr>
              <a:t>[A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70" dirty="0">
                <a:latin typeface="Times New Roman"/>
                <a:cs typeface="Times New Roman"/>
              </a:rPr>
              <a:t>α•β, </a:t>
            </a:r>
            <a:r>
              <a:rPr sz="2800" spc="-145" dirty="0">
                <a:latin typeface="Times New Roman"/>
                <a:cs typeface="Times New Roman"/>
              </a:rPr>
              <a:t>a] </a:t>
            </a:r>
            <a:r>
              <a:rPr sz="2800" spc="-60" dirty="0">
                <a:latin typeface="Times New Roman"/>
                <a:cs typeface="Times New Roman"/>
              </a:rPr>
              <a:t>where </a:t>
            </a:r>
            <a:r>
              <a:rPr sz="2800" spc="-70" dirty="0">
                <a:latin typeface="Times New Roman"/>
                <a:cs typeface="Times New Roman"/>
              </a:rPr>
              <a:t>A→ </a:t>
            </a:r>
            <a:r>
              <a:rPr sz="2800" spc="-95" dirty="0">
                <a:latin typeface="Times New Roman"/>
                <a:cs typeface="Times New Roman"/>
              </a:rPr>
              <a:t>αβ 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15" dirty="0">
                <a:latin typeface="Times New Roman"/>
                <a:cs typeface="Times New Roman"/>
              </a:rPr>
              <a:t>production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b="1" spc="-60" dirty="0">
                <a:latin typeface="Times New Roman"/>
                <a:cs typeface="Times New Roman"/>
              </a:rPr>
              <a:t>a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45" dirty="0">
                <a:latin typeface="Times New Roman"/>
                <a:cs typeface="Times New Roman"/>
              </a:rPr>
              <a:t>terminal </a:t>
            </a:r>
            <a:r>
              <a:rPr sz="2800" spc="10" dirty="0">
                <a:latin typeface="Times New Roman"/>
                <a:cs typeface="Times New Roman"/>
              </a:rPr>
              <a:t>or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50" dirty="0">
                <a:latin typeface="Times New Roman"/>
                <a:cs typeface="Times New Roman"/>
              </a:rPr>
              <a:t>right </a:t>
            </a:r>
            <a:r>
              <a:rPr sz="2800" spc="-20" dirty="0">
                <a:latin typeface="Times New Roman"/>
                <a:cs typeface="Times New Roman"/>
              </a:rPr>
              <a:t>end </a:t>
            </a:r>
            <a:r>
              <a:rPr sz="2800" spc="-60" dirty="0">
                <a:latin typeface="Times New Roman"/>
                <a:cs typeface="Times New Roman"/>
              </a:rPr>
              <a:t>marker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150" dirty="0">
                <a:latin typeface="Times New Roman"/>
                <a:cs typeface="Times New Roman"/>
              </a:rPr>
              <a:t>$</a:t>
            </a:r>
            <a:endParaRPr sz="2800">
              <a:latin typeface="Times New Roman"/>
              <a:cs typeface="Times New Roman"/>
            </a:endParaRPr>
          </a:p>
          <a:p>
            <a:pPr marL="14351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240">
                <a:latin typeface="Times New Roman"/>
                <a:cs typeface="Times New Roman"/>
              </a:rPr>
              <a:t>We </a:t>
            </a:r>
            <a:r>
              <a:rPr lang="en-US" sz="2800" spc="-240" dirty="0" smtClean="0">
                <a:latin typeface="Times New Roman"/>
                <a:cs typeface="Times New Roman"/>
              </a:rPr>
              <a:t> </a:t>
            </a:r>
            <a:r>
              <a:rPr sz="2800" spc="-120" smtClean="0">
                <a:latin typeface="Times New Roman"/>
                <a:cs typeface="Times New Roman"/>
              </a:rPr>
              <a:t>call </a:t>
            </a:r>
            <a:r>
              <a:rPr sz="2800" spc="-50" dirty="0">
                <a:latin typeface="Times New Roman"/>
                <a:cs typeface="Times New Roman"/>
              </a:rPr>
              <a:t>such </a:t>
            </a:r>
            <a:r>
              <a:rPr sz="2800" spc="-45" dirty="0">
                <a:latin typeface="Times New Roman"/>
                <a:cs typeface="Times New Roman"/>
              </a:rPr>
              <a:t>an </a:t>
            </a:r>
            <a:r>
              <a:rPr sz="2800" spc="-40" dirty="0">
                <a:latin typeface="Times New Roman"/>
                <a:cs typeface="Times New Roman"/>
              </a:rPr>
              <a:t>object </a:t>
            </a:r>
            <a:r>
              <a:rPr sz="2800" spc="-45" dirty="0">
                <a:latin typeface="Times New Roman"/>
                <a:cs typeface="Times New Roman"/>
              </a:rPr>
              <a:t>an </a:t>
            </a:r>
            <a:r>
              <a:rPr sz="2800" spc="-114" dirty="0">
                <a:latin typeface="Times New Roman"/>
                <a:cs typeface="Times New Roman"/>
              </a:rPr>
              <a:t>LR(1)</a:t>
            </a:r>
            <a:r>
              <a:rPr sz="2800" spc="40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item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0080" y="381000"/>
            <a:ext cx="77524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70" dirty="0">
                <a:solidFill>
                  <a:srgbClr val="262626"/>
                </a:solidFill>
              </a:rPr>
              <a:t>Error </a:t>
            </a:r>
            <a:r>
              <a:rPr sz="4800" spc="-160" dirty="0">
                <a:solidFill>
                  <a:srgbClr val="262626"/>
                </a:solidFill>
              </a:rPr>
              <a:t>Recovery</a:t>
            </a:r>
            <a:r>
              <a:rPr sz="4800" spc="-100" dirty="0">
                <a:solidFill>
                  <a:srgbClr val="262626"/>
                </a:solidFill>
              </a:rPr>
              <a:t> </a:t>
            </a:r>
            <a:r>
              <a:rPr sz="4800" spc="-114" dirty="0">
                <a:solidFill>
                  <a:srgbClr val="262626"/>
                </a:solidFill>
              </a:rPr>
              <a:t>Techniques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731520" y="1905000"/>
            <a:ext cx="9601200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910" marR="5080" indent="-156845" algn="just">
              <a:lnSpc>
                <a:spcPct val="100000"/>
              </a:lnSpc>
              <a:spcBef>
                <a:spcPts val="100"/>
              </a:spcBef>
              <a:buClr>
                <a:srgbClr val="262626"/>
              </a:buClr>
              <a:buChar char="◦"/>
              <a:tabLst>
                <a:tab pos="169545" algn="l"/>
              </a:tabLst>
            </a:pPr>
            <a:r>
              <a:rPr sz="2800" spc="-60" dirty="0">
                <a:latin typeface="Times New Roman"/>
                <a:cs typeface="Times New Roman"/>
              </a:rPr>
              <a:t>Unfortunately, </a:t>
            </a:r>
            <a:r>
              <a:rPr sz="2800" spc="-35" dirty="0">
                <a:latin typeface="Times New Roman"/>
                <a:cs typeface="Times New Roman"/>
              </a:rPr>
              <a:t>these </a:t>
            </a:r>
            <a:r>
              <a:rPr sz="2800" spc="-20" dirty="0">
                <a:latin typeface="Times New Roman"/>
                <a:cs typeface="Times New Roman"/>
              </a:rPr>
              <a:t>methods </a:t>
            </a:r>
            <a:r>
              <a:rPr sz="2800" spc="-65" dirty="0">
                <a:latin typeface="Times New Roman"/>
                <a:cs typeface="Times New Roman"/>
              </a:rPr>
              <a:t>are </a:t>
            </a:r>
            <a:r>
              <a:rPr sz="2800" spc="-55" dirty="0">
                <a:latin typeface="Times New Roman"/>
                <a:cs typeface="Times New Roman"/>
              </a:rPr>
              <a:t>in </a:t>
            </a:r>
            <a:r>
              <a:rPr sz="2800" spc="-75" dirty="0">
                <a:latin typeface="Times New Roman"/>
                <a:cs typeface="Times New Roman"/>
              </a:rPr>
              <a:t>general </a:t>
            </a:r>
            <a:r>
              <a:rPr sz="2800" spc="25" dirty="0">
                <a:latin typeface="Times New Roman"/>
                <a:cs typeface="Times New Roman"/>
              </a:rPr>
              <a:t>too </a:t>
            </a:r>
            <a:r>
              <a:rPr sz="2800" spc="-80" dirty="0">
                <a:latin typeface="Times New Roman"/>
                <a:cs typeface="Times New Roman"/>
              </a:rPr>
              <a:t>costly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45" dirty="0">
                <a:latin typeface="Times New Roman"/>
                <a:cs typeface="Times New Roman"/>
              </a:rPr>
              <a:t>implement  </a:t>
            </a:r>
            <a:r>
              <a:rPr sz="2800" spc="-55" dirty="0">
                <a:latin typeface="Times New Roman"/>
                <a:cs typeface="Times New Roman"/>
              </a:rPr>
              <a:t>in </a:t>
            </a:r>
            <a:r>
              <a:rPr sz="2800" spc="-10" dirty="0">
                <a:latin typeface="Times New Roman"/>
                <a:cs typeface="Times New Roman"/>
              </a:rPr>
              <a:t>terms </a:t>
            </a:r>
            <a:r>
              <a:rPr sz="2800" spc="-5" dirty="0">
                <a:latin typeface="Times New Roman"/>
                <a:cs typeface="Times New Roman"/>
              </a:rPr>
              <a:t>of </a:t>
            </a:r>
            <a:r>
              <a:rPr sz="2800" spc="-55" dirty="0">
                <a:latin typeface="Times New Roman"/>
                <a:cs typeface="Times New Roman"/>
              </a:rPr>
              <a:t>time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-75" dirty="0">
                <a:latin typeface="Times New Roman"/>
                <a:cs typeface="Times New Roman"/>
              </a:rPr>
              <a:t>space, </a:t>
            </a:r>
            <a:r>
              <a:rPr sz="2800" spc="-25" dirty="0">
                <a:latin typeface="Times New Roman"/>
                <a:cs typeface="Times New Roman"/>
              </a:rPr>
              <a:t>so </a:t>
            </a:r>
            <a:r>
              <a:rPr sz="2800" spc="-35" dirty="0">
                <a:latin typeface="Times New Roman"/>
                <a:cs typeface="Times New Roman"/>
              </a:rPr>
              <a:t>these </a:t>
            </a:r>
            <a:r>
              <a:rPr sz="2800" spc="-50" dirty="0">
                <a:latin typeface="Times New Roman"/>
                <a:cs typeface="Times New Roman"/>
              </a:rPr>
              <a:t>techniques </a:t>
            </a:r>
            <a:r>
              <a:rPr sz="2800" spc="-65" dirty="0">
                <a:latin typeface="Times New Roman"/>
                <a:cs typeface="Times New Roman"/>
              </a:rPr>
              <a:t>are </a:t>
            </a:r>
            <a:r>
              <a:rPr sz="2800" spc="-55" dirty="0">
                <a:latin typeface="Times New Roman"/>
                <a:cs typeface="Times New Roman"/>
              </a:rPr>
              <a:t>currently </a:t>
            </a:r>
            <a:r>
              <a:rPr sz="2800" spc="-85" dirty="0">
                <a:latin typeface="Times New Roman"/>
                <a:cs typeface="Times New Roman"/>
              </a:rPr>
              <a:t>only </a:t>
            </a:r>
            <a:r>
              <a:rPr sz="2800" spc="-5" dirty="0">
                <a:latin typeface="Times New Roman"/>
                <a:cs typeface="Times New Roman"/>
              </a:rPr>
              <a:t>of  </a:t>
            </a:r>
            <a:r>
              <a:rPr sz="2800" spc="-50" dirty="0">
                <a:latin typeface="Times New Roman"/>
                <a:cs typeface="Times New Roman"/>
              </a:rPr>
              <a:t>theoretical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35" dirty="0">
                <a:latin typeface="Times New Roman"/>
                <a:cs typeface="Times New Roman"/>
              </a:rPr>
              <a:t>interest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457200"/>
            <a:ext cx="49530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95" dirty="0">
                <a:solidFill>
                  <a:srgbClr val="262626"/>
                </a:solidFill>
              </a:rPr>
              <a:t>LR(1)</a:t>
            </a:r>
            <a:r>
              <a:rPr sz="4800" spc="-80" dirty="0">
                <a:solidFill>
                  <a:srgbClr val="262626"/>
                </a:solidFill>
              </a:rPr>
              <a:t> </a:t>
            </a:r>
            <a:r>
              <a:rPr sz="4800" spc="-35" dirty="0">
                <a:solidFill>
                  <a:srgbClr val="262626"/>
                </a:solidFill>
              </a:rPr>
              <a:t>Grammar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685800" y="1828800"/>
            <a:ext cx="9982200" cy="25135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510" marR="5080" indent="-131445">
              <a:lnSpc>
                <a:spcPct val="100000"/>
              </a:lnSpc>
              <a:spcBef>
                <a:spcPts val="1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1155700" algn="l"/>
                <a:tab pos="2081530" algn="l"/>
              </a:tabLst>
            </a:pPr>
            <a:r>
              <a:rPr sz="2800" spc="40" dirty="0">
                <a:latin typeface="Times New Roman"/>
                <a:cs typeface="Times New Roman"/>
              </a:rPr>
              <a:t>In </a:t>
            </a:r>
            <a:r>
              <a:rPr sz="2800" spc="-45" dirty="0">
                <a:latin typeface="Times New Roman"/>
                <a:cs typeface="Times New Roman"/>
              </a:rPr>
              <a:t>an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item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15" dirty="0">
                <a:latin typeface="Times New Roman"/>
                <a:cs typeface="Times New Roman"/>
              </a:rPr>
              <a:t>form </a:t>
            </a:r>
            <a:r>
              <a:rPr sz="2800" spc="-155" dirty="0">
                <a:latin typeface="Times New Roman"/>
                <a:cs typeface="Times New Roman"/>
              </a:rPr>
              <a:t>[A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75" dirty="0">
                <a:latin typeface="Times New Roman"/>
                <a:cs typeface="Times New Roman"/>
              </a:rPr>
              <a:t>α•, </a:t>
            </a:r>
            <a:r>
              <a:rPr sz="2800" spc="-130" dirty="0">
                <a:latin typeface="Times New Roman"/>
                <a:cs typeface="Times New Roman"/>
              </a:rPr>
              <a:t>a], </a:t>
            </a:r>
            <a:r>
              <a:rPr sz="2800" spc="-30" dirty="0">
                <a:latin typeface="Times New Roman"/>
                <a:cs typeface="Times New Roman"/>
              </a:rPr>
              <a:t>reduction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10" dirty="0">
                <a:latin typeface="Times New Roman"/>
                <a:cs typeface="Times New Roman"/>
              </a:rPr>
              <a:t>performed </a:t>
            </a:r>
            <a:r>
              <a:rPr sz="2800" spc="-75" dirty="0">
                <a:latin typeface="Times New Roman"/>
                <a:cs typeface="Times New Roman"/>
              </a:rPr>
              <a:t>using </a:t>
            </a:r>
            <a:r>
              <a:rPr sz="2800" spc="-70" dirty="0">
                <a:latin typeface="Times New Roman"/>
                <a:cs typeface="Times New Roman"/>
              </a:rPr>
              <a:t>A→ </a:t>
            </a:r>
            <a:r>
              <a:rPr sz="2800" spc="-114" dirty="0">
                <a:latin typeface="Times New Roman"/>
                <a:cs typeface="Times New Roman"/>
              </a:rPr>
              <a:t>α  </a:t>
            </a:r>
            <a:r>
              <a:rPr sz="2800" spc="-85" dirty="0">
                <a:latin typeface="Times New Roman"/>
                <a:cs typeface="Times New Roman"/>
              </a:rPr>
              <a:t>only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85" dirty="0">
                <a:latin typeface="Times New Roman"/>
                <a:cs typeface="Times New Roman"/>
              </a:rPr>
              <a:t>if	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40" dirty="0">
                <a:latin typeface="Times New Roman"/>
                <a:cs typeface="Times New Roman"/>
              </a:rPr>
              <a:t>next </a:t>
            </a:r>
            <a:r>
              <a:rPr sz="2800" spc="-15" dirty="0">
                <a:latin typeface="Times New Roman"/>
                <a:cs typeface="Times New Roman"/>
              </a:rPr>
              <a:t>input </a:t>
            </a:r>
            <a:r>
              <a:rPr sz="2800" spc="-75" dirty="0">
                <a:latin typeface="Times New Roman"/>
                <a:cs typeface="Times New Roman"/>
              </a:rPr>
              <a:t>symbol </a:t>
            </a:r>
            <a:r>
              <a:rPr sz="2800" spc="-105" dirty="0">
                <a:latin typeface="Times New Roman"/>
                <a:cs typeface="Times New Roman"/>
              </a:rPr>
              <a:t>is</a:t>
            </a:r>
            <a:r>
              <a:rPr sz="2800" spc="165" dirty="0">
                <a:latin typeface="Times New Roman"/>
                <a:cs typeface="Times New Roman"/>
              </a:rPr>
              <a:t> </a:t>
            </a:r>
            <a:r>
              <a:rPr sz="2800" b="1" spc="-60" dirty="0">
                <a:latin typeface="Times New Roman"/>
                <a:cs typeface="Times New Roman"/>
              </a:rPr>
              <a:t>a</a:t>
            </a:r>
            <a:endParaRPr sz="2800">
              <a:latin typeface="Times New Roman"/>
              <a:cs typeface="Times New Roman"/>
            </a:endParaRPr>
          </a:p>
          <a:p>
            <a:pPr marL="14351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8186420" algn="l"/>
              </a:tabLst>
            </a:pPr>
            <a:r>
              <a:rPr sz="2800" spc="-5" dirty="0">
                <a:latin typeface="Times New Roman"/>
                <a:cs typeface="Times New Roman"/>
              </a:rPr>
              <a:t>The </a:t>
            </a:r>
            <a:r>
              <a:rPr sz="2800" spc="-15" dirty="0">
                <a:latin typeface="Times New Roman"/>
                <a:cs typeface="Times New Roman"/>
              </a:rPr>
              <a:t>input </a:t>
            </a:r>
            <a:r>
              <a:rPr sz="2800" spc="-75" dirty="0">
                <a:latin typeface="Times New Roman"/>
                <a:cs typeface="Times New Roman"/>
              </a:rPr>
              <a:t>symbol </a:t>
            </a:r>
            <a:r>
              <a:rPr sz="2800" b="1" spc="-60" dirty="0">
                <a:latin typeface="Times New Roman"/>
                <a:cs typeface="Times New Roman"/>
              </a:rPr>
              <a:t>a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95" dirty="0">
                <a:latin typeface="Times New Roman"/>
                <a:cs typeface="Times New Roman"/>
              </a:rPr>
              <a:t>called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45" dirty="0">
                <a:latin typeface="Times New Roman"/>
                <a:cs typeface="Times New Roman"/>
              </a:rPr>
              <a:t>“lookahead” </a:t>
            </a:r>
            <a:r>
              <a:rPr sz="2800" spc="-85" dirty="0">
                <a:latin typeface="Times New Roman"/>
                <a:cs typeface="Times New Roman"/>
              </a:rPr>
              <a:t>(which</a:t>
            </a:r>
            <a:r>
              <a:rPr sz="2800" spc="520" dirty="0">
                <a:latin typeface="Times New Roman"/>
                <a:cs typeface="Times New Roman"/>
              </a:rPr>
              <a:t> </a:t>
            </a:r>
            <a:r>
              <a:rPr sz="2800" spc="-105" dirty="0">
                <a:latin typeface="Times New Roman"/>
                <a:cs typeface="Times New Roman"/>
              </a:rPr>
              <a:t>is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45" dirty="0">
                <a:latin typeface="Times New Roman"/>
                <a:cs typeface="Times New Roman"/>
              </a:rPr>
              <a:t>length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10" dirty="0">
                <a:latin typeface="Times New Roman"/>
                <a:cs typeface="Times New Roman"/>
              </a:rPr>
              <a:t>1)</a:t>
            </a:r>
            <a:endParaRPr sz="2800">
              <a:latin typeface="Times New Roman"/>
              <a:cs typeface="Times New Roman"/>
            </a:endParaRPr>
          </a:p>
          <a:p>
            <a:pPr marL="14351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114" dirty="0">
                <a:latin typeface="Times New Roman"/>
                <a:cs typeface="Times New Roman"/>
              </a:rPr>
              <a:t>LR(1) </a:t>
            </a:r>
            <a:r>
              <a:rPr sz="2800" spc="-50" dirty="0">
                <a:latin typeface="Times New Roman"/>
                <a:cs typeface="Times New Roman"/>
              </a:rPr>
              <a:t>item </a:t>
            </a:r>
            <a:r>
              <a:rPr sz="2800" spc="285" dirty="0">
                <a:latin typeface="Times New Roman"/>
                <a:cs typeface="Times New Roman"/>
              </a:rPr>
              <a:t>= </a:t>
            </a:r>
            <a:r>
              <a:rPr sz="2800" spc="-114" dirty="0">
                <a:latin typeface="Times New Roman"/>
                <a:cs typeface="Times New Roman"/>
              </a:rPr>
              <a:t>LR(0) </a:t>
            </a:r>
            <a:r>
              <a:rPr sz="2800" spc="-50" dirty="0">
                <a:latin typeface="Times New Roman"/>
                <a:cs typeface="Times New Roman"/>
              </a:rPr>
              <a:t>item </a:t>
            </a:r>
            <a:r>
              <a:rPr sz="2800" spc="285" dirty="0">
                <a:latin typeface="Times New Roman"/>
                <a:cs typeface="Times New Roman"/>
              </a:rPr>
              <a:t>+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lookahead</a:t>
            </a:r>
            <a:endParaRPr sz="2800">
              <a:latin typeface="Times New Roman"/>
              <a:cs typeface="Times New Roman"/>
            </a:endParaRPr>
          </a:p>
          <a:p>
            <a:pPr marL="14351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5" dirty="0">
                <a:latin typeface="Times New Roman"/>
                <a:cs typeface="Times New Roman"/>
              </a:rPr>
              <a:t>The </a:t>
            </a:r>
            <a:r>
              <a:rPr sz="2800" spc="-50" dirty="0">
                <a:latin typeface="Times New Roman"/>
                <a:cs typeface="Times New Roman"/>
              </a:rPr>
              <a:t>parsers </a:t>
            </a:r>
            <a:r>
              <a:rPr sz="2800" spc="-5" dirty="0">
                <a:latin typeface="Times New Roman"/>
                <a:cs typeface="Times New Roman"/>
              </a:rPr>
              <a:t>that </a:t>
            </a:r>
            <a:r>
              <a:rPr sz="2800" spc="-65" dirty="0">
                <a:latin typeface="Times New Roman"/>
                <a:cs typeface="Times New Roman"/>
              </a:rPr>
              <a:t>uses </a:t>
            </a:r>
            <a:r>
              <a:rPr sz="2800" spc="-114" dirty="0">
                <a:latin typeface="Times New Roman"/>
                <a:cs typeface="Times New Roman"/>
              </a:rPr>
              <a:t>LR(1) </a:t>
            </a:r>
            <a:r>
              <a:rPr sz="2800" spc="-55" dirty="0">
                <a:latin typeface="Times New Roman"/>
                <a:cs typeface="Times New Roman"/>
              </a:rPr>
              <a:t>items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75" dirty="0">
                <a:latin typeface="Times New Roman"/>
                <a:cs typeface="Times New Roman"/>
              </a:rPr>
              <a:t>also </a:t>
            </a:r>
            <a:r>
              <a:rPr sz="2800" spc="-95" dirty="0">
                <a:latin typeface="Times New Roman"/>
                <a:cs typeface="Times New Roman"/>
              </a:rPr>
              <a:t>called</a:t>
            </a:r>
            <a:r>
              <a:rPr sz="2800" spc="455" dirty="0">
                <a:latin typeface="Times New Roman"/>
                <a:cs typeface="Times New Roman"/>
              </a:rPr>
              <a:t> </a:t>
            </a:r>
            <a:r>
              <a:rPr sz="2800" spc="-80" dirty="0">
                <a:latin typeface="Times New Roman"/>
                <a:cs typeface="Times New Roman"/>
              </a:rPr>
              <a:t>Canonical-LR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457200"/>
            <a:ext cx="10058400" cy="67710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639820" algn="l"/>
              </a:tabLst>
            </a:pPr>
            <a:r>
              <a:rPr sz="4300" spc="-25" dirty="0">
                <a:solidFill>
                  <a:srgbClr val="262626"/>
                </a:solidFill>
              </a:rPr>
              <a:t>Computation</a:t>
            </a:r>
            <a:r>
              <a:rPr sz="4300" spc="15" dirty="0">
                <a:solidFill>
                  <a:srgbClr val="262626"/>
                </a:solidFill>
              </a:rPr>
              <a:t> </a:t>
            </a:r>
            <a:r>
              <a:rPr sz="4300" spc="5" dirty="0">
                <a:solidFill>
                  <a:srgbClr val="262626"/>
                </a:solidFill>
              </a:rPr>
              <a:t>of	</a:t>
            </a:r>
            <a:r>
              <a:rPr sz="4300" spc="-80" dirty="0">
                <a:solidFill>
                  <a:srgbClr val="262626"/>
                </a:solidFill>
              </a:rPr>
              <a:t>Closure(I) </a:t>
            </a:r>
            <a:r>
              <a:rPr sz="4300" dirty="0">
                <a:solidFill>
                  <a:srgbClr val="262626"/>
                </a:solidFill>
              </a:rPr>
              <a:t>for </a:t>
            </a:r>
            <a:r>
              <a:rPr sz="4300" spc="-170" dirty="0">
                <a:solidFill>
                  <a:srgbClr val="262626"/>
                </a:solidFill>
              </a:rPr>
              <a:t>LR(1)</a:t>
            </a:r>
            <a:r>
              <a:rPr sz="4300" spc="10" dirty="0">
                <a:solidFill>
                  <a:srgbClr val="262626"/>
                </a:solidFill>
              </a:rPr>
              <a:t> </a:t>
            </a:r>
            <a:r>
              <a:rPr sz="4300" spc="-15" dirty="0">
                <a:solidFill>
                  <a:srgbClr val="262626"/>
                </a:solidFill>
              </a:rPr>
              <a:t>Items</a:t>
            </a:r>
            <a:endParaRPr sz="4300"/>
          </a:p>
        </p:txBody>
      </p:sp>
      <p:sp>
        <p:nvSpPr>
          <p:cNvPr id="3" name="object 3"/>
          <p:cNvSpPr txBox="1"/>
          <p:nvPr/>
        </p:nvSpPr>
        <p:spPr>
          <a:xfrm>
            <a:off x="685800" y="1600200"/>
            <a:ext cx="7620000" cy="3292440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344805" indent="-332740">
              <a:lnSpc>
                <a:spcPct val="100000"/>
              </a:lnSpc>
              <a:spcBef>
                <a:spcPts val="1000"/>
              </a:spcBef>
              <a:buAutoNum type="arabicPeriod"/>
              <a:tabLst>
                <a:tab pos="345440" algn="l"/>
              </a:tabLst>
            </a:pPr>
            <a:r>
              <a:rPr sz="2800" spc="-65" dirty="0">
                <a:latin typeface="Times New Roman"/>
                <a:cs typeface="Times New Roman"/>
              </a:rPr>
              <a:t>Repeat</a:t>
            </a:r>
            <a:endParaRPr sz="2800">
              <a:latin typeface="Times New Roman"/>
              <a:cs typeface="Times New Roman"/>
            </a:endParaRPr>
          </a:p>
          <a:p>
            <a:pPr marL="345440" marR="622935" indent="-345440">
              <a:lnSpc>
                <a:spcPct val="126800"/>
              </a:lnSpc>
              <a:buAutoNum type="arabicPeriod"/>
              <a:tabLst>
                <a:tab pos="345440" algn="l"/>
                <a:tab pos="2752725" algn="l"/>
                <a:tab pos="3797935" algn="l"/>
              </a:tabLst>
            </a:pPr>
            <a:r>
              <a:rPr sz="2800" spc="-25" dirty="0">
                <a:latin typeface="Times New Roman"/>
                <a:cs typeface="Times New Roman"/>
              </a:rPr>
              <a:t>For </a:t>
            </a:r>
            <a:r>
              <a:rPr sz="2800" spc="-70" dirty="0">
                <a:latin typeface="Times New Roman"/>
                <a:cs typeface="Times New Roman"/>
              </a:rPr>
              <a:t>each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item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15" dirty="0">
                <a:latin typeface="Times New Roman"/>
                <a:cs typeface="Times New Roman"/>
              </a:rPr>
              <a:t>form </a:t>
            </a:r>
            <a:r>
              <a:rPr sz="2800" spc="-155" dirty="0">
                <a:latin typeface="Times New Roman"/>
                <a:cs typeface="Times New Roman"/>
              </a:rPr>
              <a:t>[A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90" dirty="0">
                <a:latin typeface="Times New Roman"/>
                <a:cs typeface="Times New Roman"/>
              </a:rPr>
              <a:t>α•Bβ, </a:t>
            </a:r>
            <a:r>
              <a:rPr sz="2800" spc="-145" dirty="0">
                <a:latin typeface="Times New Roman"/>
                <a:cs typeface="Times New Roman"/>
              </a:rPr>
              <a:t>a] </a:t>
            </a:r>
            <a:r>
              <a:rPr sz="2800" spc="-55" dirty="0">
                <a:latin typeface="Times New Roman"/>
                <a:cs typeface="Times New Roman"/>
              </a:rPr>
              <a:t>in </a:t>
            </a:r>
            <a:r>
              <a:rPr sz="2800" spc="55" dirty="0">
                <a:latin typeface="Times New Roman"/>
                <a:cs typeface="Times New Roman"/>
              </a:rPr>
              <a:t>I  </a:t>
            </a:r>
            <a:r>
              <a:rPr sz="2800" spc="-25" dirty="0">
                <a:latin typeface="Times New Roman"/>
                <a:cs typeface="Times New Roman"/>
              </a:rPr>
              <a:t>For </a:t>
            </a:r>
            <a:r>
              <a:rPr sz="2800" spc="-70" dirty="0">
                <a:latin typeface="Times New Roman"/>
                <a:cs typeface="Times New Roman"/>
              </a:rPr>
              <a:t>each</a:t>
            </a:r>
            <a:r>
              <a:rPr sz="2800" spc="2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production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15" dirty="0">
                <a:latin typeface="Times New Roman"/>
                <a:cs typeface="Times New Roman"/>
              </a:rPr>
              <a:t>form </a:t>
            </a:r>
            <a:r>
              <a:rPr sz="2800" spc="-150" dirty="0">
                <a:latin typeface="Times New Roman"/>
                <a:cs typeface="Times New Roman"/>
              </a:rPr>
              <a:t>B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85" dirty="0">
                <a:latin typeface="Times New Roman"/>
                <a:cs typeface="Times New Roman"/>
              </a:rPr>
              <a:t>γ </a:t>
            </a:r>
            <a:r>
              <a:rPr sz="2800" spc="-55" dirty="0">
                <a:latin typeface="Times New Roman"/>
                <a:cs typeface="Times New Roman"/>
              </a:rPr>
              <a:t>in</a:t>
            </a:r>
            <a:r>
              <a:rPr sz="2800" spc="140" dirty="0">
                <a:latin typeface="Times New Roman"/>
                <a:cs typeface="Times New Roman"/>
              </a:rPr>
              <a:t> </a:t>
            </a:r>
            <a:r>
              <a:rPr sz="2800" spc="95" dirty="0">
                <a:latin typeface="Times New Roman"/>
                <a:cs typeface="Times New Roman"/>
              </a:rPr>
              <a:t>G</a:t>
            </a:r>
            <a:r>
              <a:rPr sz="2800" i="1" spc="95" dirty="0">
                <a:latin typeface="Times New Roman"/>
                <a:cs typeface="Times New Roman"/>
              </a:rPr>
              <a:t>'</a:t>
            </a:r>
            <a:endParaRPr sz="2800">
              <a:latin typeface="Times New Roman"/>
              <a:cs typeface="Times New Roman"/>
            </a:endParaRPr>
          </a:p>
          <a:p>
            <a:pPr marL="926465">
              <a:lnSpc>
                <a:spcPct val="100000"/>
              </a:lnSpc>
              <a:spcBef>
                <a:spcPts val="900"/>
              </a:spcBef>
            </a:pPr>
            <a:r>
              <a:rPr sz="2800" spc="-25" dirty="0">
                <a:latin typeface="Times New Roman"/>
                <a:cs typeface="Times New Roman"/>
              </a:rPr>
              <a:t>For </a:t>
            </a:r>
            <a:r>
              <a:rPr sz="2800" spc="-70" dirty="0">
                <a:latin typeface="Times New Roman"/>
                <a:cs typeface="Times New Roman"/>
              </a:rPr>
              <a:t>each </a:t>
            </a:r>
            <a:r>
              <a:rPr sz="2800" spc="-45" dirty="0">
                <a:latin typeface="Times New Roman"/>
                <a:cs typeface="Times New Roman"/>
              </a:rPr>
              <a:t>terminal </a:t>
            </a:r>
            <a:r>
              <a:rPr sz="2800" spc="25" dirty="0">
                <a:latin typeface="Times New Roman"/>
                <a:cs typeface="Times New Roman"/>
              </a:rPr>
              <a:t>b </a:t>
            </a:r>
            <a:r>
              <a:rPr sz="2800" spc="-55" dirty="0">
                <a:latin typeface="Times New Roman"/>
                <a:cs typeface="Times New Roman"/>
              </a:rPr>
              <a:t>in</a:t>
            </a:r>
            <a:r>
              <a:rPr sz="2800" spc="80" dirty="0">
                <a:latin typeface="Times New Roman"/>
                <a:cs typeface="Times New Roman"/>
              </a:rPr>
              <a:t> </a:t>
            </a:r>
            <a:r>
              <a:rPr sz="2800" spc="-80" dirty="0">
                <a:latin typeface="Times New Roman"/>
                <a:cs typeface="Times New Roman"/>
              </a:rPr>
              <a:t>FIRST(βa)</a:t>
            </a:r>
            <a:endParaRPr sz="2800">
              <a:latin typeface="Times New Roman"/>
              <a:cs typeface="Times New Roman"/>
            </a:endParaRPr>
          </a:p>
          <a:p>
            <a:pPr marL="1383665">
              <a:lnSpc>
                <a:spcPct val="100000"/>
              </a:lnSpc>
              <a:spcBef>
                <a:spcPts val="900"/>
              </a:spcBef>
              <a:tabLst>
                <a:tab pos="4544060" algn="l"/>
              </a:tabLst>
            </a:pPr>
            <a:r>
              <a:rPr sz="2800" spc="-40" dirty="0">
                <a:latin typeface="Times New Roman"/>
                <a:cs typeface="Times New Roman"/>
              </a:rPr>
              <a:t>add </a:t>
            </a:r>
            <a:r>
              <a:rPr sz="2800" spc="-165" dirty="0">
                <a:latin typeface="Times New Roman"/>
                <a:cs typeface="Times New Roman"/>
              </a:rPr>
              <a:t>[B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55" dirty="0">
                <a:latin typeface="Times New Roman"/>
                <a:cs typeface="Times New Roman"/>
              </a:rPr>
              <a:t>•γ, </a:t>
            </a:r>
            <a:r>
              <a:rPr sz="2800" spc="-75" dirty="0">
                <a:latin typeface="Times New Roman"/>
                <a:cs typeface="Times New Roman"/>
              </a:rPr>
              <a:t>b] </a:t>
            </a:r>
            <a:r>
              <a:rPr sz="2800" spc="30" dirty="0">
                <a:latin typeface="Times New Roman"/>
                <a:cs typeface="Times New Roman"/>
              </a:rPr>
              <a:t>to</a:t>
            </a:r>
            <a:r>
              <a:rPr sz="2800" spc="325" dirty="0">
                <a:latin typeface="Times New Roman"/>
                <a:cs typeface="Times New Roman"/>
              </a:rPr>
              <a:t> </a:t>
            </a:r>
            <a:r>
              <a:rPr sz="2800" spc="55" dirty="0">
                <a:latin typeface="Times New Roman"/>
                <a:cs typeface="Times New Roman"/>
              </a:rPr>
              <a:t>I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85" dirty="0">
                <a:latin typeface="Times New Roman"/>
                <a:cs typeface="Times New Roman"/>
              </a:rPr>
              <a:t>if	</a:t>
            </a:r>
            <a:r>
              <a:rPr sz="2800" spc="-50" dirty="0">
                <a:latin typeface="Times New Roman"/>
                <a:cs typeface="Times New Roman"/>
              </a:rPr>
              <a:t>it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25" dirty="0">
                <a:latin typeface="Times New Roman"/>
                <a:cs typeface="Times New Roman"/>
              </a:rPr>
              <a:t>not </a:t>
            </a:r>
            <a:r>
              <a:rPr sz="2800" spc="-100" dirty="0">
                <a:latin typeface="Times New Roman"/>
                <a:cs typeface="Times New Roman"/>
              </a:rPr>
              <a:t>already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there</a:t>
            </a:r>
            <a:endParaRPr sz="2800">
              <a:latin typeface="Times New Roman"/>
              <a:cs typeface="Times New Roman"/>
            </a:endParaRPr>
          </a:p>
          <a:p>
            <a:pPr marL="344805" indent="-332740">
              <a:lnSpc>
                <a:spcPct val="100000"/>
              </a:lnSpc>
              <a:spcBef>
                <a:spcPts val="900"/>
              </a:spcBef>
              <a:buAutoNum type="arabicPeriod" startAt="3"/>
              <a:tabLst>
                <a:tab pos="345440" algn="l"/>
              </a:tabLst>
            </a:pPr>
            <a:r>
              <a:rPr sz="2800" spc="-55" dirty="0">
                <a:latin typeface="Times New Roman"/>
                <a:cs typeface="Times New Roman"/>
              </a:rPr>
              <a:t>Until </a:t>
            </a:r>
            <a:r>
              <a:rPr sz="2800" spc="25" dirty="0">
                <a:latin typeface="Times New Roman"/>
                <a:cs typeface="Times New Roman"/>
              </a:rPr>
              <a:t>no </a:t>
            </a:r>
            <a:r>
              <a:rPr sz="2800" spc="-25" dirty="0">
                <a:latin typeface="Times New Roman"/>
                <a:cs typeface="Times New Roman"/>
              </a:rPr>
              <a:t>more </a:t>
            </a:r>
            <a:r>
              <a:rPr sz="2800" spc="-55" dirty="0">
                <a:latin typeface="Times New Roman"/>
                <a:cs typeface="Times New Roman"/>
              </a:rPr>
              <a:t>items can </a:t>
            </a:r>
            <a:r>
              <a:rPr sz="2800" spc="-30" dirty="0">
                <a:latin typeface="Times New Roman"/>
                <a:cs typeface="Times New Roman"/>
              </a:rPr>
              <a:t>be </a:t>
            </a:r>
            <a:r>
              <a:rPr sz="2800" spc="-45" dirty="0">
                <a:latin typeface="Times New Roman"/>
                <a:cs typeface="Times New Roman"/>
              </a:rPr>
              <a:t>added </a:t>
            </a:r>
            <a:r>
              <a:rPr sz="2800" spc="30" dirty="0">
                <a:latin typeface="Times New Roman"/>
                <a:cs typeface="Times New Roman"/>
              </a:rPr>
              <a:t>to</a:t>
            </a:r>
            <a:r>
              <a:rPr sz="2800" spc="190" dirty="0">
                <a:latin typeface="Times New Roman"/>
                <a:cs typeface="Times New Roman"/>
              </a:rPr>
              <a:t> </a:t>
            </a:r>
            <a:r>
              <a:rPr sz="2800" spc="55" dirty="0">
                <a:latin typeface="Times New Roman"/>
                <a:cs typeface="Times New Roman"/>
              </a:rPr>
              <a:t>I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5841" y="944812"/>
            <a:ext cx="8910257" cy="133882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639820" algn="l"/>
              </a:tabLst>
            </a:pPr>
            <a:r>
              <a:rPr sz="4300" spc="-25" dirty="0">
                <a:solidFill>
                  <a:srgbClr val="262626"/>
                </a:solidFill>
                <a:latin typeface="Times New Roman"/>
                <a:cs typeface="Times New Roman"/>
              </a:rPr>
              <a:t>Computation</a:t>
            </a:r>
            <a:r>
              <a:rPr sz="4300" spc="1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4300" spc="5" dirty="0">
                <a:solidFill>
                  <a:srgbClr val="262626"/>
                </a:solidFill>
                <a:latin typeface="Times New Roman"/>
                <a:cs typeface="Times New Roman"/>
              </a:rPr>
              <a:t>of	</a:t>
            </a:r>
            <a:r>
              <a:rPr sz="4300" spc="75" dirty="0">
                <a:solidFill>
                  <a:srgbClr val="262626"/>
                </a:solidFill>
                <a:latin typeface="Times New Roman"/>
                <a:cs typeface="Times New Roman"/>
              </a:rPr>
              <a:t>GOTO(I, </a:t>
            </a:r>
            <a:r>
              <a:rPr sz="4300" spc="-140" dirty="0">
                <a:solidFill>
                  <a:srgbClr val="262626"/>
                </a:solidFill>
                <a:latin typeface="Times New Roman"/>
                <a:cs typeface="Times New Roman"/>
              </a:rPr>
              <a:t>X) </a:t>
            </a:r>
            <a:r>
              <a:rPr sz="4300" dirty="0">
                <a:solidFill>
                  <a:srgbClr val="262626"/>
                </a:solidFill>
                <a:latin typeface="Times New Roman"/>
                <a:cs typeface="Times New Roman"/>
              </a:rPr>
              <a:t>for </a:t>
            </a:r>
            <a:r>
              <a:rPr sz="4300" spc="-170" dirty="0">
                <a:solidFill>
                  <a:srgbClr val="262626"/>
                </a:solidFill>
                <a:latin typeface="Times New Roman"/>
                <a:cs typeface="Times New Roman"/>
              </a:rPr>
              <a:t>LR(1)</a:t>
            </a:r>
            <a:r>
              <a:rPr sz="4300" spc="-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4300" spc="-15" dirty="0">
                <a:solidFill>
                  <a:srgbClr val="262626"/>
                </a:solidFill>
                <a:latin typeface="Times New Roman"/>
                <a:cs typeface="Times New Roman"/>
              </a:rPr>
              <a:t>Items</a:t>
            </a:r>
            <a:endParaRPr sz="4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25840" y="2541012"/>
            <a:ext cx="8041960" cy="11072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marR="5080" indent="-457200">
              <a:lnSpc>
                <a:spcPct val="126800"/>
              </a:lnSpc>
              <a:spcBef>
                <a:spcPts val="100"/>
              </a:spcBef>
              <a:tabLst>
                <a:tab pos="2420620" algn="l"/>
              </a:tabLst>
            </a:pPr>
            <a:r>
              <a:rPr sz="2800" spc="-25" dirty="0">
                <a:latin typeface="Times New Roman"/>
                <a:cs typeface="Times New Roman"/>
              </a:rPr>
              <a:t>For </a:t>
            </a:r>
            <a:r>
              <a:rPr sz="2800" spc="-70" dirty="0">
                <a:latin typeface="Times New Roman"/>
                <a:cs typeface="Times New Roman"/>
              </a:rPr>
              <a:t>each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item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15" dirty="0">
                <a:latin typeface="Times New Roman"/>
                <a:cs typeface="Times New Roman"/>
              </a:rPr>
              <a:t>form </a:t>
            </a:r>
            <a:r>
              <a:rPr sz="2800" spc="-155" dirty="0">
                <a:latin typeface="Times New Roman"/>
                <a:cs typeface="Times New Roman"/>
              </a:rPr>
              <a:t>[A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70" dirty="0">
                <a:latin typeface="Times New Roman"/>
                <a:cs typeface="Times New Roman"/>
              </a:rPr>
              <a:t>α•Xβ, </a:t>
            </a:r>
            <a:r>
              <a:rPr sz="2800" spc="-145" dirty="0">
                <a:latin typeface="Times New Roman"/>
                <a:cs typeface="Times New Roman"/>
              </a:rPr>
              <a:t>a] </a:t>
            </a:r>
            <a:r>
              <a:rPr sz="2800" spc="-55" dirty="0">
                <a:latin typeface="Times New Roman"/>
                <a:cs typeface="Times New Roman"/>
              </a:rPr>
              <a:t>in </a:t>
            </a:r>
            <a:r>
              <a:rPr sz="2800" spc="55">
                <a:latin typeface="Times New Roman"/>
                <a:cs typeface="Times New Roman"/>
              </a:rPr>
              <a:t>I  </a:t>
            </a:r>
            <a:endParaRPr lang="en-US" sz="2800" spc="55" dirty="0" smtClean="0">
              <a:latin typeface="Times New Roman"/>
              <a:cs typeface="Times New Roman"/>
            </a:endParaRPr>
          </a:p>
          <a:p>
            <a:pPr marL="469265" marR="5080" indent="-457200">
              <a:lnSpc>
                <a:spcPct val="126800"/>
              </a:lnSpc>
              <a:spcBef>
                <a:spcPts val="100"/>
              </a:spcBef>
              <a:tabLst>
                <a:tab pos="2420620" algn="l"/>
              </a:tabLst>
            </a:pPr>
            <a:r>
              <a:rPr lang="en-US" sz="2800" spc="55" dirty="0" smtClean="0">
                <a:latin typeface="Times New Roman"/>
                <a:cs typeface="Times New Roman"/>
              </a:rPr>
              <a:t>	</a:t>
            </a:r>
            <a:r>
              <a:rPr sz="2800" spc="-35" smtClean="0">
                <a:latin typeface="Times New Roman"/>
                <a:cs typeface="Times New Roman"/>
              </a:rPr>
              <a:t>goto[I</a:t>
            </a:r>
            <a:r>
              <a:rPr sz="2800" spc="-35" dirty="0">
                <a:latin typeface="Times New Roman"/>
                <a:cs typeface="Times New Roman"/>
              </a:rPr>
              <a:t>, </a:t>
            </a:r>
            <a:r>
              <a:rPr sz="2800" spc="-125" dirty="0">
                <a:latin typeface="Times New Roman"/>
                <a:cs typeface="Times New Roman"/>
              </a:rPr>
              <a:t>X] </a:t>
            </a:r>
            <a:r>
              <a:rPr sz="2800" spc="285" dirty="0">
                <a:latin typeface="Times New Roman"/>
                <a:cs typeface="Times New Roman"/>
              </a:rPr>
              <a:t>= </a:t>
            </a:r>
            <a:r>
              <a:rPr sz="2800" spc="-80" dirty="0">
                <a:latin typeface="Times New Roman"/>
                <a:cs typeface="Times New Roman"/>
              </a:rPr>
              <a:t>Closure({[A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70" dirty="0">
                <a:latin typeface="Times New Roman"/>
                <a:cs typeface="Times New Roman"/>
              </a:rPr>
              <a:t>αX•β,</a:t>
            </a:r>
            <a:r>
              <a:rPr sz="2800" spc="-85" dirty="0">
                <a:latin typeface="Times New Roman"/>
                <a:cs typeface="Times New Roman"/>
              </a:rPr>
              <a:t> </a:t>
            </a:r>
            <a:r>
              <a:rPr sz="2800" spc="-105" dirty="0">
                <a:latin typeface="Times New Roman"/>
                <a:cs typeface="Times New Roman"/>
              </a:rPr>
              <a:t>a]})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10058400" cy="67710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620770" algn="l"/>
              </a:tabLst>
            </a:pPr>
            <a:r>
              <a:rPr sz="4300" spc="-15" dirty="0">
                <a:solidFill>
                  <a:srgbClr val="262626"/>
                </a:solidFill>
              </a:rPr>
              <a:t>Construction</a:t>
            </a:r>
            <a:r>
              <a:rPr sz="4300" spc="5" dirty="0">
                <a:solidFill>
                  <a:srgbClr val="262626"/>
                </a:solidFill>
              </a:rPr>
              <a:t> of	</a:t>
            </a:r>
            <a:r>
              <a:rPr sz="4300" spc="-95" dirty="0">
                <a:solidFill>
                  <a:srgbClr val="262626"/>
                </a:solidFill>
              </a:rPr>
              <a:t>Canonical </a:t>
            </a:r>
            <a:r>
              <a:rPr sz="4300" spc="-170" dirty="0">
                <a:solidFill>
                  <a:srgbClr val="262626"/>
                </a:solidFill>
              </a:rPr>
              <a:t>LR(1) </a:t>
            </a:r>
            <a:r>
              <a:rPr sz="4300" spc="-105" dirty="0">
                <a:solidFill>
                  <a:srgbClr val="262626"/>
                </a:solidFill>
              </a:rPr>
              <a:t>Parsing</a:t>
            </a:r>
            <a:r>
              <a:rPr sz="4300" spc="215" dirty="0">
                <a:solidFill>
                  <a:srgbClr val="262626"/>
                </a:solidFill>
              </a:rPr>
              <a:t> </a:t>
            </a:r>
            <a:r>
              <a:rPr sz="4300" spc="-120" dirty="0">
                <a:solidFill>
                  <a:srgbClr val="262626"/>
                </a:solidFill>
              </a:rPr>
              <a:t>Table</a:t>
            </a:r>
            <a:endParaRPr sz="4300"/>
          </a:p>
        </p:txBody>
      </p:sp>
      <p:sp>
        <p:nvSpPr>
          <p:cNvPr id="4" name="object 4"/>
          <p:cNvSpPr txBox="1"/>
          <p:nvPr/>
        </p:nvSpPr>
        <p:spPr>
          <a:xfrm>
            <a:off x="457200" y="1447800"/>
            <a:ext cx="10515600" cy="40293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1778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8140" algn="l"/>
                <a:tab pos="2072639" algn="l"/>
                <a:tab pos="8700770" algn="l"/>
              </a:tabLst>
            </a:pPr>
            <a:r>
              <a:rPr sz="2400" spc="-50" dirty="0">
                <a:latin typeface="Times New Roman"/>
                <a:cs typeface="Times New Roman"/>
              </a:rPr>
              <a:t>Given </a:t>
            </a:r>
            <a:r>
              <a:rPr sz="2400" spc="-10" dirty="0">
                <a:latin typeface="Times New Roman"/>
                <a:cs typeface="Times New Roman"/>
              </a:rPr>
              <a:t>the </a:t>
            </a:r>
            <a:r>
              <a:rPr sz="2400" spc="-55" dirty="0">
                <a:latin typeface="Times New Roman"/>
                <a:cs typeface="Times New Roman"/>
              </a:rPr>
              <a:t>grammar </a:t>
            </a:r>
            <a:r>
              <a:rPr sz="2400" spc="-65" dirty="0">
                <a:latin typeface="Times New Roman"/>
                <a:cs typeface="Times New Roman"/>
              </a:rPr>
              <a:t>G, </a:t>
            </a:r>
            <a:r>
              <a:rPr sz="2400" spc="-10" dirty="0">
                <a:latin typeface="Times New Roman"/>
                <a:cs typeface="Times New Roman"/>
              </a:rPr>
              <a:t>construct </a:t>
            </a:r>
            <a:r>
              <a:rPr sz="2400" spc="-45" dirty="0">
                <a:latin typeface="Times New Roman"/>
                <a:cs typeface="Times New Roman"/>
              </a:rPr>
              <a:t>an </a:t>
            </a:r>
            <a:r>
              <a:rPr sz="2400" spc="-50" dirty="0">
                <a:latin typeface="Times New Roman"/>
                <a:cs typeface="Times New Roman"/>
              </a:rPr>
              <a:t>augmented </a:t>
            </a:r>
            <a:r>
              <a:rPr sz="2400" spc="-55" dirty="0">
                <a:latin typeface="Times New Roman"/>
                <a:cs typeface="Times New Roman"/>
              </a:rPr>
              <a:t>grammar </a:t>
            </a:r>
            <a:r>
              <a:rPr sz="2400" spc="125" dirty="0">
                <a:latin typeface="Times New Roman"/>
                <a:cs typeface="Times New Roman"/>
              </a:rPr>
              <a:t>G</a:t>
            </a:r>
            <a:r>
              <a:rPr sz="2400" i="1" spc="125" dirty="0">
                <a:latin typeface="Times New Roman"/>
                <a:cs typeface="Times New Roman"/>
              </a:rPr>
              <a:t>' </a:t>
            </a:r>
            <a:r>
              <a:rPr sz="2400" spc="-125" dirty="0">
                <a:latin typeface="Times New Roman"/>
                <a:cs typeface="Times New Roman"/>
              </a:rPr>
              <a:t>by </a:t>
            </a:r>
            <a:r>
              <a:rPr sz="2400" spc="-40" dirty="0">
                <a:latin typeface="Times New Roman"/>
                <a:cs typeface="Times New Roman"/>
              </a:rPr>
              <a:t>introducing </a:t>
            </a:r>
            <a:r>
              <a:rPr sz="2400" spc="-110" dirty="0">
                <a:latin typeface="Times New Roman"/>
                <a:cs typeface="Times New Roman"/>
              </a:rPr>
              <a:t>a  </a:t>
            </a:r>
            <a:r>
              <a:rPr sz="2400" spc="-15">
                <a:latin typeface="Times New Roman"/>
                <a:cs typeface="Times New Roman"/>
              </a:rPr>
              <a:t>production</a:t>
            </a:r>
            <a:r>
              <a:rPr sz="2400" spc="10">
                <a:latin typeface="Times New Roman"/>
                <a:cs typeface="Times New Roman"/>
              </a:rPr>
              <a:t> </a:t>
            </a:r>
            <a:r>
              <a:rPr sz="2400" spc="-5" smtClean="0">
                <a:latin typeface="Times New Roman"/>
                <a:cs typeface="Times New Roman"/>
              </a:rPr>
              <a:t>of</a:t>
            </a:r>
            <a:r>
              <a:rPr lang="en-US" sz="2400" spc="-5" dirty="0" smtClean="0">
                <a:latin typeface="Times New Roman"/>
                <a:cs typeface="Times New Roman"/>
              </a:rPr>
              <a:t> </a:t>
            </a:r>
            <a:r>
              <a:rPr sz="2400" spc="-10" smtClean="0">
                <a:latin typeface="Times New Roman"/>
                <a:cs typeface="Times New Roman"/>
              </a:rPr>
              <a:t>the </a:t>
            </a:r>
            <a:r>
              <a:rPr sz="2400" spc="15" dirty="0">
                <a:latin typeface="Times New Roman"/>
                <a:cs typeface="Times New Roman"/>
              </a:rPr>
              <a:t>form </a:t>
            </a:r>
            <a:r>
              <a:rPr sz="2400" spc="-90" dirty="0">
                <a:latin typeface="Times New Roman"/>
                <a:cs typeface="Times New Roman"/>
              </a:rPr>
              <a:t>S</a:t>
            </a:r>
            <a:r>
              <a:rPr sz="2400" i="1" spc="-90" dirty="0">
                <a:latin typeface="Times New Roman"/>
                <a:cs typeface="Times New Roman"/>
              </a:rPr>
              <a:t>' </a:t>
            </a:r>
            <a:r>
              <a:rPr sz="2400" dirty="0">
                <a:latin typeface="Times New Roman"/>
                <a:cs typeface="Times New Roman"/>
              </a:rPr>
              <a:t>→ </a:t>
            </a:r>
            <a:r>
              <a:rPr sz="2400" spc="-210" dirty="0">
                <a:latin typeface="Times New Roman"/>
                <a:cs typeface="Times New Roman"/>
              </a:rPr>
              <a:t>S,  </a:t>
            </a:r>
            <a:r>
              <a:rPr sz="2400" spc="-60" dirty="0">
                <a:latin typeface="Times New Roman"/>
                <a:cs typeface="Times New Roman"/>
              </a:rPr>
              <a:t>where </a:t>
            </a:r>
            <a:r>
              <a:rPr sz="2400" spc="-220" dirty="0">
                <a:latin typeface="Times New Roman"/>
                <a:cs typeface="Times New Roman"/>
              </a:rPr>
              <a:t>S  </a:t>
            </a:r>
            <a:r>
              <a:rPr sz="2400" spc="-105" dirty="0">
                <a:latin typeface="Times New Roman"/>
                <a:cs typeface="Times New Roman"/>
              </a:rPr>
              <a:t>is </a:t>
            </a:r>
            <a:r>
              <a:rPr sz="2400" spc="-10" dirty="0">
                <a:latin typeface="Times New Roman"/>
                <a:cs typeface="Times New Roman"/>
              </a:rPr>
              <a:t>the </a:t>
            </a:r>
            <a:r>
              <a:rPr sz="2400" spc="-15" dirty="0">
                <a:latin typeface="Times New Roman"/>
                <a:cs typeface="Times New Roman"/>
              </a:rPr>
              <a:t>start</a:t>
            </a:r>
            <a:r>
              <a:rPr sz="2400" spc="-235" dirty="0">
                <a:latin typeface="Times New Roman"/>
                <a:cs typeface="Times New Roman"/>
              </a:rPr>
              <a:t> </a:t>
            </a:r>
            <a:r>
              <a:rPr sz="2400" spc="-75" dirty="0">
                <a:latin typeface="Times New Roman"/>
                <a:cs typeface="Times New Roman"/>
              </a:rPr>
              <a:t>symbol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of	</a:t>
            </a:r>
            <a:r>
              <a:rPr sz="2400" spc="135" dirty="0">
                <a:latin typeface="Times New Roman"/>
                <a:cs typeface="Times New Roman"/>
              </a:rPr>
              <a:t>G</a:t>
            </a:r>
            <a:endParaRPr sz="2400">
              <a:latin typeface="Times New Roman"/>
              <a:cs typeface="Times New Roman"/>
            </a:endParaRPr>
          </a:p>
          <a:p>
            <a:pPr marL="357505" indent="-332740">
              <a:lnSpc>
                <a:spcPct val="100000"/>
              </a:lnSpc>
              <a:spcBef>
                <a:spcPts val="900"/>
              </a:spcBef>
              <a:buAutoNum type="arabicPeriod"/>
              <a:tabLst>
                <a:tab pos="358140" algn="l"/>
                <a:tab pos="6328410" algn="l"/>
              </a:tabLst>
            </a:pPr>
            <a:r>
              <a:rPr sz="2400" spc="-10" dirty="0">
                <a:latin typeface="Times New Roman"/>
                <a:cs typeface="Times New Roman"/>
              </a:rPr>
              <a:t>Construct the </a:t>
            </a:r>
            <a:r>
              <a:rPr sz="2400" spc="-40" dirty="0">
                <a:latin typeface="Times New Roman"/>
                <a:cs typeface="Times New Roman"/>
              </a:rPr>
              <a:t>set </a:t>
            </a:r>
            <a:r>
              <a:rPr sz="2400" spc="-90" dirty="0">
                <a:latin typeface="Times New Roman"/>
                <a:cs typeface="Times New Roman"/>
              </a:rPr>
              <a:t>C </a:t>
            </a:r>
            <a:r>
              <a:rPr sz="2400" spc="285" dirty="0">
                <a:latin typeface="Times New Roman"/>
                <a:cs typeface="Times New Roman"/>
              </a:rPr>
              <a:t>= </a:t>
            </a:r>
            <a:r>
              <a:rPr sz="2400" spc="-15" dirty="0">
                <a:latin typeface="Times New Roman"/>
                <a:cs typeface="Times New Roman"/>
              </a:rPr>
              <a:t>{I</a:t>
            </a:r>
            <a:r>
              <a:rPr sz="2400" spc="-22" baseline="-31531" dirty="0">
                <a:latin typeface="Times New Roman"/>
                <a:cs typeface="Times New Roman"/>
              </a:rPr>
              <a:t>0</a:t>
            </a:r>
            <a:r>
              <a:rPr sz="2400" spc="-15" dirty="0">
                <a:latin typeface="Times New Roman"/>
                <a:cs typeface="Times New Roman"/>
              </a:rPr>
              <a:t>, </a:t>
            </a:r>
            <a:r>
              <a:rPr sz="2400" spc="-30" dirty="0">
                <a:latin typeface="Times New Roman"/>
                <a:cs typeface="Times New Roman"/>
              </a:rPr>
              <a:t>I</a:t>
            </a:r>
            <a:r>
              <a:rPr sz="2400" spc="-44" baseline="-31531" dirty="0">
                <a:latin typeface="Times New Roman"/>
                <a:cs typeface="Times New Roman"/>
              </a:rPr>
              <a:t>1</a:t>
            </a:r>
            <a:r>
              <a:rPr sz="2400" spc="-30" dirty="0">
                <a:latin typeface="Times New Roman"/>
                <a:cs typeface="Times New Roman"/>
              </a:rPr>
              <a:t>, </a:t>
            </a:r>
            <a:r>
              <a:rPr sz="2400" spc="-45" dirty="0">
                <a:latin typeface="Times New Roman"/>
                <a:cs typeface="Times New Roman"/>
              </a:rPr>
              <a:t>…….,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25" dirty="0">
                <a:latin typeface="Times New Roman"/>
                <a:cs typeface="Times New Roman"/>
              </a:rPr>
              <a:t>I</a:t>
            </a:r>
            <a:r>
              <a:rPr sz="2400" spc="37" baseline="-31531" dirty="0">
                <a:latin typeface="Times New Roman"/>
                <a:cs typeface="Times New Roman"/>
              </a:rPr>
              <a:t>n</a:t>
            </a:r>
            <a:r>
              <a:rPr sz="2400" spc="25" dirty="0">
                <a:latin typeface="Times New Roman"/>
                <a:cs typeface="Times New Roman"/>
              </a:rPr>
              <a:t>}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of	</a:t>
            </a:r>
            <a:r>
              <a:rPr sz="2400" spc="-114" dirty="0">
                <a:latin typeface="Times New Roman"/>
                <a:cs typeface="Times New Roman"/>
              </a:rPr>
              <a:t>LR(1)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55" dirty="0">
                <a:latin typeface="Times New Roman"/>
                <a:cs typeface="Times New Roman"/>
              </a:rPr>
              <a:t>items</a:t>
            </a:r>
            <a:endParaRPr sz="2400">
              <a:latin typeface="Times New Roman"/>
              <a:cs typeface="Times New Roman"/>
            </a:endParaRPr>
          </a:p>
          <a:p>
            <a:pPr marL="357505" indent="-332740">
              <a:lnSpc>
                <a:spcPct val="100000"/>
              </a:lnSpc>
              <a:spcBef>
                <a:spcPts val="900"/>
              </a:spcBef>
              <a:buAutoNum type="arabicPeriod"/>
              <a:tabLst>
                <a:tab pos="358140" algn="l"/>
                <a:tab pos="733425" algn="l"/>
              </a:tabLst>
            </a:pPr>
            <a:r>
              <a:rPr sz="2400" spc="15" dirty="0">
                <a:latin typeface="Times New Roman"/>
                <a:cs typeface="Times New Roman"/>
              </a:rPr>
              <a:t>If	</a:t>
            </a:r>
            <a:r>
              <a:rPr sz="2400" spc="-155" dirty="0">
                <a:latin typeface="Times New Roman"/>
                <a:cs typeface="Times New Roman"/>
              </a:rPr>
              <a:t>[A </a:t>
            </a:r>
            <a:r>
              <a:rPr sz="2400" dirty="0">
                <a:latin typeface="Times New Roman"/>
                <a:cs typeface="Times New Roman"/>
              </a:rPr>
              <a:t>→ </a:t>
            </a:r>
            <a:r>
              <a:rPr sz="2400" spc="-80" dirty="0">
                <a:latin typeface="Times New Roman"/>
                <a:cs typeface="Times New Roman"/>
              </a:rPr>
              <a:t>α•aβ, </a:t>
            </a:r>
            <a:r>
              <a:rPr sz="2400" spc="-75" dirty="0">
                <a:latin typeface="Times New Roman"/>
                <a:cs typeface="Times New Roman"/>
              </a:rPr>
              <a:t>b] </a:t>
            </a:r>
            <a:r>
              <a:rPr sz="2400" dirty="0">
                <a:latin typeface="AoyagiKouzanFontT"/>
                <a:cs typeface="AoyagiKouzanFontT"/>
              </a:rPr>
              <a:t>∈ </a:t>
            </a:r>
            <a:r>
              <a:rPr sz="2400" spc="-20" dirty="0">
                <a:latin typeface="Times New Roman"/>
                <a:cs typeface="Times New Roman"/>
              </a:rPr>
              <a:t>I</a:t>
            </a:r>
            <a:r>
              <a:rPr sz="2400" spc="-30" baseline="-31531" dirty="0">
                <a:latin typeface="Times New Roman"/>
                <a:cs typeface="Times New Roman"/>
              </a:rPr>
              <a:t>i </a:t>
            </a:r>
            <a:r>
              <a:rPr sz="2400" spc="-30" dirty="0">
                <a:latin typeface="Times New Roman"/>
                <a:cs typeface="Times New Roman"/>
              </a:rPr>
              <a:t>and </a:t>
            </a:r>
            <a:r>
              <a:rPr sz="2400" b="1" spc="30" dirty="0">
                <a:latin typeface="Times New Roman"/>
                <a:cs typeface="Times New Roman"/>
              </a:rPr>
              <a:t>goto(I</a:t>
            </a:r>
            <a:r>
              <a:rPr sz="2400" b="1" spc="44" baseline="-31531" dirty="0">
                <a:latin typeface="Times New Roman"/>
                <a:cs typeface="Times New Roman"/>
              </a:rPr>
              <a:t>i</a:t>
            </a:r>
            <a:r>
              <a:rPr sz="2400" b="1" spc="30" dirty="0">
                <a:latin typeface="Times New Roman"/>
                <a:cs typeface="Times New Roman"/>
              </a:rPr>
              <a:t>, </a:t>
            </a:r>
            <a:r>
              <a:rPr sz="2400" b="1" dirty="0">
                <a:latin typeface="Times New Roman"/>
                <a:cs typeface="Times New Roman"/>
              </a:rPr>
              <a:t>a) </a:t>
            </a:r>
            <a:r>
              <a:rPr sz="2400" spc="285" dirty="0">
                <a:latin typeface="Times New Roman"/>
                <a:cs typeface="Times New Roman"/>
              </a:rPr>
              <a:t>= </a:t>
            </a:r>
            <a:r>
              <a:rPr sz="2400" spc="-15" dirty="0">
                <a:latin typeface="Times New Roman"/>
                <a:cs typeface="Times New Roman"/>
              </a:rPr>
              <a:t>I</a:t>
            </a:r>
            <a:r>
              <a:rPr sz="2400" spc="-22" baseline="-31531" dirty="0">
                <a:latin typeface="Times New Roman"/>
                <a:cs typeface="Times New Roman"/>
              </a:rPr>
              <a:t>j </a:t>
            </a:r>
            <a:r>
              <a:rPr sz="2400" dirty="0">
                <a:latin typeface="Times New Roman"/>
                <a:cs typeface="Times New Roman"/>
              </a:rPr>
              <a:t>then </a:t>
            </a:r>
            <a:r>
              <a:rPr sz="2400" spc="-40" dirty="0">
                <a:latin typeface="Times New Roman"/>
                <a:cs typeface="Times New Roman"/>
              </a:rPr>
              <a:t>set </a:t>
            </a:r>
            <a:r>
              <a:rPr sz="2400" b="1" spc="15" dirty="0">
                <a:latin typeface="Times New Roman"/>
                <a:cs typeface="Times New Roman"/>
              </a:rPr>
              <a:t>action[i, a] </a:t>
            </a:r>
            <a:r>
              <a:rPr sz="2400" spc="285" dirty="0">
                <a:latin typeface="Times New Roman"/>
                <a:cs typeface="Times New Roman"/>
              </a:rPr>
              <a:t>=</a:t>
            </a:r>
            <a:r>
              <a:rPr sz="2400" spc="-175" dirty="0">
                <a:latin typeface="Times New Roman"/>
                <a:cs typeface="Times New Roman"/>
              </a:rPr>
              <a:t> </a:t>
            </a:r>
            <a:r>
              <a:rPr sz="2400" spc="-45" dirty="0">
                <a:latin typeface="Times New Roman"/>
                <a:cs typeface="Times New Roman"/>
              </a:rPr>
              <a:t>shift</a:t>
            </a:r>
            <a:r>
              <a:rPr sz="2400" spc="-67" baseline="-31531" dirty="0">
                <a:latin typeface="Times New Roman"/>
                <a:cs typeface="Times New Roman"/>
              </a:rPr>
              <a:t>j</a:t>
            </a:r>
            <a:endParaRPr sz="2400" baseline="-31531">
              <a:latin typeface="Times New Roman"/>
              <a:cs typeface="Times New Roman"/>
            </a:endParaRPr>
          </a:p>
          <a:p>
            <a:pPr marL="25400" marR="43180">
              <a:lnSpc>
                <a:spcPct val="100000"/>
              </a:lnSpc>
              <a:spcBef>
                <a:spcPts val="900"/>
              </a:spcBef>
              <a:buAutoNum type="arabicPeriod"/>
              <a:tabLst>
                <a:tab pos="358140" algn="l"/>
                <a:tab pos="733425" algn="l"/>
                <a:tab pos="10379075" algn="l"/>
              </a:tabLst>
            </a:pPr>
            <a:r>
              <a:rPr sz="2400" spc="15" dirty="0">
                <a:latin typeface="Times New Roman"/>
                <a:cs typeface="Times New Roman"/>
              </a:rPr>
              <a:t>If	</a:t>
            </a:r>
            <a:r>
              <a:rPr sz="2400" spc="-155" dirty="0">
                <a:latin typeface="Times New Roman"/>
                <a:cs typeface="Times New Roman"/>
              </a:rPr>
              <a:t>[A </a:t>
            </a:r>
            <a:r>
              <a:rPr sz="2400" dirty="0">
                <a:latin typeface="Times New Roman"/>
                <a:cs typeface="Times New Roman"/>
              </a:rPr>
              <a:t>→ </a:t>
            </a:r>
            <a:r>
              <a:rPr sz="2400" spc="-75" dirty="0">
                <a:latin typeface="Times New Roman"/>
                <a:cs typeface="Times New Roman"/>
              </a:rPr>
              <a:t>α•, b] </a:t>
            </a:r>
            <a:r>
              <a:rPr sz="2400" dirty="0">
                <a:latin typeface="AoyagiKouzanFontT"/>
                <a:cs typeface="AoyagiKouzanFontT"/>
              </a:rPr>
              <a:t>∈ </a:t>
            </a:r>
            <a:r>
              <a:rPr sz="2400" spc="-20" dirty="0">
                <a:latin typeface="Times New Roman"/>
                <a:cs typeface="Times New Roman"/>
              </a:rPr>
              <a:t>I</a:t>
            </a:r>
            <a:r>
              <a:rPr sz="2400" spc="-30" baseline="-31531" dirty="0">
                <a:latin typeface="Times New Roman"/>
                <a:cs typeface="Times New Roman"/>
              </a:rPr>
              <a:t>i </a:t>
            </a:r>
            <a:r>
              <a:rPr sz="2400" dirty="0">
                <a:latin typeface="Times New Roman"/>
                <a:cs typeface="Times New Roman"/>
              </a:rPr>
              <a:t>then </a:t>
            </a:r>
            <a:r>
              <a:rPr sz="2400" spc="-40" dirty="0">
                <a:latin typeface="Times New Roman"/>
                <a:cs typeface="Times New Roman"/>
              </a:rPr>
              <a:t>set </a:t>
            </a:r>
            <a:r>
              <a:rPr sz="2400" b="1" spc="15" dirty="0">
                <a:latin typeface="Times New Roman"/>
                <a:cs typeface="Times New Roman"/>
              </a:rPr>
              <a:t>action[i, </a:t>
            </a:r>
            <a:r>
              <a:rPr sz="2400" b="1" spc="35" dirty="0">
                <a:latin typeface="Times New Roman"/>
                <a:cs typeface="Times New Roman"/>
              </a:rPr>
              <a:t>b] </a:t>
            </a:r>
            <a:r>
              <a:rPr sz="2400" spc="285" dirty="0">
                <a:latin typeface="Times New Roman"/>
                <a:cs typeface="Times New Roman"/>
              </a:rPr>
              <a:t>= </a:t>
            </a:r>
            <a:r>
              <a:rPr sz="2400" spc="-50" dirty="0">
                <a:latin typeface="Times New Roman"/>
                <a:cs typeface="Times New Roman"/>
              </a:rPr>
              <a:t>reduce </a:t>
            </a:r>
            <a:r>
              <a:rPr sz="2400" spc="-130" dirty="0">
                <a:latin typeface="Times New Roman"/>
                <a:cs typeface="Times New Roman"/>
              </a:rPr>
              <a:t>A </a:t>
            </a:r>
            <a:r>
              <a:rPr sz="2400" dirty="0">
                <a:latin typeface="Times New Roman"/>
                <a:cs typeface="Times New Roman"/>
              </a:rPr>
              <a:t>→ </a:t>
            </a:r>
            <a:r>
              <a:rPr sz="2400" spc="-114" dirty="0">
                <a:latin typeface="Times New Roman"/>
                <a:cs typeface="Times New Roman"/>
              </a:rPr>
              <a:t>α </a:t>
            </a:r>
            <a:r>
              <a:rPr sz="2400" spc="-95" dirty="0">
                <a:latin typeface="Times New Roman"/>
                <a:cs typeface="Times New Roman"/>
              </a:rPr>
              <a:t>(apply</a:t>
            </a:r>
            <a:r>
              <a:rPr sz="2400" spc="-85" dirty="0">
                <a:latin typeface="Times New Roman"/>
                <a:cs typeface="Times New Roman"/>
              </a:rPr>
              <a:t> only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85" dirty="0">
                <a:latin typeface="Times New Roman"/>
                <a:cs typeface="Times New Roman"/>
              </a:rPr>
              <a:t>if	</a:t>
            </a:r>
            <a:r>
              <a:rPr sz="2400" spc="-130" dirty="0">
                <a:latin typeface="Times New Roman"/>
                <a:cs typeface="Times New Roman"/>
              </a:rPr>
              <a:t>A </a:t>
            </a:r>
            <a:r>
              <a:rPr sz="2400" spc="325">
                <a:latin typeface="Times New Roman"/>
                <a:cs typeface="Times New Roman"/>
              </a:rPr>
              <a:t>≠ </a:t>
            </a:r>
            <a:r>
              <a:rPr sz="2400" spc="-110" smtClean="0">
                <a:latin typeface="Times New Roman"/>
                <a:cs typeface="Times New Roman"/>
              </a:rPr>
              <a:t>S</a:t>
            </a:r>
            <a:r>
              <a:rPr sz="2400" i="1" spc="-110" dirty="0">
                <a:latin typeface="Times New Roman"/>
                <a:cs typeface="Times New Roman"/>
              </a:rPr>
              <a:t>'</a:t>
            </a:r>
            <a:r>
              <a:rPr sz="2400" spc="-11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357505" indent="-332740">
              <a:lnSpc>
                <a:spcPct val="100000"/>
              </a:lnSpc>
              <a:spcBef>
                <a:spcPts val="900"/>
              </a:spcBef>
              <a:buAutoNum type="arabicPeriod"/>
              <a:tabLst>
                <a:tab pos="358140" algn="l"/>
                <a:tab pos="733425" algn="l"/>
              </a:tabLst>
            </a:pPr>
            <a:r>
              <a:rPr sz="2400" spc="15" dirty="0">
                <a:latin typeface="Times New Roman"/>
                <a:cs typeface="Times New Roman"/>
              </a:rPr>
              <a:t>If	</a:t>
            </a:r>
            <a:r>
              <a:rPr sz="2400" spc="-125" dirty="0">
                <a:latin typeface="Times New Roman"/>
                <a:cs typeface="Times New Roman"/>
              </a:rPr>
              <a:t>[S</a:t>
            </a:r>
            <a:r>
              <a:rPr sz="2400" i="1" spc="-125" dirty="0">
                <a:latin typeface="Times New Roman"/>
                <a:cs typeface="Times New Roman"/>
              </a:rPr>
              <a:t>' </a:t>
            </a:r>
            <a:r>
              <a:rPr sz="2400" dirty="0">
                <a:latin typeface="Times New Roman"/>
                <a:cs typeface="Times New Roman"/>
              </a:rPr>
              <a:t>→ </a:t>
            </a:r>
            <a:r>
              <a:rPr sz="2400" spc="-100" dirty="0">
                <a:latin typeface="Times New Roman"/>
                <a:cs typeface="Times New Roman"/>
              </a:rPr>
              <a:t>S•, </a:t>
            </a:r>
            <a:r>
              <a:rPr sz="2400" spc="-165" dirty="0">
                <a:latin typeface="Times New Roman"/>
                <a:cs typeface="Times New Roman"/>
              </a:rPr>
              <a:t>$] </a:t>
            </a:r>
            <a:r>
              <a:rPr sz="2400" spc="-105" dirty="0">
                <a:latin typeface="Times New Roman"/>
                <a:cs typeface="Times New Roman"/>
              </a:rPr>
              <a:t>is </a:t>
            </a:r>
            <a:r>
              <a:rPr sz="2400" spc="-55" dirty="0">
                <a:latin typeface="Times New Roman"/>
                <a:cs typeface="Times New Roman"/>
              </a:rPr>
              <a:t>in </a:t>
            </a:r>
            <a:r>
              <a:rPr sz="2400" spc="-15" dirty="0">
                <a:latin typeface="Times New Roman"/>
                <a:cs typeface="Times New Roman"/>
              </a:rPr>
              <a:t>I</a:t>
            </a:r>
            <a:r>
              <a:rPr sz="2400" spc="-22" baseline="-31531" dirty="0">
                <a:latin typeface="Times New Roman"/>
                <a:cs typeface="Times New Roman"/>
              </a:rPr>
              <a:t>i </a:t>
            </a:r>
            <a:r>
              <a:rPr sz="2400" dirty="0">
                <a:latin typeface="Times New Roman"/>
                <a:cs typeface="Times New Roman"/>
              </a:rPr>
              <a:t>then </a:t>
            </a:r>
            <a:r>
              <a:rPr sz="2400" spc="-40" dirty="0">
                <a:latin typeface="Times New Roman"/>
                <a:cs typeface="Times New Roman"/>
              </a:rPr>
              <a:t>set </a:t>
            </a:r>
            <a:r>
              <a:rPr sz="2400" b="1" spc="15" dirty="0">
                <a:latin typeface="Times New Roman"/>
                <a:cs typeface="Times New Roman"/>
              </a:rPr>
              <a:t>action[i, </a:t>
            </a:r>
            <a:r>
              <a:rPr sz="2400" b="1" spc="-5" dirty="0">
                <a:latin typeface="Times New Roman"/>
                <a:cs typeface="Times New Roman"/>
              </a:rPr>
              <a:t>$] </a:t>
            </a:r>
            <a:r>
              <a:rPr sz="2400" spc="285" dirty="0">
                <a:latin typeface="Times New Roman"/>
                <a:cs typeface="Times New Roman"/>
              </a:rPr>
              <a:t>=</a:t>
            </a:r>
            <a:r>
              <a:rPr sz="2400" spc="365" dirty="0">
                <a:latin typeface="Times New Roman"/>
                <a:cs typeface="Times New Roman"/>
              </a:rPr>
              <a:t> </a:t>
            </a:r>
            <a:r>
              <a:rPr sz="2400" spc="-45" dirty="0">
                <a:latin typeface="Times New Roman"/>
                <a:cs typeface="Times New Roman"/>
              </a:rPr>
              <a:t>accept</a:t>
            </a:r>
            <a:endParaRPr sz="2400">
              <a:latin typeface="Times New Roman"/>
              <a:cs typeface="Times New Roman"/>
            </a:endParaRPr>
          </a:p>
          <a:p>
            <a:pPr marL="357505" indent="-332740">
              <a:lnSpc>
                <a:spcPct val="100000"/>
              </a:lnSpc>
              <a:spcBef>
                <a:spcPts val="900"/>
              </a:spcBef>
              <a:buAutoNum type="arabicPeriod"/>
              <a:tabLst>
                <a:tab pos="358140" algn="l"/>
                <a:tab pos="734695" algn="l"/>
              </a:tabLst>
            </a:pPr>
            <a:r>
              <a:rPr sz="2400" spc="15" dirty="0">
                <a:latin typeface="Times New Roman"/>
                <a:cs typeface="Times New Roman"/>
              </a:rPr>
              <a:t>If	</a:t>
            </a:r>
            <a:r>
              <a:rPr sz="2400" b="1" spc="30" dirty="0">
                <a:latin typeface="Times New Roman"/>
                <a:cs typeface="Times New Roman"/>
              </a:rPr>
              <a:t>goto(I</a:t>
            </a:r>
            <a:r>
              <a:rPr sz="2400" b="1" spc="44" baseline="-31531" dirty="0">
                <a:latin typeface="Times New Roman"/>
                <a:cs typeface="Times New Roman"/>
              </a:rPr>
              <a:t>i</a:t>
            </a:r>
            <a:r>
              <a:rPr sz="2400" b="1" spc="30" dirty="0">
                <a:latin typeface="Times New Roman"/>
                <a:cs typeface="Times New Roman"/>
              </a:rPr>
              <a:t>, </a:t>
            </a:r>
            <a:r>
              <a:rPr sz="2400" b="1" spc="-70" dirty="0">
                <a:latin typeface="Times New Roman"/>
                <a:cs typeface="Times New Roman"/>
              </a:rPr>
              <a:t>A) </a:t>
            </a:r>
            <a:r>
              <a:rPr sz="2400" spc="285" dirty="0">
                <a:latin typeface="Times New Roman"/>
                <a:cs typeface="Times New Roman"/>
              </a:rPr>
              <a:t>= </a:t>
            </a:r>
            <a:r>
              <a:rPr sz="2400" spc="-15" dirty="0">
                <a:latin typeface="Times New Roman"/>
                <a:cs typeface="Times New Roman"/>
              </a:rPr>
              <a:t>I</a:t>
            </a:r>
            <a:r>
              <a:rPr sz="2400" spc="-22" baseline="-31531" dirty="0">
                <a:latin typeface="Times New Roman"/>
                <a:cs typeface="Times New Roman"/>
              </a:rPr>
              <a:t>j </a:t>
            </a:r>
            <a:r>
              <a:rPr sz="2400" dirty="0">
                <a:latin typeface="Times New Roman"/>
                <a:cs typeface="Times New Roman"/>
              </a:rPr>
              <a:t>then </a:t>
            </a:r>
            <a:r>
              <a:rPr sz="2400" spc="-40" dirty="0">
                <a:latin typeface="Times New Roman"/>
                <a:cs typeface="Times New Roman"/>
              </a:rPr>
              <a:t>set </a:t>
            </a:r>
            <a:r>
              <a:rPr sz="2400" b="1" spc="35" dirty="0">
                <a:latin typeface="Times New Roman"/>
                <a:cs typeface="Times New Roman"/>
              </a:rPr>
              <a:t>goto[i, </a:t>
            </a:r>
            <a:r>
              <a:rPr sz="2400" b="1" spc="-55" dirty="0">
                <a:latin typeface="Times New Roman"/>
                <a:cs typeface="Times New Roman"/>
              </a:rPr>
              <a:t>A] </a:t>
            </a:r>
            <a:r>
              <a:rPr sz="2400" spc="285" dirty="0">
                <a:latin typeface="Times New Roman"/>
                <a:cs typeface="Times New Roman"/>
              </a:rPr>
              <a:t>=</a:t>
            </a:r>
            <a:r>
              <a:rPr sz="2400" spc="-385" dirty="0">
                <a:latin typeface="Times New Roman"/>
                <a:cs typeface="Times New Roman"/>
              </a:rPr>
              <a:t> </a:t>
            </a:r>
            <a:r>
              <a:rPr sz="2400" spc="-140" dirty="0">
                <a:latin typeface="Times New Roman"/>
                <a:cs typeface="Times New Roman"/>
              </a:rPr>
              <a:t>j</a:t>
            </a:r>
            <a:endParaRPr sz="2400">
              <a:latin typeface="Times New Roman"/>
              <a:cs typeface="Times New Roman"/>
            </a:endParaRPr>
          </a:p>
          <a:p>
            <a:pPr marL="357505" indent="-332740">
              <a:lnSpc>
                <a:spcPct val="100000"/>
              </a:lnSpc>
              <a:spcBef>
                <a:spcPts val="900"/>
              </a:spcBef>
              <a:buAutoNum type="arabicPeriod"/>
              <a:tabLst>
                <a:tab pos="358140" algn="l"/>
              </a:tabLst>
            </a:pPr>
            <a:r>
              <a:rPr sz="2400" spc="-65" dirty="0">
                <a:latin typeface="Times New Roman"/>
                <a:cs typeface="Times New Roman"/>
              </a:rPr>
              <a:t>Repeat </a:t>
            </a:r>
            <a:r>
              <a:rPr sz="2400" spc="-90" dirty="0">
                <a:latin typeface="Times New Roman"/>
                <a:cs typeface="Times New Roman"/>
              </a:rPr>
              <a:t>3 </a:t>
            </a:r>
            <a:r>
              <a:rPr sz="2400" dirty="0">
                <a:latin typeface="Times New Roman"/>
                <a:cs typeface="Times New Roman"/>
              </a:rPr>
              <a:t>– </a:t>
            </a:r>
            <a:r>
              <a:rPr sz="2400" spc="-90" dirty="0">
                <a:latin typeface="Times New Roman"/>
                <a:cs typeface="Times New Roman"/>
              </a:rPr>
              <a:t>6 </a:t>
            </a:r>
            <a:r>
              <a:rPr sz="2400" spc="-55" dirty="0">
                <a:latin typeface="Times New Roman"/>
                <a:cs typeface="Times New Roman"/>
              </a:rPr>
              <a:t>until </a:t>
            </a:r>
            <a:r>
              <a:rPr sz="2400" spc="25" dirty="0">
                <a:latin typeface="Times New Roman"/>
                <a:cs typeface="Times New Roman"/>
              </a:rPr>
              <a:t>no </a:t>
            </a:r>
            <a:r>
              <a:rPr sz="2400" spc="-25" dirty="0">
                <a:latin typeface="Times New Roman"/>
                <a:cs typeface="Times New Roman"/>
              </a:rPr>
              <a:t>more </a:t>
            </a:r>
            <a:r>
              <a:rPr sz="2400" spc="-50" dirty="0">
                <a:latin typeface="Times New Roman"/>
                <a:cs typeface="Times New Roman"/>
              </a:rPr>
              <a:t>entries </a:t>
            </a:r>
            <a:r>
              <a:rPr sz="2400" spc="-65" dirty="0">
                <a:latin typeface="Times New Roman"/>
                <a:cs typeface="Times New Roman"/>
              </a:rPr>
              <a:t>are</a:t>
            </a:r>
            <a:r>
              <a:rPr sz="2400" spc="305" dirty="0">
                <a:latin typeface="Times New Roman"/>
                <a:cs typeface="Times New Roman"/>
              </a:rPr>
              <a:t> </a:t>
            </a:r>
            <a:r>
              <a:rPr sz="2400" spc="-45" dirty="0">
                <a:latin typeface="Times New Roman"/>
                <a:cs typeface="Times New Roman"/>
              </a:rPr>
              <a:t>added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7200" y="5486400"/>
            <a:ext cx="807108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90" dirty="0">
                <a:latin typeface="Times New Roman"/>
                <a:cs typeface="Times New Roman"/>
              </a:rPr>
              <a:t>8. </a:t>
            </a:r>
            <a:r>
              <a:rPr sz="2400" spc="-5" dirty="0">
                <a:latin typeface="Times New Roman"/>
                <a:cs typeface="Times New Roman"/>
              </a:rPr>
              <a:t>The </a:t>
            </a:r>
            <a:r>
              <a:rPr sz="2400" spc="-85" dirty="0">
                <a:latin typeface="Times New Roman"/>
                <a:cs typeface="Times New Roman"/>
              </a:rPr>
              <a:t>initial </a:t>
            </a:r>
            <a:r>
              <a:rPr sz="2400" spc="-40" dirty="0">
                <a:latin typeface="Times New Roman"/>
                <a:cs typeface="Times New Roman"/>
              </a:rPr>
              <a:t>state </a:t>
            </a:r>
            <a:r>
              <a:rPr sz="2400" spc="55" dirty="0">
                <a:latin typeface="Times New Roman"/>
                <a:cs typeface="Times New Roman"/>
              </a:rPr>
              <a:t>I </a:t>
            </a:r>
            <a:r>
              <a:rPr sz="2400" spc="-105" dirty="0">
                <a:latin typeface="Times New Roman"/>
                <a:cs typeface="Times New Roman"/>
              </a:rPr>
              <a:t>is </a:t>
            </a:r>
            <a:r>
              <a:rPr sz="2400" spc="-10" dirty="0">
                <a:latin typeface="Times New Roman"/>
                <a:cs typeface="Times New Roman"/>
              </a:rPr>
              <a:t>the </a:t>
            </a:r>
            <a:r>
              <a:rPr sz="2400" dirty="0">
                <a:latin typeface="Times New Roman"/>
                <a:cs typeface="Times New Roman"/>
              </a:rPr>
              <a:t>I</a:t>
            </a:r>
            <a:r>
              <a:rPr sz="2400" baseline="-31531" dirty="0">
                <a:latin typeface="Times New Roman"/>
                <a:cs typeface="Times New Roman"/>
              </a:rPr>
              <a:t>i </a:t>
            </a:r>
            <a:r>
              <a:rPr sz="2400" spc="-55" dirty="0">
                <a:latin typeface="Times New Roman"/>
                <a:cs typeface="Times New Roman"/>
              </a:rPr>
              <a:t>holding </a:t>
            </a:r>
            <a:r>
              <a:rPr sz="2400" spc="-50" dirty="0">
                <a:latin typeface="Times New Roman"/>
                <a:cs typeface="Times New Roman"/>
              </a:rPr>
              <a:t>item </a:t>
            </a:r>
            <a:r>
              <a:rPr sz="2400" spc="-125" dirty="0">
                <a:latin typeface="Times New Roman"/>
                <a:cs typeface="Times New Roman"/>
              </a:rPr>
              <a:t>[S</a:t>
            </a:r>
            <a:r>
              <a:rPr sz="2400" i="1" spc="-125" dirty="0">
                <a:latin typeface="Times New Roman"/>
                <a:cs typeface="Times New Roman"/>
              </a:rPr>
              <a:t>' </a:t>
            </a:r>
            <a:r>
              <a:rPr sz="2400" dirty="0">
                <a:latin typeface="Times New Roman"/>
                <a:cs typeface="Times New Roman"/>
              </a:rPr>
              <a:t>→ </a:t>
            </a:r>
            <a:r>
              <a:rPr sz="2400" spc="-100" dirty="0">
                <a:latin typeface="Times New Roman"/>
                <a:cs typeface="Times New Roman"/>
              </a:rPr>
              <a:t>S•,</a:t>
            </a:r>
            <a:r>
              <a:rPr sz="2400" spc="240" dirty="0">
                <a:latin typeface="Times New Roman"/>
                <a:cs typeface="Times New Roman"/>
              </a:rPr>
              <a:t> </a:t>
            </a:r>
            <a:r>
              <a:rPr sz="2400" spc="-165" dirty="0">
                <a:latin typeface="Times New Roman"/>
                <a:cs typeface="Times New Roman"/>
              </a:rPr>
              <a:t>$]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25840" y="433446"/>
            <a:ext cx="5374960" cy="5579476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95580" indent="-131445">
              <a:lnSpc>
                <a:spcPct val="100000"/>
              </a:lnSpc>
              <a:spcBef>
                <a:spcPts val="660"/>
              </a:spcBef>
              <a:buClr>
                <a:srgbClr val="262626"/>
              </a:buClr>
              <a:buSzPct val="96428"/>
              <a:buChar char="◦"/>
              <a:tabLst>
                <a:tab pos="195580" algn="l"/>
              </a:tabLst>
            </a:pPr>
            <a:r>
              <a:rPr sz="2800" u="heavy" spc="-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Example</a:t>
            </a:r>
            <a:endParaRPr sz="2800">
              <a:latin typeface="Times New Roman"/>
              <a:cs typeface="Times New Roman"/>
            </a:endParaRPr>
          </a:p>
          <a:p>
            <a:pPr marL="12700" marR="34290">
              <a:lnSpc>
                <a:spcPct val="116799"/>
              </a:lnSpc>
            </a:pPr>
            <a:r>
              <a:rPr sz="2800" spc="-45" dirty="0">
                <a:latin typeface="Times New Roman"/>
                <a:cs typeface="Times New Roman"/>
              </a:rPr>
              <a:t>Consider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55">
                <a:latin typeface="Times New Roman"/>
                <a:cs typeface="Times New Roman"/>
              </a:rPr>
              <a:t>grammar  </a:t>
            </a:r>
            <a:endParaRPr lang="en-US" sz="2800" spc="-55" dirty="0" smtClean="0">
              <a:latin typeface="Times New Roman"/>
              <a:cs typeface="Times New Roman"/>
            </a:endParaRPr>
          </a:p>
          <a:p>
            <a:pPr marL="12700" marR="34290">
              <a:lnSpc>
                <a:spcPct val="116799"/>
              </a:lnSpc>
            </a:pPr>
            <a:r>
              <a:rPr sz="2800" spc="-220" smtClean="0">
                <a:latin typeface="Times New Roman"/>
                <a:cs typeface="Times New Roman"/>
              </a:rPr>
              <a:t>S </a:t>
            </a:r>
            <a:r>
              <a:rPr sz="2800" dirty="0">
                <a:latin typeface="Times New Roman"/>
                <a:cs typeface="Times New Roman"/>
              </a:rPr>
              <a:t>→</a:t>
            </a:r>
            <a:r>
              <a:rPr sz="2800" spc="-270" dirty="0">
                <a:latin typeface="Times New Roman"/>
                <a:cs typeface="Times New Roman"/>
              </a:rPr>
              <a:t> </a:t>
            </a:r>
            <a:r>
              <a:rPr sz="2800" spc="-95" dirty="0">
                <a:latin typeface="Times New Roman"/>
                <a:cs typeface="Times New Roman"/>
              </a:rPr>
              <a:t>CC</a:t>
            </a:r>
            <a:endParaRPr sz="2800">
              <a:latin typeface="Times New Roman"/>
              <a:cs typeface="Times New Roman"/>
            </a:endParaRPr>
          </a:p>
          <a:p>
            <a:pPr marL="12700" marR="1994535">
              <a:lnSpc>
                <a:spcPct val="116799"/>
              </a:lnSpc>
            </a:pPr>
            <a:r>
              <a:rPr sz="2800" spc="-90" dirty="0">
                <a:latin typeface="Times New Roman"/>
                <a:cs typeface="Times New Roman"/>
              </a:rPr>
              <a:t>C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90">
                <a:latin typeface="Times New Roman"/>
                <a:cs typeface="Times New Roman"/>
              </a:rPr>
              <a:t>eC  </a:t>
            </a:r>
            <a:endParaRPr lang="en-US" sz="2800" spc="-90" dirty="0" smtClean="0">
              <a:latin typeface="Times New Roman"/>
              <a:cs typeface="Times New Roman"/>
            </a:endParaRPr>
          </a:p>
          <a:p>
            <a:pPr marL="12700" marR="1994535">
              <a:lnSpc>
                <a:spcPct val="116799"/>
              </a:lnSpc>
            </a:pPr>
            <a:r>
              <a:rPr sz="2800" spc="-90" smtClean="0">
                <a:latin typeface="Times New Roman"/>
                <a:cs typeface="Times New Roman"/>
              </a:rPr>
              <a:t>C </a:t>
            </a:r>
            <a:r>
              <a:rPr sz="2800" dirty="0">
                <a:latin typeface="Times New Roman"/>
                <a:cs typeface="Times New Roman"/>
              </a:rPr>
              <a:t>→</a:t>
            </a:r>
            <a:r>
              <a:rPr sz="2800" spc="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400">
              <a:latin typeface="Times New Roman"/>
              <a:cs typeface="Times New Roman"/>
            </a:endParaRPr>
          </a:p>
          <a:p>
            <a:pPr marL="12700" marR="5080">
              <a:lnSpc>
                <a:spcPct val="116799"/>
              </a:lnSpc>
            </a:pPr>
            <a:r>
              <a:rPr sz="2800" spc="-60" dirty="0">
                <a:latin typeface="Times New Roman"/>
                <a:cs typeface="Times New Roman"/>
              </a:rPr>
              <a:t>Augment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55">
                <a:latin typeface="Times New Roman"/>
                <a:cs typeface="Times New Roman"/>
              </a:rPr>
              <a:t>grammar  </a:t>
            </a:r>
            <a:endParaRPr lang="en-US" sz="2800" spc="-55" dirty="0" smtClean="0">
              <a:latin typeface="Times New Roman"/>
              <a:cs typeface="Times New Roman"/>
            </a:endParaRPr>
          </a:p>
          <a:p>
            <a:pPr marL="12700" marR="5080">
              <a:lnSpc>
                <a:spcPct val="116799"/>
              </a:lnSpc>
            </a:pPr>
            <a:r>
              <a:rPr sz="2800" spc="-105" smtClean="0">
                <a:latin typeface="Times New Roman"/>
                <a:cs typeface="Times New Roman"/>
              </a:rPr>
              <a:t>S</a:t>
            </a:r>
            <a:r>
              <a:rPr sz="2800" i="1" spc="-105" dirty="0">
                <a:latin typeface="Times New Roman"/>
                <a:cs typeface="Times New Roman"/>
              </a:rPr>
              <a:t>' </a:t>
            </a:r>
            <a:r>
              <a:rPr sz="2800" dirty="0">
                <a:latin typeface="Times New Roman"/>
                <a:cs typeface="Times New Roman"/>
              </a:rPr>
              <a:t>→</a:t>
            </a:r>
            <a:r>
              <a:rPr sz="2800" spc="90" dirty="0">
                <a:latin typeface="Times New Roman"/>
                <a:cs typeface="Times New Roman"/>
              </a:rPr>
              <a:t> </a:t>
            </a:r>
            <a:r>
              <a:rPr sz="2800" spc="-220" dirty="0">
                <a:latin typeface="Times New Roman"/>
                <a:cs typeface="Times New Roman"/>
              </a:rPr>
              <a:t>S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2800" spc="-220" dirty="0">
                <a:latin typeface="Times New Roman"/>
                <a:cs typeface="Times New Roman"/>
              </a:rPr>
              <a:t>S </a:t>
            </a:r>
            <a:r>
              <a:rPr sz="2800" dirty="0">
                <a:latin typeface="Times New Roman"/>
                <a:cs typeface="Times New Roman"/>
              </a:rPr>
              <a:t>→</a:t>
            </a:r>
            <a:r>
              <a:rPr sz="2800" spc="-270" dirty="0">
                <a:latin typeface="Times New Roman"/>
                <a:cs typeface="Times New Roman"/>
              </a:rPr>
              <a:t> </a:t>
            </a:r>
            <a:r>
              <a:rPr sz="2800" spc="-95" dirty="0">
                <a:latin typeface="Times New Roman"/>
                <a:cs typeface="Times New Roman"/>
              </a:rPr>
              <a:t>CC</a:t>
            </a:r>
            <a:endParaRPr sz="2800">
              <a:latin typeface="Times New Roman"/>
              <a:cs typeface="Times New Roman"/>
            </a:endParaRPr>
          </a:p>
          <a:p>
            <a:pPr marL="12700" marR="1994535">
              <a:lnSpc>
                <a:spcPct val="116799"/>
              </a:lnSpc>
            </a:pPr>
            <a:r>
              <a:rPr sz="2800" spc="-90" dirty="0">
                <a:latin typeface="Times New Roman"/>
                <a:cs typeface="Times New Roman"/>
              </a:rPr>
              <a:t>C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90">
                <a:latin typeface="Times New Roman"/>
                <a:cs typeface="Times New Roman"/>
              </a:rPr>
              <a:t>eC  </a:t>
            </a:r>
            <a:endParaRPr lang="en-US" sz="2800" spc="-90" dirty="0" smtClean="0">
              <a:latin typeface="Times New Roman"/>
              <a:cs typeface="Times New Roman"/>
            </a:endParaRPr>
          </a:p>
          <a:p>
            <a:pPr marL="12700" marR="1994535">
              <a:lnSpc>
                <a:spcPct val="116799"/>
              </a:lnSpc>
            </a:pPr>
            <a:r>
              <a:rPr sz="2800" spc="-90" smtClean="0">
                <a:latin typeface="Times New Roman"/>
                <a:cs typeface="Times New Roman"/>
              </a:rPr>
              <a:t>C </a:t>
            </a:r>
            <a:r>
              <a:rPr sz="2800" dirty="0">
                <a:latin typeface="Times New Roman"/>
                <a:cs typeface="Times New Roman"/>
              </a:rPr>
              <a:t>→</a:t>
            </a:r>
            <a:r>
              <a:rPr sz="2800" spc="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9638" y="223127"/>
            <a:ext cx="10546782" cy="63995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270070" y="1172302"/>
            <a:ext cx="36873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60" dirty="0">
                <a:latin typeface="Times New Roman"/>
                <a:cs typeface="Times New Roman"/>
              </a:rPr>
              <a:t>S’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37800" y="3205295"/>
            <a:ext cx="162878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14" dirty="0"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2656" y="4329529"/>
            <a:ext cx="96013" cy="1770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Times New Roman"/>
                <a:cs typeface="Times New Roman"/>
              </a:rPr>
              <a:t>•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775"/>
              </a:spcBef>
            </a:pPr>
            <a:r>
              <a:rPr sz="1800" spc="5" dirty="0">
                <a:latin typeface="Times New Roman"/>
                <a:cs typeface="Times New Roman"/>
              </a:rPr>
              <a:t>•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780"/>
              </a:spcBef>
            </a:pPr>
            <a:r>
              <a:rPr sz="1800" spc="5" dirty="0">
                <a:latin typeface="Times New Roman"/>
                <a:cs typeface="Times New Roman"/>
              </a:rPr>
              <a:t>•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1800" spc="5" dirty="0">
                <a:latin typeface="Times New Roman"/>
                <a:cs typeface="Times New Roman"/>
              </a:rPr>
              <a:t>•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0382" y="370144"/>
            <a:ext cx="10312146" cy="6118225"/>
            <a:chOff x="367091" y="370141"/>
            <a:chExt cx="11457940" cy="6118225"/>
          </a:xfrm>
        </p:grpSpPr>
        <p:sp>
          <p:nvSpPr>
            <p:cNvPr id="3" name="object 3"/>
            <p:cNvSpPr/>
            <p:nvPr/>
          </p:nvSpPr>
          <p:spPr>
            <a:xfrm>
              <a:off x="433526" y="545098"/>
              <a:ext cx="5258911" cy="583156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859863" y="545098"/>
              <a:ext cx="5890838" cy="58315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11773" y="399244"/>
            <a:ext cx="5884413" cy="6085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0118" y="603604"/>
            <a:ext cx="9992682" cy="41969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</a:pPr>
            <a:r>
              <a:rPr sz="2800" spc="-110" dirty="0">
                <a:latin typeface="Times New Roman"/>
                <a:cs typeface="Times New Roman"/>
              </a:rPr>
              <a:t>Now, </a:t>
            </a:r>
            <a:r>
              <a:rPr sz="2800" spc="-60" dirty="0">
                <a:latin typeface="Times New Roman"/>
                <a:cs typeface="Times New Roman"/>
              </a:rPr>
              <a:t>let </a:t>
            </a:r>
            <a:r>
              <a:rPr sz="2800" spc="-55" dirty="0">
                <a:latin typeface="Times New Roman"/>
                <a:cs typeface="Times New Roman"/>
              </a:rPr>
              <a:t>us </a:t>
            </a:r>
            <a:r>
              <a:rPr sz="2800" spc="-60" dirty="0">
                <a:latin typeface="Times New Roman"/>
                <a:cs typeface="Times New Roman"/>
              </a:rPr>
              <a:t>build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70" dirty="0">
                <a:latin typeface="Times New Roman"/>
                <a:cs typeface="Times New Roman"/>
              </a:rPr>
              <a:t>canonical </a:t>
            </a:r>
            <a:r>
              <a:rPr sz="2800" spc="-114" dirty="0">
                <a:latin typeface="Times New Roman"/>
                <a:cs typeface="Times New Roman"/>
              </a:rPr>
              <a:t>LR(1) </a:t>
            </a:r>
            <a:r>
              <a:rPr sz="2800" spc="-65" dirty="0">
                <a:latin typeface="Times New Roman"/>
                <a:cs typeface="Times New Roman"/>
              </a:rPr>
              <a:t>parsing</a:t>
            </a:r>
            <a:r>
              <a:rPr sz="2800" spc="450" dirty="0">
                <a:latin typeface="Times New Roman"/>
                <a:cs typeface="Times New Roman"/>
              </a:rPr>
              <a:t> </a:t>
            </a:r>
            <a:r>
              <a:rPr sz="2800" spc="-70" dirty="0">
                <a:latin typeface="Times New Roman"/>
                <a:cs typeface="Times New Roman"/>
              </a:rPr>
              <a:t>table.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450">
              <a:latin typeface="Times New Roman"/>
              <a:cs typeface="Times New Roman"/>
            </a:endParaRPr>
          </a:p>
          <a:p>
            <a:pPr marL="63500" marR="55880">
              <a:lnSpc>
                <a:spcPct val="100000"/>
              </a:lnSpc>
            </a:pPr>
            <a:r>
              <a:rPr sz="2800" spc="-25" dirty="0">
                <a:latin typeface="Times New Roman"/>
                <a:cs typeface="Times New Roman"/>
              </a:rPr>
              <a:t>For </a:t>
            </a:r>
            <a:r>
              <a:rPr sz="2800" spc="-30" dirty="0">
                <a:latin typeface="Times New Roman"/>
                <a:cs typeface="Times New Roman"/>
              </a:rPr>
              <a:t>I</a:t>
            </a:r>
            <a:r>
              <a:rPr sz="2775" spc="-44" baseline="-31531" dirty="0">
                <a:latin typeface="Times New Roman"/>
                <a:cs typeface="Times New Roman"/>
              </a:rPr>
              <a:t>0</a:t>
            </a:r>
            <a:r>
              <a:rPr sz="2800" spc="-30" dirty="0">
                <a:latin typeface="Times New Roman"/>
                <a:cs typeface="Times New Roman"/>
              </a:rPr>
              <a:t>, </a:t>
            </a:r>
            <a:r>
              <a:rPr sz="2800" spc="-5" dirty="0">
                <a:latin typeface="Times New Roman"/>
                <a:cs typeface="Times New Roman"/>
              </a:rPr>
              <a:t>for </a:t>
            </a:r>
            <a:r>
              <a:rPr sz="2800" spc="-15" dirty="0">
                <a:latin typeface="Times New Roman"/>
                <a:cs typeface="Times New Roman"/>
              </a:rPr>
              <a:t>production </a:t>
            </a:r>
            <a:r>
              <a:rPr sz="2800" spc="-45" dirty="0">
                <a:latin typeface="Times New Roman"/>
                <a:cs typeface="Times New Roman"/>
              </a:rPr>
              <a:t>rule </a:t>
            </a:r>
            <a:r>
              <a:rPr sz="2800" spc="-50" dirty="0">
                <a:latin typeface="Times New Roman"/>
                <a:cs typeface="Times New Roman"/>
              </a:rPr>
              <a:t>{C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80" dirty="0">
                <a:latin typeface="Times New Roman"/>
                <a:cs typeface="Times New Roman"/>
              </a:rPr>
              <a:t>•eC, </a:t>
            </a:r>
            <a:r>
              <a:rPr sz="2800" spc="85" dirty="0">
                <a:latin typeface="Times New Roman"/>
                <a:cs typeface="Times New Roman"/>
              </a:rPr>
              <a:t>e/d},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285" dirty="0">
                <a:latin typeface="Times New Roman"/>
                <a:cs typeface="Times New Roman"/>
              </a:rPr>
              <a:t>= </a:t>
            </a:r>
            <a:r>
              <a:rPr sz="2800" spc="-105" dirty="0">
                <a:latin typeface="Times New Roman"/>
                <a:cs typeface="Times New Roman"/>
              </a:rPr>
              <a:t>e,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-25" dirty="0">
                <a:latin typeface="Times New Roman"/>
                <a:cs typeface="Times New Roman"/>
              </a:rPr>
              <a:t>goto[I</a:t>
            </a:r>
            <a:r>
              <a:rPr sz="2775" spc="-37" baseline="-31531" dirty="0">
                <a:latin typeface="Times New Roman"/>
                <a:cs typeface="Times New Roman"/>
              </a:rPr>
              <a:t>0</a:t>
            </a:r>
            <a:r>
              <a:rPr sz="2800" spc="-25" dirty="0">
                <a:latin typeface="Times New Roman"/>
                <a:cs typeface="Times New Roman"/>
              </a:rPr>
              <a:t>, </a:t>
            </a:r>
            <a:r>
              <a:rPr sz="2800" spc="-130" dirty="0">
                <a:latin typeface="Times New Roman"/>
                <a:cs typeface="Times New Roman"/>
              </a:rPr>
              <a:t>e] </a:t>
            </a:r>
            <a:r>
              <a:rPr sz="2800" spc="285" dirty="0">
                <a:latin typeface="Times New Roman"/>
                <a:cs typeface="Times New Roman"/>
              </a:rPr>
              <a:t>= </a:t>
            </a:r>
            <a:r>
              <a:rPr sz="2800" spc="-25" dirty="0">
                <a:latin typeface="Times New Roman"/>
                <a:cs typeface="Times New Roman"/>
              </a:rPr>
              <a:t>I</a:t>
            </a:r>
            <a:r>
              <a:rPr sz="2775" spc="-37" baseline="-31531" dirty="0">
                <a:latin typeface="Times New Roman"/>
                <a:cs typeface="Times New Roman"/>
              </a:rPr>
              <a:t>3</a:t>
            </a:r>
            <a:r>
              <a:rPr sz="2800" spc="-25" dirty="0">
                <a:latin typeface="Times New Roman"/>
                <a:cs typeface="Times New Roman"/>
              </a:rPr>
              <a:t>,  </a:t>
            </a:r>
            <a:r>
              <a:rPr sz="2800" spc="-10" dirty="0">
                <a:latin typeface="Times New Roman"/>
                <a:cs typeface="Times New Roman"/>
              </a:rPr>
              <a:t>From </a:t>
            </a:r>
            <a:r>
              <a:rPr sz="2800" spc="-110" dirty="0">
                <a:latin typeface="Times New Roman"/>
                <a:cs typeface="Times New Roman"/>
              </a:rPr>
              <a:t>Rule </a:t>
            </a:r>
            <a:r>
              <a:rPr sz="2800" spc="-90" dirty="0">
                <a:latin typeface="Times New Roman"/>
                <a:cs typeface="Times New Roman"/>
              </a:rPr>
              <a:t>3, </a:t>
            </a:r>
            <a:r>
              <a:rPr sz="2800" b="1" dirty="0">
                <a:latin typeface="Times New Roman"/>
                <a:cs typeface="Times New Roman"/>
              </a:rPr>
              <a:t>action[0, </a:t>
            </a:r>
            <a:r>
              <a:rPr sz="2800" b="1" spc="75" dirty="0">
                <a:latin typeface="Times New Roman"/>
                <a:cs typeface="Times New Roman"/>
              </a:rPr>
              <a:t>e] </a:t>
            </a:r>
            <a:r>
              <a:rPr sz="2800" spc="285" dirty="0">
                <a:latin typeface="Times New Roman"/>
                <a:cs typeface="Times New Roman"/>
              </a:rPr>
              <a:t>= </a:t>
            </a:r>
            <a:r>
              <a:rPr sz="2800" spc="-40" dirty="0">
                <a:latin typeface="Times New Roman"/>
                <a:cs typeface="Times New Roman"/>
              </a:rPr>
              <a:t>shift</a:t>
            </a:r>
            <a:r>
              <a:rPr sz="2800" spc="-155" dirty="0">
                <a:latin typeface="Times New Roman"/>
                <a:cs typeface="Times New Roman"/>
              </a:rPr>
              <a:t> </a:t>
            </a:r>
            <a:r>
              <a:rPr sz="2800" spc="-90" dirty="0">
                <a:latin typeface="Times New Roman"/>
                <a:cs typeface="Times New Roman"/>
              </a:rPr>
              <a:t>3</a:t>
            </a:r>
            <a:endParaRPr sz="28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spcBef>
                <a:spcPts val="900"/>
              </a:spcBef>
            </a:pPr>
            <a:r>
              <a:rPr sz="2800" spc="-145" dirty="0">
                <a:latin typeface="Times New Roman"/>
                <a:cs typeface="Times New Roman"/>
              </a:rPr>
              <a:t>Similarly, </a:t>
            </a:r>
            <a:r>
              <a:rPr sz="2800" spc="-5" dirty="0">
                <a:latin typeface="Times New Roman"/>
                <a:cs typeface="Times New Roman"/>
              </a:rPr>
              <a:t>for </a:t>
            </a:r>
            <a:r>
              <a:rPr sz="2800" spc="-50" dirty="0">
                <a:latin typeface="Times New Roman"/>
                <a:cs typeface="Times New Roman"/>
              </a:rPr>
              <a:t>{C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30" dirty="0">
                <a:latin typeface="Times New Roman"/>
                <a:cs typeface="Times New Roman"/>
              </a:rPr>
              <a:t>•d, </a:t>
            </a:r>
            <a:r>
              <a:rPr sz="2800" spc="85" dirty="0">
                <a:latin typeface="Times New Roman"/>
                <a:cs typeface="Times New Roman"/>
              </a:rPr>
              <a:t>e/d}, </a:t>
            </a:r>
            <a:r>
              <a:rPr sz="2800" b="1" dirty="0">
                <a:latin typeface="Times New Roman"/>
                <a:cs typeface="Times New Roman"/>
              </a:rPr>
              <a:t>action[0, </a:t>
            </a:r>
            <a:r>
              <a:rPr sz="2800" b="1" spc="35" dirty="0">
                <a:latin typeface="Times New Roman"/>
                <a:cs typeface="Times New Roman"/>
              </a:rPr>
              <a:t>d] </a:t>
            </a:r>
            <a:r>
              <a:rPr sz="2800" spc="285" dirty="0">
                <a:latin typeface="Times New Roman"/>
                <a:cs typeface="Times New Roman"/>
              </a:rPr>
              <a:t>= </a:t>
            </a:r>
            <a:r>
              <a:rPr sz="2800" spc="-40" dirty="0">
                <a:latin typeface="Times New Roman"/>
                <a:cs typeface="Times New Roman"/>
              </a:rPr>
              <a:t>shift</a:t>
            </a:r>
            <a:r>
              <a:rPr sz="2800" spc="-180" dirty="0">
                <a:latin typeface="Times New Roman"/>
                <a:cs typeface="Times New Roman"/>
              </a:rPr>
              <a:t> </a:t>
            </a:r>
            <a:r>
              <a:rPr sz="2800" spc="-90" dirty="0">
                <a:latin typeface="Times New Roman"/>
                <a:cs typeface="Times New Roman"/>
              </a:rPr>
              <a:t>4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45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</a:pPr>
            <a:r>
              <a:rPr sz="2800" spc="-25" dirty="0">
                <a:latin typeface="Times New Roman"/>
                <a:cs typeface="Times New Roman"/>
              </a:rPr>
              <a:t>For </a:t>
            </a:r>
            <a:r>
              <a:rPr sz="2800" spc="-30" dirty="0">
                <a:latin typeface="Times New Roman"/>
                <a:cs typeface="Times New Roman"/>
              </a:rPr>
              <a:t>I</a:t>
            </a:r>
            <a:r>
              <a:rPr sz="2775" spc="-44" baseline="-31531" dirty="0">
                <a:latin typeface="Times New Roman"/>
                <a:cs typeface="Times New Roman"/>
              </a:rPr>
              <a:t>4</a:t>
            </a:r>
            <a:r>
              <a:rPr sz="2800" spc="-30" dirty="0">
                <a:latin typeface="Times New Roman"/>
                <a:cs typeface="Times New Roman"/>
              </a:rPr>
              <a:t>, </a:t>
            </a:r>
            <a:r>
              <a:rPr sz="2800" spc="-50" dirty="0">
                <a:latin typeface="Times New Roman"/>
                <a:cs typeface="Times New Roman"/>
              </a:rPr>
              <a:t>{C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30" dirty="0">
                <a:latin typeface="Times New Roman"/>
                <a:cs typeface="Times New Roman"/>
              </a:rPr>
              <a:t>d•, </a:t>
            </a:r>
            <a:r>
              <a:rPr sz="2800" spc="85" dirty="0">
                <a:latin typeface="Times New Roman"/>
                <a:cs typeface="Times New Roman"/>
              </a:rPr>
              <a:t>e/d}, </a:t>
            </a:r>
            <a:r>
              <a:rPr sz="2800" spc="25" dirty="0">
                <a:latin typeface="Times New Roman"/>
                <a:cs typeface="Times New Roman"/>
              </a:rPr>
              <a:t>b </a:t>
            </a:r>
            <a:r>
              <a:rPr sz="2800" spc="285" dirty="0">
                <a:latin typeface="Times New Roman"/>
                <a:cs typeface="Times New Roman"/>
              </a:rPr>
              <a:t>= </a:t>
            </a:r>
            <a:r>
              <a:rPr sz="2800" spc="-70" dirty="0">
                <a:latin typeface="Times New Roman"/>
                <a:cs typeface="Times New Roman"/>
              </a:rPr>
              <a:t>{e, </a:t>
            </a:r>
            <a:r>
              <a:rPr sz="2800" spc="-35" dirty="0">
                <a:latin typeface="Times New Roman"/>
                <a:cs typeface="Times New Roman"/>
              </a:rPr>
              <a:t>d}, </a:t>
            </a:r>
            <a:r>
              <a:rPr sz="2800" spc="-25" dirty="0">
                <a:latin typeface="Times New Roman"/>
                <a:cs typeface="Times New Roman"/>
              </a:rPr>
              <a:t>so </a:t>
            </a:r>
            <a:r>
              <a:rPr sz="2800" spc="-90" dirty="0">
                <a:latin typeface="Times New Roman"/>
                <a:cs typeface="Times New Roman"/>
              </a:rPr>
              <a:t>applying </a:t>
            </a:r>
            <a:r>
              <a:rPr sz="2800" spc="-45" dirty="0">
                <a:latin typeface="Times New Roman"/>
                <a:cs typeface="Times New Roman"/>
              </a:rPr>
              <a:t>rule </a:t>
            </a:r>
            <a:r>
              <a:rPr sz="2800" spc="-90" dirty="0">
                <a:latin typeface="Times New Roman"/>
                <a:cs typeface="Times New Roman"/>
              </a:rPr>
              <a:t>4, </a:t>
            </a:r>
            <a:r>
              <a:rPr sz="2800" b="1" dirty="0">
                <a:latin typeface="Times New Roman"/>
                <a:cs typeface="Times New Roman"/>
              </a:rPr>
              <a:t>action[4, </a:t>
            </a:r>
            <a:r>
              <a:rPr sz="2800" b="1" spc="75" dirty="0">
                <a:latin typeface="Times New Roman"/>
                <a:cs typeface="Times New Roman"/>
              </a:rPr>
              <a:t>e]</a:t>
            </a:r>
            <a:r>
              <a:rPr sz="2800" b="1" spc="140" dirty="0">
                <a:latin typeface="Times New Roman"/>
                <a:cs typeface="Times New Roman"/>
              </a:rPr>
              <a:t> </a:t>
            </a:r>
            <a:r>
              <a:rPr sz="2800" spc="285" dirty="0">
                <a:latin typeface="Times New Roman"/>
                <a:cs typeface="Times New Roman"/>
              </a:rPr>
              <a:t>=</a:t>
            </a:r>
            <a:endParaRPr sz="28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</a:pPr>
            <a:r>
              <a:rPr sz="2800" b="1" dirty="0">
                <a:latin typeface="Times New Roman"/>
                <a:cs typeface="Times New Roman"/>
              </a:rPr>
              <a:t>action[4, </a:t>
            </a:r>
            <a:r>
              <a:rPr sz="2800" b="1" spc="35" dirty="0">
                <a:latin typeface="Times New Roman"/>
                <a:cs typeface="Times New Roman"/>
              </a:rPr>
              <a:t>d] </a:t>
            </a:r>
            <a:r>
              <a:rPr sz="2800" spc="285" dirty="0">
                <a:latin typeface="Times New Roman"/>
                <a:cs typeface="Times New Roman"/>
              </a:rPr>
              <a:t>= </a:t>
            </a:r>
            <a:r>
              <a:rPr sz="2800" spc="-50" dirty="0">
                <a:latin typeface="Times New Roman"/>
                <a:cs typeface="Times New Roman"/>
              </a:rPr>
              <a:t>reduce </a:t>
            </a:r>
            <a:r>
              <a:rPr sz="2800" spc="-125" dirty="0">
                <a:latin typeface="Times New Roman"/>
                <a:cs typeface="Times New Roman"/>
              </a:rPr>
              <a:t>by </a:t>
            </a:r>
            <a:r>
              <a:rPr sz="2800" spc="-15" dirty="0">
                <a:latin typeface="Times New Roman"/>
                <a:cs typeface="Times New Roman"/>
              </a:rPr>
              <a:t>production </a:t>
            </a:r>
            <a:r>
              <a:rPr sz="2800" spc="-90" dirty="0">
                <a:latin typeface="Times New Roman"/>
                <a:cs typeface="Times New Roman"/>
              </a:rPr>
              <a:t>C </a:t>
            </a:r>
            <a:r>
              <a:rPr sz="2800" dirty="0">
                <a:latin typeface="Times New Roman"/>
                <a:cs typeface="Times New Roman"/>
              </a:rPr>
              <a:t>→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6800" y="0"/>
            <a:ext cx="8663941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After </a:t>
            </a:r>
            <a:r>
              <a:rPr spc="-30" dirty="0"/>
              <a:t>performing </a:t>
            </a:r>
            <a:r>
              <a:rPr spc="-130" dirty="0"/>
              <a:t>all </a:t>
            </a:r>
            <a:r>
              <a:rPr spc="-40" dirty="0"/>
              <a:t>computations, </a:t>
            </a:r>
            <a:r>
              <a:rPr spc="-140" dirty="0"/>
              <a:t>we </a:t>
            </a:r>
            <a:r>
              <a:rPr spc="-55" dirty="0"/>
              <a:t>get </a:t>
            </a:r>
            <a:r>
              <a:rPr spc="-10" dirty="0"/>
              <a:t>the </a:t>
            </a:r>
            <a:r>
              <a:rPr spc="-85" dirty="0"/>
              <a:t>following </a:t>
            </a:r>
            <a:r>
              <a:rPr spc="-65" dirty="0"/>
              <a:t>parsing</a:t>
            </a:r>
            <a:r>
              <a:rPr spc="560" dirty="0"/>
              <a:t> </a:t>
            </a:r>
            <a:r>
              <a:rPr spc="-75" dirty="0"/>
              <a:t>table:</a:t>
            </a:r>
          </a:p>
        </p:txBody>
      </p:sp>
      <p:sp>
        <p:nvSpPr>
          <p:cNvPr id="3" name="object 3"/>
          <p:cNvSpPr/>
          <p:nvPr/>
        </p:nvSpPr>
        <p:spPr>
          <a:xfrm>
            <a:off x="381000" y="1524000"/>
            <a:ext cx="10168774" cy="47965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1520" y="304800"/>
            <a:ext cx="86668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45" dirty="0">
                <a:solidFill>
                  <a:srgbClr val="262626"/>
                </a:solidFill>
              </a:rPr>
              <a:t>Context </a:t>
            </a:r>
            <a:r>
              <a:rPr sz="4800" spc="-80" dirty="0">
                <a:solidFill>
                  <a:srgbClr val="262626"/>
                </a:solidFill>
              </a:rPr>
              <a:t>Free</a:t>
            </a:r>
            <a:r>
              <a:rPr sz="4800" spc="5" dirty="0">
                <a:solidFill>
                  <a:srgbClr val="262626"/>
                </a:solidFill>
              </a:rPr>
              <a:t> </a:t>
            </a:r>
            <a:r>
              <a:rPr sz="4800" spc="-35" dirty="0">
                <a:solidFill>
                  <a:srgbClr val="262626"/>
                </a:solidFill>
              </a:rPr>
              <a:t>Grammar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731520" y="1524002"/>
            <a:ext cx="9966960" cy="37087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6210" marR="5080" indent="-144145">
              <a:lnSpc>
                <a:spcPct val="100000"/>
              </a:lnSpc>
              <a:spcBef>
                <a:spcPts val="100"/>
              </a:spcBef>
              <a:buClr>
                <a:srgbClr val="262626"/>
              </a:buClr>
              <a:buChar char="◦"/>
              <a:tabLst>
                <a:tab pos="156845" algn="l"/>
                <a:tab pos="1386205" algn="l"/>
              </a:tabLst>
            </a:pPr>
            <a:r>
              <a:rPr sz="2400" spc="-45" dirty="0">
                <a:latin typeface="Times New Roman"/>
                <a:cs typeface="Times New Roman"/>
              </a:rPr>
              <a:t>Most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of	</a:t>
            </a:r>
            <a:r>
              <a:rPr sz="2400" spc="-10" dirty="0">
                <a:latin typeface="Times New Roman"/>
                <a:cs typeface="Times New Roman"/>
              </a:rPr>
              <a:t>the </a:t>
            </a:r>
            <a:r>
              <a:rPr sz="2400" spc="-45" dirty="0">
                <a:latin typeface="Times New Roman"/>
                <a:cs typeface="Times New Roman"/>
              </a:rPr>
              <a:t>programming </a:t>
            </a:r>
            <a:r>
              <a:rPr sz="2400" spc="-85" dirty="0">
                <a:latin typeface="Times New Roman"/>
                <a:cs typeface="Times New Roman"/>
              </a:rPr>
              <a:t>languages </a:t>
            </a:r>
            <a:r>
              <a:rPr sz="2400" spc="-90" dirty="0">
                <a:latin typeface="Times New Roman"/>
                <a:cs typeface="Times New Roman"/>
              </a:rPr>
              <a:t>have </a:t>
            </a:r>
            <a:r>
              <a:rPr sz="2400" spc="-80" dirty="0">
                <a:latin typeface="Times New Roman"/>
                <a:cs typeface="Times New Roman"/>
              </a:rPr>
              <a:t>recursive </a:t>
            </a:r>
            <a:r>
              <a:rPr sz="2400" spc="-25" dirty="0">
                <a:latin typeface="Times New Roman"/>
                <a:cs typeface="Times New Roman"/>
              </a:rPr>
              <a:t>structures </a:t>
            </a:r>
            <a:r>
              <a:rPr sz="2400" spc="-5" dirty="0">
                <a:latin typeface="Times New Roman"/>
                <a:cs typeface="Times New Roman"/>
              </a:rPr>
              <a:t>that </a:t>
            </a:r>
            <a:r>
              <a:rPr sz="2400" spc="-55" dirty="0">
                <a:latin typeface="Times New Roman"/>
                <a:cs typeface="Times New Roman"/>
              </a:rPr>
              <a:t>can </a:t>
            </a:r>
            <a:r>
              <a:rPr sz="2400" spc="-30" dirty="0">
                <a:latin typeface="Times New Roman"/>
                <a:cs typeface="Times New Roman"/>
              </a:rPr>
              <a:t>be  </a:t>
            </a:r>
            <a:r>
              <a:rPr sz="2400" spc="-45" dirty="0">
                <a:latin typeface="Times New Roman"/>
                <a:cs typeface="Times New Roman"/>
              </a:rPr>
              <a:t>defined </a:t>
            </a:r>
            <a:r>
              <a:rPr sz="2400" spc="-125" dirty="0">
                <a:latin typeface="Times New Roman"/>
                <a:cs typeface="Times New Roman"/>
              </a:rPr>
              <a:t>by </a:t>
            </a:r>
            <a:r>
              <a:rPr sz="2400" spc="-30" dirty="0">
                <a:latin typeface="Times New Roman"/>
                <a:cs typeface="Times New Roman"/>
              </a:rPr>
              <a:t>Context </a:t>
            </a:r>
            <a:r>
              <a:rPr sz="2400" spc="-50" dirty="0">
                <a:latin typeface="Times New Roman"/>
                <a:cs typeface="Times New Roman"/>
              </a:rPr>
              <a:t>Free </a:t>
            </a:r>
            <a:r>
              <a:rPr sz="2400" spc="-25" dirty="0">
                <a:latin typeface="Times New Roman"/>
                <a:cs typeface="Times New Roman"/>
              </a:rPr>
              <a:t>Grammar</a:t>
            </a:r>
            <a:r>
              <a:rPr sz="2400" spc="220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(CFG)</a:t>
            </a:r>
            <a:endParaRPr sz="2400">
              <a:latin typeface="Times New Roman"/>
              <a:cs typeface="Times New Roman"/>
            </a:endParaRPr>
          </a:p>
          <a:p>
            <a:pPr marL="156210" indent="-1441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Char char="◦"/>
              <a:tabLst>
                <a:tab pos="156845" algn="l"/>
              </a:tabLst>
            </a:pPr>
            <a:r>
              <a:rPr sz="2400" spc="15" dirty="0">
                <a:latin typeface="Times New Roman"/>
                <a:cs typeface="Times New Roman"/>
              </a:rPr>
              <a:t>CFG </a:t>
            </a:r>
            <a:r>
              <a:rPr sz="2400" spc="-55" dirty="0">
                <a:latin typeface="Times New Roman"/>
                <a:cs typeface="Times New Roman"/>
              </a:rPr>
              <a:t>can </a:t>
            </a:r>
            <a:r>
              <a:rPr sz="2400" spc="-30" dirty="0">
                <a:latin typeface="Times New Roman"/>
                <a:cs typeface="Times New Roman"/>
              </a:rPr>
              <a:t>be </a:t>
            </a:r>
            <a:r>
              <a:rPr sz="2400" spc="-45" dirty="0">
                <a:latin typeface="Times New Roman"/>
                <a:cs typeface="Times New Roman"/>
              </a:rPr>
              <a:t>defined </a:t>
            </a:r>
            <a:r>
              <a:rPr sz="2400" spc="-90" dirty="0">
                <a:latin typeface="Times New Roman"/>
                <a:cs typeface="Times New Roman"/>
              </a:rPr>
              <a:t>as 4 </a:t>
            </a:r>
            <a:r>
              <a:rPr sz="2400" dirty="0">
                <a:latin typeface="Times New Roman"/>
                <a:cs typeface="Times New Roman"/>
              </a:rPr>
              <a:t>– </a:t>
            </a:r>
            <a:r>
              <a:rPr sz="2400" spc="-40" dirty="0">
                <a:latin typeface="Times New Roman"/>
                <a:cs typeface="Times New Roman"/>
              </a:rPr>
              <a:t>tuple </a:t>
            </a:r>
            <a:r>
              <a:rPr sz="2400" spc="-245" dirty="0">
                <a:latin typeface="Times New Roman"/>
                <a:cs typeface="Times New Roman"/>
              </a:rPr>
              <a:t>(V, </a:t>
            </a:r>
            <a:r>
              <a:rPr sz="2400" spc="-140" dirty="0">
                <a:latin typeface="Times New Roman"/>
                <a:cs typeface="Times New Roman"/>
              </a:rPr>
              <a:t>T, </a:t>
            </a:r>
            <a:r>
              <a:rPr sz="2400" spc="-210" dirty="0">
                <a:latin typeface="Times New Roman"/>
                <a:cs typeface="Times New Roman"/>
              </a:rPr>
              <a:t>P, </a:t>
            </a:r>
            <a:r>
              <a:rPr sz="2400" spc="-140" dirty="0">
                <a:latin typeface="Times New Roman"/>
                <a:cs typeface="Times New Roman"/>
              </a:rPr>
              <a:t>S),</a:t>
            </a:r>
            <a:r>
              <a:rPr sz="2400" spc="-65" dirty="0">
                <a:latin typeface="Times New Roman"/>
                <a:cs typeface="Times New Roman"/>
              </a:rPr>
              <a:t> where</a:t>
            </a:r>
            <a:endParaRPr sz="2400">
              <a:latin typeface="Times New Roman"/>
              <a:cs typeface="Times New Roman"/>
            </a:endParaRPr>
          </a:p>
          <a:p>
            <a:pPr marL="430530" marR="127000" lvl="1" indent="-152400">
              <a:lnSpc>
                <a:spcPct val="100000"/>
              </a:lnSpc>
              <a:spcBef>
                <a:spcPts val="500"/>
              </a:spcBef>
              <a:buClr>
                <a:srgbClr val="262626"/>
              </a:buClr>
              <a:tabLst>
                <a:tab pos="431165" algn="l"/>
                <a:tab pos="2813050" algn="l"/>
                <a:tab pos="5647055" algn="l"/>
              </a:tabLst>
            </a:pPr>
            <a:r>
              <a:rPr sz="2400" b="1" spc="-125" dirty="0">
                <a:latin typeface="Times New Roman"/>
                <a:cs typeface="Times New Roman"/>
              </a:rPr>
              <a:t>V</a:t>
            </a:r>
            <a:r>
              <a:rPr sz="2400" spc="-1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→ </a:t>
            </a:r>
            <a:r>
              <a:rPr sz="2400" spc="-55" dirty="0">
                <a:latin typeface="Times New Roman"/>
                <a:cs typeface="Times New Roman"/>
              </a:rPr>
              <a:t>finite</a:t>
            </a:r>
            <a:r>
              <a:rPr sz="2400" spc="125" dirty="0">
                <a:latin typeface="Times New Roman"/>
                <a:cs typeface="Times New Roman"/>
              </a:rPr>
              <a:t> </a:t>
            </a:r>
            <a:r>
              <a:rPr sz="2400" spc="-40">
                <a:latin typeface="Times New Roman"/>
                <a:cs typeface="Times New Roman"/>
              </a:rPr>
              <a:t>set</a:t>
            </a:r>
            <a:r>
              <a:rPr sz="2400">
                <a:latin typeface="Times New Roman"/>
                <a:cs typeface="Times New Roman"/>
              </a:rPr>
              <a:t> </a:t>
            </a:r>
            <a:r>
              <a:rPr sz="2400" spc="-5" smtClean="0">
                <a:latin typeface="Times New Roman"/>
                <a:cs typeface="Times New Roman"/>
              </a:rPr>
              <a:t>of</a:t>
            </a:r>
            <a:r>
              <a:rPr lang="en-US" sz="2400" spc="-5" dirty="0" smtClean="0">
                <a:latin typeface="Times New Roman"/>
                <a:cs typeface="Times New Roman"/>
              </a:rPr>
              <a:t> </a:t>
            </a:r>
            <a:r>
              <a:rPr sz="2400" spc="-105" smtClean="0">
                <a:latin typeface="Times New Roman"/>
                <a:cs typeface="Times New Roman"/>
              </a:rPr>
              <a:t>Variables </a:t>
            </a:r>
            <a:r>
              <a:rPr sz="2400" spc="10" dirty="0">
                <a:latin typeface="Times New Roman"/>
                <a:cs typeface="Times New Roman"/>
              </a:rPr>
              <a:t>or </a:t>
            </a:r>
            <a:r>
              <a:rPr sz="2400" spc="-25" dirty="0">
                <a:latin typeface="Times New Roman"/>
                <a:cs typeface="Times New Roman"/>
              </a:rPr>
              <a:t>Non-terminals </a:t>
            </a:r>
            <a:r>
              <a:rPr sz="2400" spc="-5" dirty="0">
                <a:latin typeface="Times New Roman"/>
                <a:cs typeface="Times New Roman"/>
              </a:rPr>
              <a:t>that </a:t>
            </a:r>
            <a:r>
              <a:rPr sz="2400" spc="-65" dirty="0">
                <a:latin typeface="Times New Roman"/>
                <a:cs typeface="Times New Roman"/>
              </a:rPr>
              <a:t>are </a:t>
            </a:r>
            <a:r>
              <a:rPr sz="2400" spc="-50" dirty="0">
                <a:latin typeface="Times New Roman"/>
                <a:cs typeface="Times New Roman"/>
              </a:rPr>
              <a:t>used </a:t>
            </a:r>
            <a:r>
              <a:rPr sz="2400" spc="25" dirty="0">
                <a:latin typeface="Times New Roman"/>
                <a:cs typeface="Times New Roman"/>
              </a:rPr>
              <a:t>to </a:t>
            </a:r>
            <a:r>
              <a:rPr sz="2400" spc="-50" dirty="0">
                <a:latin typeface="Times New Roman"/>
                <a:cs typeface="Times New Roman"/>
              </a:rPr>
              <a:t>define </a:t>
            </a:r>
            <a:r>
              <a:rPr sz="2400" spc="-10" dirty="0">
                <a:latin typeface="Times New Roman"/>
                <a:cs typeface="Times New Roman"/>
              </a:rPr>
              <a:t>the  </a:t>
            </a:r>
            <a:r>
              <a:rPr sz="2400" spc="-50" dirty="0">
                <a:latin typeface="Times New Roman"/>
                <a:cs typeface="Times New Roman"/>
              </a:rPr>
              <a:t>grammar </a:t>
            </a:r>
            <a:r>
              <a:rPr sz="2400" spc="-30" dirty="0">
                <a:latin typeface="Times New Roman"/>
                <a:cs typeface="Times New Roman"/>
              </a:rPr>
              <a:t>denoting </a:t>
            </a:r>
            <a:r>
              <a:rPr sz="2400" spc="-10" dirty="0">
                <a:latin typeface="Times New Roman"/>
                <a:cs typeface="Times New Roman"/>
              </a:rPr>
              <a:t>the</a:t>
            </a:r>
            <a:r>
              <a:rPr sz="2400" spc="130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Times New Roman"/>
                <a:cs typeface="Times New Roman"/>
              </a:rPr>
              <a:t>combination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of	</a:t>
            </a:r>
            <a:r>
              <a:rPr sz="2400" spc="-45" dirty="0">
                <a:latin typeface="Times New Roman"/>
                <a:cs typeface="Times New Roman"/>
              </a:rPr>
              <a:t>terminal </a:t>
            </a:r>
            <a:r>
              <a:rPr sz="2400" spc="10" dirty="0">
                <a:latin typeface="Times New Roman"/>
                <a:cs typeface="Times New Roman"/>
              </a:rPr>
              <a:t>or </a:t>
            </a:r>
            <a:r>
              <a:rPr sz="2400" spc="-35" dirty="0">
                <a:latin typeface="Times New Roman"/>
                <a:cs typeface="Times New Roman"/>
              </a:rPr>
              <a:t>non-terminals </a:t>
            </a:r>
            <a:r>
              <a:rPr sz="2400" spc="10" dirty="0">
                <a:latin typeface="Times New Roman"/>
                <a:cs typeface="Times New Roman"/>
              </a:rPr>
              <a:t>or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25" dirty="0">
                <a:latin typeface="Times New Roman"/>
                <a:cs typeface="Times New Roman"/>
              </a:rPr>
              <a:t>both</a:t>
            </a:r>
            <a:endParaRPr sz="2400">
              <a:latin typeface="Times New Roman"/>
              <a:cs typeface="Times New Roman"/>
            </a:endParaRPr>
          </a:p>
          <a:p>
            <a:pPr marL="430530" marR="431800" lvl="1" indent="-152400">
              <a:lnSpc>
                <a:spcPct val="100000"/>
              </a:lnSpc>
              <a:spcBef>
                <a:spcPts val="500"/>
              </a:spcBef>
              <a:buClr>
                <a:srgbClr val="262626"/>
              </a:buClr>
              <a:tabLst>
                <a:tab pos="431165" algn="l"/>
                <a:tab pos="5456555" algn="l"/>
              </a:tabLst>
            </a:pPr>
            <a:r>
              <a:rPr sz="2400" b="1" spc="10" dirty="0">
                <a:latin typeface="Times New Roman"/>
                <a:cs typeface="Times New Roman"/>
              </a:rPr>
              <a:t>T </a:t>
            </a:r>
            <a:r>
              <a:rPr sz="2400" dirty="0">
                <a:latin typeface="Times New Roman"/>
                <a:cs typeface="Times New Roman"/>
              </a:rPr>
              <a:t>→ </a:t>
            </a:r>
            <a:r>
              <a:rPr sz="2400" spc="-75" dirty="0">
                <a:latin typeface="Times New Roman"/>
                <a:cs typeface="Times New Roman"/>
              </a:rPr>
              <a:t>Terminals, </a:t>
            </a:r>
            <a:r>
              <a:rPr sz="2400" spc="-10" dirty="0">
                <a:latin typeface="Times New Roman"/>
                <a:cs typeface="Times New Roman"/>
              </a:rPr>
              <a:t>the </a:t>
            </a:r>
            <a:r>
              <a:rPr sz="2400" spc="-75" dirty="0">
                <a:latin typeface="Times New Roman"/>
                <a:cs typeface="Times New Roman"/>
              </a:rPr>
              <a:t>basic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-70">
                <a:latin typeface="Times New Roman"/>
                <a:cs typeface="Times New Roman"/>
              </a:rPr>
              <a:t>symbols</a:t>
            </a:r>
            <a:r>
              <a:rPr sz="2400">
                <a:latin typeface="Times New Roman"/>
                <a:cs typeface="Times New Roman"/>
              </a:rPr>
              <a:t> </a:t>
            </a:r>
            <a:r>
              <a:rPr sz="2400" spc="-5" smtClean="0">
                <a:latin typeface="Times New Roman"/>
                <a:cs typeface="Times New Roman"/>
              </a:rPr>
              <a:t>of</a:t>
            </a:r>
            <a:r>
              <a:rPr lang="en-US" sz="2400" spc="-5" dirty="0" smtClean="0">
                <a:latin typeface="Times New Roman"/>
                <a:cs typeface="Times New Roman"/>
              </a:rPr>
              <a:t> </a:t>
            </a:r>
            <a:r>
              <a:rPr sz="2400" spc="-10" smtClean="0">
                <a:latin typeface="Times New Roman"/>
                <a:cs typeface="Times New Roman"/>
              </a:rPr>
              <a:t>the </a:t>
            </a:r>
            <a:r>
              <a:rPr sz="2400" spc="-55" dirty="0">
                <a:latin typeface="Times New Roman"/>
                <a:cs typeface="Times New Roman"/>
              </a:rPr>
              <a:t>sentences; </a:t>
            </a:r>
            <a:r>
              <a:rPr sz="2400" spc="-65" dirty="0">
                <a:latin typeface="Times New Roman"/>
                <a:cs typeface="Times New Roman"/>
              </a:rPr>
              <a:t>they are </a:t>
            </a:r>
            <a:r>
              <a:rPr sz="2400" spc="-85" dirty="0">
                <a:latin typeface="Times New Roman"/>
                <a:cs typeface="Times New Roman"/>
              </a:rPr>
              <a:t>indivisible  </a:t>
            </a:r>
            <a:r>
              <a:rPr sz="2400" spc="-40" dirty="0">
                <a:latin typeface="Times New Roman"/>
                <a:cs typeface="Times New Roman"/>
              </a:rPr>
              <a:t>units</a:t>
            </a:r>
            <a:endParaRPr sz="2400">
              <a:latin typeface="Times New Roman"/>
              <a:cs typeface="Times New Roman"/>
            </a:endParaRPr>
          </a:p>
          <a:p>
            <a:pPr marL="430530" marR="1057910" lvl="1" indent="-152400">
              <a:lnSpc>
                <a:spcPct val="100000"/>
              </a:lnSpc>
              <a:spcBef>
                <a:spcPts val="500"/>
              </a:spcBef>
              <a:buClr>
                <a:srgbClr val="262626"/>
              </a:buClr>
              <a:tabLst>
                <a:tab pos="431165" algn="l"/>
                <a:tab pos="7620000" algn="l"/>
              </a:tabLst>
            </a:pPr>
            <a:r>
              <a:rPr sz="2400" b="1" spc="15" dirty="0">
                <a:latin typeface="Times New Roman"/>
                <a:cs typeface="Times New Roman"/>
              </a:rPr>
              <a:t>P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→ </a:t>
            </a:r>
            <a:r>
              <a:rPr sz="2400" spc="-15" dirty="0">
                <a:latin typeface="Times New Roman"/>
                <a:cs typeface="Times New Roman"/>
              </a:rPr>
              <a:t>Production </a:t>
            </a:r>
            <a:r>
              <a:rPr sz="2400" spc="-40" dirty="0">
                <a:latin typeface="Times New Roman"/>
                <a:cs typeface="Times New Roman"/>
              </a:rPr>
              <a:t>rule </a:t>
            </a:r>
            <a:r>
              <a:rPr sz="2400" spc="-5" dirty="0">
                <a:latin typeface="Times New Roman"/>
                <a:cs typeface="Times New Roman"/>
              </a:rPr>
              <a:t>that </a:t>
            </a:r>
            <a:r>
              <a:rPr sz="2400" spc="-50" dirty="0">
                <a:latin typeface="Times New Roman"/>
                <a:cs typeface="Times New Roman"/>
              </a:rPr>
              <a:t>defines </a:t>
            </a:r>
            <a:r>
              <a:rPr sz="2400" spc="-10" dirty="0">
                <a:latin typeface="Times New Roman"/>
                <a:cs typeface="Times New Roman"/>
              </a:rPr>
              <a:t>the</a:t>
            </a:r>
            <a:r>
              <a:rPr sz="2400" spc="145" dirty="0">
                <a:latin typeface="Times New Roman"/>
                <a:cs typeface="Times New Roman"/>
              </a:rPr>
              <a:t> </a:t>
            </a:r>
            <a:r>
              <a:rPr sz="2400" spc="-35">
                <a:latin typeface="Times New Roman"/>
                <a:cs typeface="Times New Roman"/>
              </a:rPr>
              <a:t>combination</a:t>
            </a:r>
            <a:r>
              <a:rPr sz="2400" spc="5">
                <a:latin typeface="Times New Roman"/>
                <a:cs typeface="Times New Roman"/>
              </a:rPr>
              <a:t> </a:t>
            </a:r>
            <a:r>
              <a:rPr sz="2400" spc="-5" smtClean="0">
                <a:latin typeface="Times New Roman"/>
                <a:cs typeface="Times New Roman"/>
              </a:rPr>
              <a:t>of</a:t>
            </a:r>
            <a:r>
              <a:rPr lang="en-US" sz="2400" spc="-5" dirty="0" smtClean="0">
                <a:latin typeface="Times New Roman"/>
                <a:cs typeface="Times New Roman"/>
              </a:rPr>
              <a:t>  t</a:t>
            </a:r>
            <a:r>
              <a:rPr sz="2400" spc="-50" smtClean="0">
                <a:latin typeface="Times New Roman"/>
                <a:cs typeface="Times New Roman"/>
              </a:rPr>
              <a:t>erminals </a:t>
            </a:r>
            <a:r>
              <a:rPr sz="2400" spc="5" dirty="0">
                <a:latin typeface="Times New Roman"/>
                <a:cs typeface="Times New Roman"/>
              </a:rPr>
              <a:t>or  </a:t>
            </a:r>
            <a:r>
              <a:rPr sz="2400" spc="-35" dirty="0">
                <a:latin typeface="Times New Roman"/>
                <a:cs typeface="Times New Roman"/>
              </a:rPr>
              <a:t>non-terminals </a:t>
            </a:r>
            <a:r>
              <a:rPr sz="2400" spc="10" dirty="0">
                <a:latin typeface="Times New Roman"/>
                <a:cs typeface="Times New Roman"/>
              </a:rPr>
              <a:t>or </a:t>
            </a:r>
            <a:r>
              <a:rPr sz="2400" spc="25" dirty="0">
                <a:latin typeface="Times New Roman"/>
                <a:cs typeface="Times New Roman"/>
              </a:rPr>
              <a:t>both </a:t>
            </a:r>
            <a:r>
              <a:rPr sz="2400" spc="-5" dirty="0">
                <a:latin typeface="Times New Roman"/>
                <a:cs typeface="Times New Roman"/>
              </a:rPr>
              <a:t>for </a:t>
            </a:r>
            <a:r>
              <a:rPr sz="2400" spc="-50" dirty="0">
                <a:latin typeface="Times New Roman"/>
                <a:cs typeface="Times New Roman"/>
              </a:rPr>
              <a:t>particular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non-terminal</a:t>
            </a:r>
            <a:endParaRPr sz="2400">
              <a:latin typeface="Times New Roman"/>
              <a:cs typeface="Times New Roman"/>
            </a:endParaRPr>
          </a:p>
          <a:p>
            <a:pPr marL="430530" lvl="1" indent="-152400">
              <a:lnSpc>
                <a:spcPct val="100000"/>
              </a:lnSpc>
              <a:spcBef>
                <a:spcPts val="500"/>
              </a:spcBef>
              <a:buClr>
                <a:srgbClr val="262626"/>
              </a:buClr>
              <a:tabLst>
                <a:tab pos="431165" algn="l"/>
              </a:tabLst>
            </a:pPr>
            <a:r>
              <a:rPr sz="2400" b="1" spc="-210" dirty="0">
                <a:latin typeface="Times New Roman"/>
                <a:cs typeface="Times New Roman"/>
              </a:rPr>
              <a:t>S</a:t>
            </a:r>
            <a:r>
              <a:rPr sz="2400" spc="-2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→ </a:t>
            </a:r>
            <a:r>
              <a:rPr sz="2400" spc="45" dirty="0">
                <a:latin typeface="Times New Roman"/>
                <a:cs typeface="Times New Roman"/>
              </a:rPr>
              <a:t>It </a:t>
            </a:r>
            <a:r>
              <a:rPr sz="2400" spc="-100" dirty="0">
                <a:latin typeface="Times New Roman"/>
                <a:cs typeface="Times New Roman"/>
              </a:rPr>
              <a:t>is </a:t>
            </a:r>
            <a:r>
              <a:rPr sz="2400" spc="-10" dirty="0">
                <a:latin typeface="Times New Roman"/>
                <a:cs typeface="Times New Roman"/>
              </a:rPr>
              <a:t>the </a:t>
            </a:r>
            <a:r>
              <a:rPr sz="2400" spc="-85" dirty="0">
                <a:latin typeface="Times New Roman"/>
                <a:cs typeface="Times New Roman"/>
              </a:rPr>
              <a:t>special </a:t>
            </a:r>
            <a:r>
              <a:rPr sz="2400" spc="-30" dirty="0">
                <a:latin typeface="Times New Roman"/>
                <a:cs typeface="Times New Roman"/>
              </a:rPr>
              <a:t>non-terminal </a:t>
            </a:r>
            <a:r>
              <a:rPr sz="2400" spc="-70" dirty="0">
                <a:latin typeface="Times New Roman"/>
                <a:cs typeface="Times New Roman"/>
              </a:rPr>
              <a:t>symbol </a:t>
            </a:r>
            <a:r>
              <a:rPr sz="2400" spc="-90" dirty="0">
                <a:latin typeface="Times New Roman"/>
                <a:cs typeface="Times New Roman"/>
              </a:rPr>
              <a:t>called </a:t>
            </a:r>
            <a:r>
              <a:rPr sz="2400" spc="-15" dirty="0">
                <a:latin typeface="Times New Roman"/>
                <a:cs typeface="Times New Roman"/>
              </a:rPr>
              <a:t>start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symbol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3048382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04" dirty="0">
                <a:solidFill>
                  <a:srgbClr val="262626"/>
                </a:solidFill>
              </a:rPr>
              <a:t>LALR</a:t>
            </a:r>
            <a:r>
              <a:rPr sz="4800" spc="-70" dirty="0">
                <a:solidFill>
                  <a:srgbClr val="262626"/>
                </a:solidFill>
              </a:rPr>
              <a:t> </a:t>
            </a:r>
            <a:r>
              <a:rPr sz="4800" spc="-130" dirty="0">
                <a:solidFill>
                  <a:srgbClr val="262626"/>
                </a:solidFill>
              </a:rPr>
              <a:t>Parsing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685800" y="1676400"/>
            <a:ext cx="9906000" cy="32598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510" marR="5080" indent="-131445">
              <a:lnSpc>
                <a:spcPct val="100000"/>
              </a:lnSpc>
              <a:spcBef>
                <a:spcPts val="1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90" dirty="0">
                <a:latin typeface="Times New Roman"/>
                <a:cs typeface="Times New Roman"/>
              </a:rPr>
              <a:t>Because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70" dirty="0">
                <a:latin typeface="Times New Roman"/>
                <a:cs typeface="Times New Roman"/>
              </a:rPr>
              <a:t>canonical </a:t>
            </a:r>
            <a:r>
              <a:rPr sz="2800" spc="-114" dirty="0">
                <a:latin typeface="Times New Roman"/>
                <a:cs typeface="Times New Roman"/>
              </a:rPr>
              <a:t>LR(1) </a:t>
            </a:r>
            <a:r>
              <a:rPr sz="2800" spc="-45" dirty="0">
                <a:latin typeface="Times New Roman"/>
                <a:cs typeface="Times New Roman"/>
              </a:rPr>
              <a:t>parser </a:t>
            </a:r>
            <a:r>
              <a:rPr sz="2800" spc="-65" dirty="0">
                <a:latin typeface="Times New Roman"/>
                <a:cs typeface="Times New Roman"/>
              </a:rPr>
              <a:t>splits </a:t>
            </a:r>
            <a:r>
              <a:rPr sz="2800" spc="-45" dirty="0">
                <a:latin typeface="Times New Roman"/>
                <a:cs typeface="Times New Roman"/>
              </a:rPr>
              <a:t>states </a:t>
            </a:r>
            <a:r>
              <a:rPr sz="2800" spc="-50" dirty="0">
                <a:latin typeface="Times New Roman"/>
                <a:cs typeface="Times New Roman"/>
              </a:rPr>
              <a:t>based </a:t>
            </a:r>
            <a:r>
              <a:rPr sz="2800" spc="25" dirty="0">
                <a:latin typeface="Times New Roman"/>
                <a:cs typeface="Times New Roman"/>
              </a:rPr>
              <a:t>on </a:t>
            </a:r>
            <a:r>
              <a:rPr sz="2800" spc="-60" dirty="0">
                <a:latin typeface="Times New Roman"/>
                <a:cs typeface="Times New Roman"/>
              </a:rPr>
              <a:t>differing  </a:t>
            </a:r>
            <a:r>
              <a:rPr sz="2800" spc="-50" dirty="0">
                <a:latin typeface="Times New Roman"/>
                <a:cs typeface="Times New Roman"/>
              </a:rPr>
              <a:t>lookahead </a:t>
            </a:r>
            <a:r>
              <a:rPr sz="2800" spc="-75" dirty="0">
                <a:latin typeface="Times New Roman"/>
                <a:cs typeface="Times New Roman"/>
              </a:rPr>
              <a:t>sets, </a:t>
            </a:r>
            <a:r>
              <a:rPr sz="2800" spc="-50" dirty="0">
                <a:latin typeface="Times New Roman"/>
                <a:cs typeface="Times New Roman"/>
              </a:rPr>
              <a:t>it </a:t>
            </a:r>
            <a:r>
              <a:rPr sz="2800" spc="-55" dirty="0">
                <a:latin typeface="Times New Roman"/>
                <a:cs typeface="Times New Roman"/>
              </a:rPr>
              <a:t>can </a:t>
            </a:r>
            <a:r>
              <a:rPr sz="2800" spc="-90" dirty="0">
                <a:latin typeface="Times New Roman"/>
                <a:cs typeface="Times New Roman"/>
              </a:rPr>
              <a:t>have many </a:t>
            </a:r>
            <a:r>
              <a:rPr sz="2800" spc="-25" dirty="0">
                <a:latin typeface="Times New Roman"/>
                <a:cs typeface="Times New Roman"/>
              </a:rPr>
              <a:t>more </a:t>
            </a:r>
            <a:r>
              <a:rPr sz="2800" spc="-45" dirty="0">
                <a:latin typeface="Times New Roman"/>
                <a:cs typeface="Times New Roman"/>
              </a:rPr>
              <a:t>states </a:t>
            </a:r>
            <a:r>
              <a:rPr sz="2800" spc="-10" dirty="0">
                <a:latin typeface="Times New Roman"/>
                <a:cs typeface="Times New Roman"/>
              </a:rPr>
              <a:t>than </a:t>
            </a:r>
            <a:r>
              <a:rPr sz="2800" spc="-30" dirty="0">
                <a:latin typeface="Times New Roman"/>
                <a:cs typeface="Times New Roman"/>
              </a:rPr>
              <a:t>corresponding </a:t>
            </a:r>
            <a:r>
              <a:rPr sz="2800" spc="-150" dirty="0">
                <a:latin typeface="Times New Roman"/>
                <a:cs typeface="Times New Roman"/>
              </a:rPr>
              <a:t>SLR  </a:t>
            </a:r>
            <a:r>
              <a:rPr sz="2800" spc="-45" dirty="0">
                <a:latin typeface="Times New Roman"/>
                <a:cs typeface="Times New Roman"/>
              </a:rPr>
              <a:t>parser</a:t>
            </a:r>
            <a:endParaRPr sz="2800">
              <a:latin typeface="Times New Roman"/>
              <a:cs typeface="Times New Roman"/>
            </a:endParaRPr>
          </a:p>
          <a:p>
            <a:pPr marL="143510" marR="35052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4728210" algn="l"/>
              </a:tabLst>
            </a:pPr>
            <a:r>
              <a:rPr sz="2800" spc="-100" dirty="0">
                <a:latin typeface="Times New Roman"/>
                <a:cs typeface="Times New Roman"/>
              </a:rPr>
              <a:t>Potentially, </a:t>
            </a:r>
            <a:r>
              <a:rPr sz="2800" spc="-50" dirty="0">
                <a:latin typeface="Times New Roman"/>
                <a:cs typeface="Times New Roman"/>
              </a:rPr>
              <a:t>it could </a:t>
            </a:r>
            <a:r>
              <a:rPr sz="2800" spc="-55" dirty="0">
                <a:latin typeface="Times New Roman"/>
                <a:cs typeface="Times New Roman"/>
              </a:rPr>
              <a:t>require </a:t>
            </a:r>
            <a:r>
              <a:rPr sz="2800" spc="-60" dirty="0">
                <a:latin typeface="Times New Roman"/>
                <a:cs typeface="Times New Roman"/>
              </a:rPr>
              <a:t>splitting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40" dirty="0">
                <a:latin typeface="Times New Roman"/>
                <a:cs typeface="Times New Roman"/>
              </a:rPr>
              <a:t>state </a:t>
            </a:r>
            <a:r>
              <a:rPr sz="2800" spc="-65" dirty="0">
                <a:latin typeface="Times New Roman"/>
                <a:cs typeface="Times New Roman"/>
              </a:rPr>
              <a:t>with </a:t>
            </a:r>
            <a:r>
              <a:rPr sz="2800" spc="-50" dirty="0">
                <a:latin typeface="Times New Roman"/>
                <a:cs typeface="Times New Roman"/>
              </a:rPr>
              <a:t>just </a:t>
            </a:r>
            <a:r>
              <a:rPr sz="2800" spc="-10" dirty="0">
                <a:latin typeface="Times New Roman"/>
                <a:cs typeface="Times New Roman"/>
              </a:rPr>
              <a:t>one </a:t>
            </a:r>
            <a:r>
              <a:rPr sz="2800" spc="-50" dirty="0">
                <a:latin typeface="Times New Roman"/>
                <a:cs typeface="Times New Roman"/>
              </a:rPr>
              <a:t>item </a:t>
            </a:r>
            <a:r>
              <a:rPr sz="2800" spc="-15" dirty="0">
                <a:latin typeface="Times New Roman"/>
                <a:cs typeface="Times New Roman"/>
              </a:rPr>
              <a:t>into </a:t>
            </a:r>
            <a:r>
              <a:rPr sz="2800" spc="-110" dirty="0">
                <a:latin typeface="Times New Roman"/>
                <a:cs typeface="Times New Roman"/>
              </a:rPr>
              <a:t>a  </a:t>
            </a:r>
            <a:r>
              <a:rPr sz="2800" spc="-35" dirty="0">
                <a:latin typeface="Times New Roman"/>
                <a:cs typeface="Times New Roman"/>
              </a:rPr>
              <a:t>different </a:t>
            </a:r>
            <a:r>
              <a:rPr sz="2800" spc="-40" dirty="0">
                <a:latin typeface="Times New Roman"/>
                <a:cs typeface="Times New Roman"/>
              </a:rPr>
              <a:t>state </a:t>
            </a:r>
            <a:r>
              <a:rPr sz="2800" spc="-5" dirty="0">
                <a:latin typeface="Times New Roman"/>
                <a:cs typeface="Times New Roman"/>
              </a:rPr>
              <a:t>for </a:t>
            </a:r>
            <a:r>
              <a:rPr sz="2800" spc="-70" dirty="0">
                <a:latin typeface="Times New Roman"/>
                <a:cs typeface="Times New Roman"/>
              </a:rPr>
              <a:t>each</a:t>
            </a:r>
            <a:r>
              <a:rPr sz="2800" spc="105" dirty="0">
                <a:latin typeface="Times New Roman"/>
                <a:cs typeface="Times New Roman"/>
              </a:rPr>
              <a:t> </a:t>
            </a:r>
            <a:r>
              <a:rPr sz="2800" spc="-35" dirty="0">
                <a:latin typeface="Times New Roman"/>
                <a:cs typeface="Times New Roman"/>
              </a:rPr>
              <a:t>subset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55" dirty="0">
                <a:latin typeface="Times New Roman"/>
                <a:cs typeface="Times New Roman"/>
              </a:rPr>
              <a:t>possible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lookaheads</a:t>
            </a:r>
            <a:endParaRPr sz="2800">
              <a:latin typeface="Times New Roman"/>
              <a:cs typeface="Times New Roman"/>
            </a:endParaRPr>
          </a:p>
          <a:p>
            <a:pPr marL="143510" marR="106045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1734185" algn="l"/>
              </a:tabLst>
            </a:pPr>
            <a:r>
              <a:rPr sz="2800" spc="-65" dirty="0">
                <a:latin typeface="Times New Roman"/>
                <a:cs typeface="Times New Roman"/>
              </a:rPr>
              <a:t>With </a:t>
            </a:r>
            <a:r>
              <a:rPr sz="2800" spc="-120" dirty="0">
                <a:latin typeface="Times New Roman"/>
                <a:cs typeface="Times New Roman"/>
              </a:rPr>
              <a:t>LALR </a:t>
            </a:r>
            <a:r>
              <a:rPr sz="2800" spc="-60" dirty="0">
                <a:latin typeface="Times New Roman"/>
                <a:cs typeface="Times New Roman"/>
              </a:rPr>
              <a:t>(lookahead </a:t>
            </a:r>
            <a:r>
              <a:rPr sz="2800" spc="-120" dirty="0">
                <a:latin typeface="Times New Roman"/>
                <a:cs typeface="Times New Roman"/>
              </a:rPr>
              <a:t>LR) </a:t>
            </a:r>
            <a:r>
              <a:rPr sz="2800" spc="-65" dirty="0">
                <a:latin typeface="Times New Roman"/>
                <a:cs typeface="Times New Roman"/>
              </a:rPr>
              <a:t>parsing, </a:t>
            </a:r>
            <a:r>
              <a:rPr sz="2800" spc="-140" dirty="0">
                <a:latin typeface="Times New Roman"/>
                <a:cs typeface="Times New Roman"/>
              </a:rPr>
              <a:t>we </a:t>
            </a:r>
            <a:r>
              <a:rPr sz="2800" spc="-15" dirty="0">
                <a:latin typeface="Times New Roman"/>
                <a:cs typeface="Times New Roman"/>
              </a:rPr>
              <a:t>attempt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50" dirty="0">
                <a:latin typeface="Times New Roman"/>
                <a:cs typeface="Times New Roman"/>
              </a:rPr>
              <a:t>reduce </a:t>
            </a:r>
            <a:r>
              <a:rPr sz="2800" spc="-10" dirty="0">
                <a:latin typeface="Times New Roman"/>
                <a:cs typeface="Times New Roman"/>
              </a:rPr>
              <a:t>the  </a:t>
            </a:r>
            <a:r>
              <a:rPr sz="2800" spc="-25" dirty="0">
                <a:latin typeface="Times New Roman"/>
                <a:cs typeface="Times New Roman"/>
              </a:rPr>
              <a:t>number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45" dirty="0">
                <a:latin typeface="Times New Roman"/>
                <a:cs typeface="Times New Roman"/>
              </a:rPr>
              <a:t>states </a:t>
            </a:r>
            <a:r>
              <a:rPr sz="2800" spc="-55" dirty="0">
                <a:latin typeface="Times New Roman"/>
                <a:cs typeface="Times New Roman"/>
              </a:rPr>
              <a:t>in </a:t>
            </a:r>
            <a:r>
              <a:rPr sz="2800" spc="-45" dirty="0">
                <a:latin typeface="Times New Roman"/>
                <a:cs typeface="Times New Roman"/>
              </a:rPr>
              <a:t>an </a:t>
            </a:r>
            <a:r>
              <a:rPr sz="2800" spc="-114" dirty="0">
                <a:latin typeface="Times New Roman"/>
                <a:cs typeface="Times New Roman"/>
              </a:rPr>
              <a:t>LR(1) </a:t>
            </a:r>
            <a:r>
              <a:rPr sz="2800" spc="-45" dirty="0">
                <a:latin typeface="Times New Roman"/>
                <a:cs typeface="Times New Roman"/>
              </a:rPr>
              <a:t>parser </a:t>
            </a:r>
            <a:r>
              <a:rPr sz="2800" spc="-125" dirty="0">
                <a:latin typeface="Times New Roman"/>
                <a:cs typeface="Times New Roman"/>
              </a:rPr>
              <a:t>by </a:t>
            </a:r>
            <a:r>
              <a:rPr sz="2800" spc="-80" dirty="0">
                <a:latin typeface="Times New Roman"/>
                <a:cs typeface="Times New Roman"/>
              </a:rPr>
              <a:t>merging </a:t>
            </a:r>
            <a:r>
              <a:rPr sz="2800" spc="-95" dirty="0">
                <a:latin typeface="Times New Roman"/>
                <a:cs typeface="Times New Roman"/>
              </a:rPr>
              <a:t>similar</a:t>
            </a:r>
            <a:r>
              <a:rPr sz="2800" spc="490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states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2268" y="883719"/>
            <a:ext cx="8791957" cy="47833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510" marR="5080" indent="-131445">
              <a:lnSpc>
                <a:spcPct val="100000"/>
              </a:lnSpc>
              <a:spcBef>
                <a:spcPts val="1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1395095" algn="l"/>
                <a:tab pos="3292475" algn="l"/>
                <a:tab pos="4090670" algn="l"/>
              </a:tabLst>
            </a:pPr>
            <a:r>
              <a:rPr sz="2800" spc="-40" dirty="0">
                <a:latin typeface="Times New Roman"/>
                <a:cs typeface="Times New Roman"/>
              </a:rPr>
              <a:t>This </a:t>
            </a:r>
            <a:r>
              <a:rPr sz="2800" spc="-55" dirty="0">
                <a:latin typeface="Times New Roman"/>
                <a:cs typeface="Times New Roman"/>
              </a:rPr>
              <a:t>reduces 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13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number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45" dirty="0">
                <a:latin typeface="Times New Roman"/>
                <a:cs typeface="Times New Roman"/>
              </a:rPr>
              <a:t>states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75" dirty="0">
                <a:latin typeface="Times New Roman"/>
                <a:cs typeface="Times New Roman"/>
              </a:rPr>
              <a:t>same </a:t>
            </a:r>
            <a:r>
              <a:rPr sz="2800" spc="-90" dirty="0">
                <a:latin typeface="Times New Roman"/>
                <a:cs typeface="Times New Roman"/>
              </a:rPr>
              <a:t>as </a:t>
            </a:r>
            <a:r>
              <a:rPr sz="2800" spc="-135" dirty="0">
                <a:latin typeface="Times New Roman"/>
                <a:cs typeface="Times New Roman"/>
              </a:rPr>
              <a:t>SLR, </a:t>
            </a:r>
            <a:r>
              <a:rPr sz="2800" spc="5" dirty="0">
                <a:latin typeface="Times New Roman"/>
                <a:cs typeface="Times New Roman"/>
              </a:rPr>
              <a:t>but </a:t>
            </a:r>
            <a:r>
              <a:rPr sz="2800" spc="-95" dirty="0">
                <a:latin typeface="Times New Roman"/>
                <a:cs typeface="Times New Roman"/>
              </a:rPr>
              <a:t>still </a:t>
            </a:r>
            <a:r>
              <a:rPr sz="2800" spc="-55" dirty="0">
                <a:latin typeface="Times New Roman"/>
                <a:cs typeface="Times New Roman"/>
              </a:rPr>
              <a:t>retains  </a:t>
            </a:r>
            <a:r>
              <a:rPr sz="2800" spc="-40">
                <a:latin typeface="Times New Roman"/>
                <a:cs typeface="Times New Roman"/>
              </a:rPr>
              <a:t>some</a:t>
            </a:r>
            <a:r>
              <a:rPr sz="2800">
                <a:latin typeface="Times New Roman"/>
                <a:cs typeface="Times New Roman"/>
              </a:rPr>
              <a:t> </a:t>
            </a:r>
            <a:r>
              <a:rPr sz="2800" spc="-5" smtClean="0">
                <a:latin typeface="Times New Roman"/>
                <a:cs typeface="Times New Roman"/>
              </a:rPr>
              <a:t>of</a:t>
            </a:r>
            <a:r>
              <a:rPr lang="en-US" sz="2800" spc="-5" dirty="0" smtClean="0">
                <a:latin typeface="Times New Roman"/>
                <a:cs typeface="Times New Roman"/>
              </a:rPr>
              <a:t> </a:t>
            </a:r>
            <a:r>
              <a:rPr sz="2800" spc="-10" smtClean="0">
                <a:latin typeface="Times New Roman"/>
                <a:cs typeface="Times New Roman"/>
              </a:rPr>
              <a:t>the</a:t>
            </a:r>
            <a:r>
              <a:rPr sz="2800" spc="5" smtClean="0">
                <a:latin typeface="Times New Roman"/>
                <a:cs typeface="Times New Roman"/>
              </a:rPr>
              <a:t> </a:t>
            </a:r>
            <a:r>
              <a:rPr sz="2800" spc="-55">
                <a:latin typeface="Times New Roman"/>
                <a:cs typeface="Times New Roman"/>
              </a:rPr>
              <a:t>power</a:t>
            </a:r>
            <a:r>
              <a:rPr sz="2800">
                <a:latin typeface="Times New Roman"/>
                <a:cs typeface="Times New Roman"/>
              </a:rPr>
              <a:t> </a:t>
            </a:r>
            <a:r>
              <a:rPr sz="2800" spc="-5" smtClean="0">
                <a:latin typeface="Times New Roman"/>
                <a:cs typeface="Times New Roman"/>
              </a:rPr>
              <a:t>of</a:t>
            </a:r>
            <a:r>
              <a:rPr lang="en-US" sz="2800" spc="-5" dirty="0" smtClean="0">
                <a:latin typeface="Times New Roman"/>
                <a:cs typeface="Times New Roman"/>
              </a:rPr>
              <a:t> </a:t>
            </a:r>
            <a:r>
              <a:rPr sz="2800" spc="-10" smtClean="0">
                <a:latin typeface="Times New Roman"/>
                <a:cs typeface="Times New Roman"/>
              </a:rPr>
              <a:t>the </a:t>
            </a:r>
            <a:r>
              <a:rPr sz="2800" spc="-114" dirty="0">
                <a:latin typeface="Times New Roman"/>
                <a:cs typeface="Times New Roman"/>
              </a:rPr>
              <a:t>LR(1)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lookaheads</a:t>
            </a:r>
            <a:endParaRPr sz="2800">
              <a:latin typeface="Times New Roman"/>
              <a:cs typeface="Times New Roman"/>
            </a:endParaRPr>
          </a:p>
          <a:p>
            <a:pPr marL="143510" marR="32639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120" dirty="0">
                <a:latin typeface="Times New Roman"/>
                <a:cs typeface="Times New Roman"/>
              </a:rPr>
              <a:t>LALR </a:t>
            </a:r>
            <a:r>
              <a:rPr sz="2800" spc="-55" dirty="0">
                <a:latin typeface="Times New Roman"/>
                <a:cs typeface="Times New Roman"/>
              </a:rPr>
              <a:t>grammars </a:t>
            </a:r>
            <a:r>
              <a:rPr sz="2800" spc="-65" dirty="0">
                <a:latin typeface="Times New Roman"/>
                <a:cs typeface="Times New Roman"/>
              </a:rPr>
              <a:t>are </a:t>
            </a:r>
            <a:r>
              <a:rPr sz="2800" spc="-125" dirty="0">
                <a:latin typeface="Times New Roman"/>
                <a:cs typeface="Times New Roman"/>
              </a:rPr>
              <a:t>midway </a:t>
            </a:r>
            <a:r>
              <a:rPr sz="2800" spc="-55" dirty="0">
                <a:latin typeface="Times New Roman"/>
                <a:cs typeface="Times New Roman"/>
              </a:rPr>
              <a:t>between </a:t>
            </a:r>
            <a:r>
              <a:rPr sz="2800" spc="-150" dirty="0">
                <a:latin typeface="Times New Roman"/>
                <a:cs typeface="Times New Roman"/>
              </a:rPr>
              <a:t>SLR </a:t>
            </a:r>
            <a:r>
              <a:rPr sz="2800" spc="-75" dirty="0">
                <a:latin typeface="Times New Roman"/>
                <a:cs typeface="Times New Roman"/>
              </a:rPr>
              <a:t>(simplest)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-114" dirty="0">
                <a:latin typeface="Times New Roman"/>
                <a:cs typeface="Times New Roman"/>
              </a:rPr>
              <a:t>LR </a:t>
            </a:r>
            <a:r>
              <a:rPr sz="2800" spc="-35" dirty="0">
                <a:latin typeface="Times New Roman"/>
                <a:cs typeface="Times New Roman"/>
              </a:rPr>
              <a:t>(most  </a:t>
            </a:r>
            <a:r>
              <a:rPr sz="2800" spc="-65" dirty="0">
                <a:latin typeface="Times New Roman"/>
                <a:cs typeface="Times New Roman"/>
              </a:rPr>
              <a:t>complex)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grammar</a:t>
            </a:r>
            <a:endParaRPr sz="2800">
              <a:latin typeface="Times New Roman"/>
              <a:cs typeface="Times New Roman"/>
            </a:endParaRPr>
          </a:p>
          <a:p>
            <a:pPr marL="14351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65" dirty="0">
                <a:latin typeface="Times New Roman"/>
                <a:cs typeface="Times New Roman"/>
              </a:rPr>
              <a:t>They </a:t>
            </a:r>
            <a:r>
              <a:rPr sz="2800" dirty="0">
                <a:latin typeface="Times New Roman"/>
                <a:cs typeface="Times New Roman"/>
              </a:rPr>
              <a:t>perform </a:t>
            </a:r>
            <a:r>
              <a:rPr sz="2800" spc="-65" dirty="0">
                <a:latin typeface="Times New Roman"/>
                <a:cs typeface="Times New Roman"/>
              </a:rPr>
              <a:t>generalization </a:t>
            </a:r>
            <a:r>
              <a:rPr sz="2800" spc="-60" dirty="0">
                <a:latin typeface="Times New Roman"/>
                <a:cs typeface="Times New Roman"/>
              </a:rPr>
              <a:t>over </a:t>
            </a:r>
            <a:r>
              <a:rPr sz="2800" spc="-70" dirty="0">
                <a:latin typeface="Times New Roman"/>
                <a:cs typeface="Times New Roman"/>
              </a:rPr>
              <a:t>canonical </a:t>
            </a:r>
            <a:r>
              <a:rPr sz="2800" spc="-114" dirty="0">
                <a:latin typeface="Times New Roman"/>
                <a:cs typeface="Times New Roman"/>
              </a:rPr>
              <a:t>LR </a:t>
            </a:r>
            <a:r>
              <a:rPr sz="2800" spc="-50" dirty="0">
                <a:latin typeface="Times New Roman"/>
                <a:cs typeface="Times New Roman"/>
              </a:rPr>
              <a:t>item</a:t>
            </a:r>
            <a:r>
              <a:rPr sz="2800" spc="345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sets</a:t>
            </a:r>
            <a:endParaRPr sz="2800">
              <a:latin typeface="Times New Roman"/>
              <a:cs typeface="Times New Roman"/>
            </a:endParaRPr>
          </a:p>
          <a:p>
            <a:pPr marL="143510" marR="25400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7996555" algn="l"/>
                <a:tab pos="8248015" algn="l"/>
              </a:tabLst>
            </a:pPr>
            <a:r>
              <a:rPr sz="2800" spc="-130" dirty="0">
                <a:latin typeface="Times New Roman"/>
                <a:cs typeface="Times New Roman"/>
              </a:rPr>
              <a:t>A </a:t>
            </a:r>
            <a:r>
              <a:rPr sz="2800" spc="-95" dirty="0">
                <a:latin typeface="Times New Roman"/>
                <a:cs typeface="Times New Roman"/>
              </a:rPr>
              <a:t>typical </a:t>
            </a:r>
            <a:r>
              <a:rPr sz="2800" spc="-45" dirty="0">
                <a:latin typeface="Times New Roman"/>
                <a:cs typeface="Times New Roman"/>
              </a:rPr>
              <a:t>programming </a:t>
            </a:r>
            <a:r>
              <a:rPr sz="2800" spc="-85" dirty="0">
                <a:latin typeface="Times New Roman"/>
                <a:cs typeface="Times New Roman"/>
              </a:rPr>
              <a:t>language </a:t>
            </a:r>
            <a:r>
              <a:rPr sz="2800" spc="-55" dirty="0">
                <a:latin typeface="Times New Roman"/>
                <a:cs typeface="Times New Roman"/>
              </a:rPr>
              <a:t>generates</a:t>
            </a:r>
            <a:r>
              <a:rPr sz="2800" spc="41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thousands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45" dirty="0">
                <a:latin typeface="Times New Roman"/>
                <a:cs typeface="Times New Roman"/>
              </a:rPr>
              <a:t>states </a:t>
            </a:r>
            <a:r>
              <a:rPr sz="2800" spc="-5" dirty="0">
                <a:latin typeface="Times New Roman"/>
                <a:cs typeface="Times New Roman"/>
              </a:rPr>
              <a:t>for  </a:t>
            </a:r>
            <a:r>
              <a:rPr sz="2800" spc="-70" dirty="0">
                <a:latin typeface="Times New Roman"/>
                <a:cs typeface="Times New Roman"/>
              </a:rPr>
              <a:t>canonical </a:t>
            </a:r>
            <a:r>
              <a:rPr sz="2800" spc="-114" dirty="0">
                <a:latin typeface="Times New Roman"/>
                <a:cs typeface="Times New Roman"/>
              </a:rPr>
              <a:t>LR </a:t>
            </a:r>
            <a:r>
              <a:rPr sz="2800" spc="-65" dirty="0">
                <a:latin typeface="Times New Roman"/>
                <a:cs typeface="Times New Roman"/>
              </a:rPr>
              <a:t>parsers, </a:t>
            </a:r>
            <a:r>
              <a:rPr sz="2800" spc="-100" dirty="0">
                <a:latin typeface="Times New Roman"/>
                <a:cs typeface="Times New Roman"/>
              </a:rPr>
              <a:t>while </a:t>
            </a:r>
            <a:r>
              <a:rPr sz="2800" spc="-65" dirty="0">
                <a:latin typeface="Times New Roman"/>
                <a:cs typeface="Times New Roman"/>
              </a:rPr>
              <a:t>they </a:t>
            </a:r>
            <a:r>
              <a:rPr sz="2800" spc="-55" dirty="0">
                <a:latin typeface="Times New Roman"/>
                <a:cs typeface="Times New Roman"/>
              </a:rPr>
              <a:t>generate </a:t>
            </a:r>
            <a:r>
              <a:rPr sz="2800" spc="-85" dirty="0">
                <a:latin typeface="Times New Roman"/>
                <a:cs typeface="Times New Roman"/>
              </a:rPr>
              <a:t>only 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15">
                <a:latin typeface="Times New Roman"/>
                <a:cs typeface="Times New Roman"/>
              </a:rPr>
              <a:t>hundred</a:t>
            </a:r>
            <a:r>
              <a:rPr sz="2800" spc="15">
                <a:latin typeface="Times New Roman"/>
                <a:cs typeface="Times New Roman"/>
              </a:rPr>
              <a:t> </a:t>
            </a:r>
            <a:r>
              <a:rPr sz="2800" spc="-5" smtClean="0">
                <a:latin typeface="Times New Roman"/>
                <a:cs typeface="Times New Roman"/>
              </a:rPr>
              <a:t>of</a:t>
            </a:r>
            <a:r>
              <a:rPr lang="en-US" sz="2800" spc="-5" dirty="0" smtClean="0">
                <a:latin typeface="Times New Roman"/>
                <a:cs typeface="Times New Roman"/>
              </a:rPr>
              <a:t> </a:t>
            </a:r>
            <a:r>
              <a:rPr sz="2800" spc="-45" smtClean="0">
                <a:latin typeface="Times New Roman"/>
                <a:cs typeface="Times New Roman"/>
              </a:rPr>
              <a:t>states</a:t>
            </a:r>
            <a:r>
              <a:rPr sz="2800" spc="-100" smtClean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for  </a:t>
            </a:r>
            <a:r>
              <a:rPr sz="2800" spc="-150" dirty="0">
                <a:latin typeface="Times New Roman"/>
                <a:cs typeface="Times New Roman"/>
              </a:rPr>
              <a:t>SLR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-120" dirty="0">
                <a:latin typeface="Times New Roman"/>
                <a:cs typeface="Times New Roman"/>
              </a:rPr>
              <a:t>LALR</a:t>
            </a:r>
            <a:r>
              <a:rPr sz="2800" spc="165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parsers</a:t>
            </a:r>
            <a:endParaRPr sz="2800">
              <a:latin typeface="Times New Roman"/>
              <a:cs typeface="Times New Roman"/>
            </a:endParaRPr>
          </a:p>
          <a:p>
            <a:pPr marL="14351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120" dirty="0">
                <a:latin typeface="Times New Roman"/>
                <a:cs typeface="Times New Roman"/>
              </a:rPr>
              <a:t>LALR </a:t>
            </a:r>
            <a:r>
              <a:rPr sz="2800" spc="-50" dirty="0">
                <a:latin typeface="Times New Roman"/>
                <a:cs typeface="Times New Roman"/>
              </a:rPr>
              <a:t>parsers </a:t>
            </a:r>
            <a:r>
              <a:rPr sz="2800" spc="-70" dirty="0">
                <a:latin typeface="Times New Roman"/>
                <a:cs typeface="Times New Roman"/>
              </a:rPr>
              <a:t>suffice </a:t>
            </a:r>
            <a:r>
              <a:rPr sz="2800" spc="-5" dirty="0">
                <a:latin typeface="Times New Roman"/>
                <a:cs typeface="Times New Roman"/>
              </a:rPr>
              <a:t>for </a:t>
            </a:r>
            <a:r>
              <a:rPr sz="2800" spc="-15" dirty="0">
                <a:latin typeface="Times New Roman"/>
                <a:cs typeface="Times New Roman"/>
              </a:rPr>
              <a:t>most </a:t>
            </a:r>
            <a:r>
              <a:rPr sz="2800" spc="-45" dirty="0">
                <a:latin typeface="Times New Roman"/>
                <a:cs typeface="Times New Roman"/>
              </a:rPr>
              <a:t>programming </a:t>
            </a:r>
            <a:r>
              <a:rPr sz="2800" spc="-110" dirty="0">
                <a:latin typeface="Times New Roman"/>
                <a:cs typeface="Times New Roman"/>
              </a:rPr>
              <a:t>languages’</a:t>
            </a:r>
            <a:r>
              <a:rPr sz="2800" spc="320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requirements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9248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35" dirty="0">
                <a:solidFill>
                  <a:srgbClr val="262626"/>
                </a:solidFill>
              </a:rPr>
              <a:t>Union </a:t>
            </a:r>
            <a:r>
              <a:rPr sz="4800" spc="-10" dirty="0">
                <a:solidFill>
                  <a:srgbClr val="262626"/>
                </a:solidFill>
              </a:rPr>
              <a:t>Operation </a:t>
            </a:r>
            <a:r>
              <a:rPr sz="4800" spc="45" dirty="0">
                <a:solidFill>
                  <a:srgbClr val="262626"/>
                </a:solidFill>
              </a:rPr>
              <a:t>on</a:t>
            </a:r>
            <a:r>
              <a:rPr sz="4800" spc="-50" dirty="0">
                <a:solidFill>
                  <a:srgbClr val="262626"/>
                </a:solidFill>
              </a:rPr>
              <a:t> </a:t>
            </a:r>
            <a:r>
              <a:rPr sz="4800" spc="-25" dirty="0">
                <a:solidFill>
                  <a:srgbClr val="262626"/>
                </a:solidFill>
              </a:rPr>
              <a:t>Items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1060838" y="2114294"/>
            <a:ext cx="9166289" cy="3806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6210" marR="104139" indent="-131445">
              <a:lnSpc>
                <a:spcPct val="100000"/>
              </a:lnSpc>
              <a:spcBef>
                <a:spcPts val="100"/>
              </a:spcBef>
              <a:buClr>
                <a:srgbClr val="262626"/>
              </a:buClr>
              <a:buSzPct val="96428"/>
              <a:buChar char="◦"/>
              <a:tabLst>
                <a:tab pos="156845" algn="l"/>
                <a:tab pos="2625725" algn="l"/>
                <a:tab pos="3277235" algn="l"/>
              </a:tabLst>
            </a:pPr>
            <a:r>
              <a:rPr sz="2800" spc="-50" dirty="0">
                <a:latin typeface="Times New Roman"/>
                <a:cs typeface="Times New Roman"/>
              </a:rPr>
              <a:t>Given </a:t>
            </a:r>
            <a:r>
              <a:rPr sz="2800" spc="-45" dirty="0">
                <a:latin typeface="Times New Roman"/>
                <a:cs typeface="Times New Roman"/>
              </a:rPr>
              <a:t>an</a:t>
            </a:r>
            <a:r>
              <a:rPr sz="2800" spc="50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item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15" dirty="0">
                <a:latin typeface="Times New Roman"/>
                <a:cs typeface="Times New Roman"/>
              </a:rPr>
              <a:t>form </a:t>
            </a:r>
            <a:r>
              <a:rPr sz="2800" spc="-155" dirty="0">
                <a:latin typeface="Times New Roman"/>
                <a:cs typeface="Times New Roman"/>
              </a:rPr>
              <a:t>[A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90" dirty="0">
                <a:latin typeface="Times New Roman"/>
                <a:cs typeface="Times New Roman"/>
              </a:rPr>
              <a:t>α•Bβ, </a:t>
            </a:r>
            <a:r>
              <a:rPr sz="2800" spc="-130" dirty="0">
                <a:latin typeface="Times New Roman"/>
                <a:cs typeface="Times New Roman"/>
              </a:rPr>
              <a:t>a],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45" dirty="0">
                <a:latin typeface="Times New Roman"/>
                <a:cs typeface="Times New Roman"/>
              </a:rPr>
              <a:t>first </a:t>
            </a:r>
            <a:r>
              <a:rPr sz="2800" dirty="0">
                <a:latin typeface="Times New Roman"/>
                <a:cs typeface="Times New Roman"/>
              </a:rPr>
              <a:t>part </a:t>
            </a:r>
            <a:r>
              <a:rPr sz="2800" spc="-40" dirty="0">
                <a:latin typeface="Times New Roman"/>
                <a:cs typeface="Times New Roman"/>
              </a:rPr>
              <a:t>(before </a:t>
            </a:r>
            <a:r>
              <a:rPr sz="2800" spc="-60" dirty="0">
                <a:latin typeface="Times New Roman"/>
                <a:cs typeface="Times New Roman"/>
              </a:rPr>
              <a:t>comma) 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95" dirty="0">
                <a:latin typeface="Times New Roman"/>
                <a:cs typeface="Times New Roman"/>
              </a:rPr>
              <a:t>called 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22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“core”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item</a:t>
            </a:r>
            <a:endParaRPr sz="2800">
              <a:latin typeface="Times New Roman"/>
              <a:cs typeface="Times New Roman"/>
            </a:endParaRPr>
          </a:p>
          <a:p>
            <a:pPr marL="156210" marR="80645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56845" algn="l"/>
                <a:tab pos="1994535" algn="l"/>
                <a:tab pos="2962275" algn="l"/>
              </a:tabLst>
            </a:pPr>
            <a:r>
              <a:rPr sz="2800" spc="-50" dirty="0">
                <a:latin typeface="Times New Roman"/>
                <a:cs typeface="Times New Roman"/>
              </a:rPr>
              <a:t>Given </a:t>
            </a:r>
            <a:r>
              <a:rPr sz="2800" spc="-55" dirty="0">
                <a:latin typeface="Times New Roman"/>
                <a:cs typeface="Times New Roman"/>
              </a:rPr>
              <a:t>two</a:t>
            </a:r>
            <a:r>
              <a:rPr sz="2800" spc="45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states</a:t>
            </a:r>
            <a:r>
              <a:rPr sz="2800" spc="-5" dirty="0">
                <a:latin typeface="Times New Roman"/>
                <a:cs typeface="Times New Roman"/>
              </a:rPr>
              <a:t> of	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15" dirty="0">
                <a:latin typeface="Times New Roman"/>
                <a:cs typeface="Times New Roman"/>
              </a:rPr>
              <a:t>form </a:t>
            </a:r>
            <a:r>
              <a:rPr sz="2800" spc="10" dirty="0">
                <a:latin typeface="Times New Roman"/>
                <a:cs typeface="Times New Roman"/>
              </a:rPr>
              <a:t>I</a:t>
            </a:r>
            <a:r>
              <a:rPr sz="2775" spc="15" baseline="-31531" dirty="0">
                <a:latin typeface="Times New Roman"/>
                <a:cs typeface="Times New Roman"/>
              </a:rPr>
              <a:t>i </a:t>
            </a:r>
            <a:r>
              <a:rPr sz="2800" spc="285" dirty="0">
                <a:latin typeface="Times New Roman"/>
                <a:cs typeface="Times New Roman"/>
              </a:rPr>
              <a:t>= </a:t>
            </a:r>
            <a:r>
              <a:rPr sz="2800" spc="-105" dirty="0">
                <a:latin typeface="Times New Roman"/>
                <a:cs typeface="Times New Roman"/>
              </a:rPr>
              <a:t>{[A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75" dirty="0">
                <a:latin typeface="Times New Roman"/>
                <a:cs typeface="Times New Roman"/>
              </a:rPr>
              <a:t>α•, </a:t>
            </a:r>
            <a:r>
              <a:rPr sz="2800" spc="-100" dirty="0">
                <a:latin typeface="Times New Roman"/>
                <a:cs typeface="Times New Roman"/>
              </a:rPr>
              <a:t>a]}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-5" dirty="0">
                <a:latin typeface="Times New Roman"/>
                <a:cs typeface="Times New Roman"/>
              </a:rPr>
              <a:t>I</a:t>
            </a:r>
            <a:r>
              <a:rPr sz="2775" spc="-7" baseline="-31531" dirty="0">
                <a:latin typeface="Times New Roman"/>
                <a:cs typeface="Times New Roman"/>
              </a:rPr>
              <a:t>j </a:t>
            </a:r>
            <a:r>
              <a:rPr sz="2800" spc="285" dirty="0">
                <a:latin typeface="Times New Roman"/>
                <a:cs typeface="Times New Roman"/>
              </a:rPr>
              <a:t>= </a:t>
            </a:r>
            <a:r>
              <a:rPr sz="2800" spc="-105" dirty="0">
                <a:latin typeface="Times New Roman"/>
                <a:cs typeface="Times New Roman"/>
              </a:rPr>
              <a:t>{[A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75" dirty="0">
                <a:latin typeface="Times New Roman"/>
                <a:cs typeface="Times New Roman"/>
              </a:rPr>
              <a:t>α•, </a:t>
            </a:r>
            <a:r>
              <a:rPr sz="2800" spc="-65" dirty="0">
                <a:latin typeface="Times New Roman"/>
                <a:cs typeface="Times New Roman"/>
              </a:rPr>
              <a:t>b]},  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20">
                <a:latin typeface="Times New Roman"/>
                <a:cs typeface="Times New Roman"/>
              </a:rPr>
              <a:t>union</a:t>
            </a:r>
            <a:r>
              <a:rPr sz="2800">
                <a:latin typeface="Times New Roman"/>
                <a:cs typeface="Times New Roman"/>
              </a:rPr>
              <a:t> </a:t>
            </a:r>
            <a:r>
              <a:rPr sz="2800" spc="-5" smtClean="0">
                <a:latin typeface="Times New Roman"/>
                <a:cs typeface="Times New Roman"/>
              </a:rPr>
              <a:t>of</a:t>
            </a:r>
            <a:r>
              <a:rPr lang="en-US" sz="2800" spc="-5" dirty="0" smtClean="0">
                <a:latin typeface="Times New Roman"/>
                <a:cs typeface="Times New Roman"/>
              </a:rPr>
              <a:t> </a:t>
            </a:r>
            <a:r>
              <a:rPr sz="2800" spc="-10" smtClean="0">
                <a:latin typeface="Times New Roman"/>
                <a:cs typeface="Times New Roman"/>
              </a:rPr>
              <a:t>the </a:t>
            </a:r>
            <a:r>
              <a:rPr sz="2800" spc="-45">
                <a:latin typeface="Times New Roman"/>
                <a:cs typeface="Times New Roman"/>
              </a:rPr>
              <a:t>states </a:t>
            </a:r>
            <a:r>
              <a:rPr sz="2800" spc="-20" smtClean="0">
                <a:latin typeface="Times New Roman"/>
                <a:cs typeface="Times New Roman"/>
              </a:rPr>
              <a:t>I</a:t>
            </a:r>
            <a:r>
              <a:rPr sz="2775" spc="-30" baseline="-31531" smtClean="0">
                <a:latin typeface="Times New Roman"/>
                <a:cs typeface="Times New Roman"/>
              </a:rPr>
              <a:t>ij </a:t>
            </a:r>
            <a:r>
              <a:rPr sz="2800" spc="285" dirty="0">
                <a:latin typeface="Times New Roman"/>
                <a:cs typeface="Times New Roman"/>
              </a:rPr>
              <a:t>= </a:t>
            </a:r>
            <a:r>
              <a:rPr sz="2800" spc="-15" dirty="0">
                <a:latin typeface="Times New Roman"/>
                <a:cs typeface="Times New Roman"/>
              </a:rPr>
              <a:t>I</a:t>
            </a:r>
            <a:r>
              <a:rPr sz="2775" spc="-22" baseline="-31531" dirty="0">
                <a:latin typeface="Times New Roman"/>
                <a:cs typeface="Times New Roman"/>
              </a:rPr>
              <a:t>i </a:t>
            </a:r>
            <a:r>
              <a:rPr sz="2800" spc="-10" dirty="0">
                <a:latin typeface="AoyagiKouzanFontT"/>
                <a:cs typeface="AoyagiKouzanFontT"/>
              </a:rPr>
              <a:t>∪ </a:t>
            </a:r>
            <a:r>
              <a:rPr sz="2800" spc="-20" dirty="0">
                <a:latin typeface="Times New Roman"/>
                <a:cs typeface="Times New Roman"/>
              </a:rPr>
              <a:t>I</a:t>
            </a:r>
            <a:r>
              <a:rPr sz="2775" spc="-30" baseline="-31531" dirty="0">
                <a:latin typeface="Times New Roman"/>
                <a:cs typeface="Times New Roman"/>
              </a:rPr>
              <a:t>j </a:t>
            </a:r>
            <a:r>
              <a:rPr sz="2800" spc="285" dirty="0">
                <a:latin typeface="Times New Roman"/>
                <a:cs typeface="Times New Roman"/>
              </a:rPr>
              <a:t>= </a:t>
            </a:r>
            <a:r>
              <a:rPr sz="2800" spc="-90" dirty="0">
                <a:latin typeface="Times New Roman"/>
                <a:cs typeface="Times New Roman"/>
              </a:rPr>
              <a:t>{[ </a:t>
            </a:r>
            <a:r>
              <a:rPr sz="2800" spc="-130" dirty="0">
                <a:latin typeface="Times New Roman"/>
                <a:cs typeface="Times New Roman"/>
              </a:rPr>
              <a:t>A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75" dirty="0">
                <a:latin typeface="Times New Roman"/>
                <a:cs typeface="Times New Roman"/>
              </a:rPr>
              <a:t>α•,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620" dirty="0">
                <a:latin typeface="Times New Roman"/>
                <a:cs typeface="Times New Roman"/>
              </a:rPr>
              <a:t>/</a:t>
            </a:r>
            <a:r>
              <a:rPr sz="2800" spc="-105" dirty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b]}</a:t>
            </a:r>
            <a:endParaRPr sz="2800">
              <a:latin typeface="Times New Roman"/>
              <a:cs typeface="Times New Roman"/>
            </a:endParaRPr>
          </a:p>
          <a:p>
            <a:pPr marL="156210" marR="35306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56845" algn="l"/>
              </a:tabLst>
            </a:pPr>
            <a:r>
              <a:rPr sz="2800" spc="-40" dirty="0">
                <a:latin typeface="Times New Roman"/>
                <a:cs typeface="Times New Roman"/>
              </a:rPr>
              <a:t>I</a:t>
            </a:r>
            <a:r>
              <a:rPr sz="2775" spc="-60" baseline="-31531" dirty="0">
                <a:latin typeface="Times New Roman"/>
                <a:cs typeface="Times New Roman"/>
              </a:rPr>
              <a:t>ij </a:t>
            </a:r>
            <a:r>
              <a:rPr sz="2800" spc="-150" dirty="0">
                <a:latin typeface="Times New Roman"/>
                <a:cs typeface="Times New Roman"/>
              </a:rPr>
              <a:t>will </a:t>
            </a:r>
            <a:r>
              <a:rPr sz="2800" dirty="0">
                <a:latin typeface="Times New Roman"/>
                <a:cs typeface="Times New Roman"/>
              </a:rPr>
              <a:t>perform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50" dirty="0">
                <a:latin typeface="Times New Roman"/>
                <a:cs typeface="Times New Roman"/>
              </a:rPr>
              <a:t>reduce </a:t>
            </a:r>
            <a:r>
              <a:rPr sz="2800" spc="-25" dirty="0">
                <a:latin typeface="Times New Roman"/>
                <a:cs typeface="Times New Roman"/>
              </a:rPr>
              <a:t>operation </a:t>
            </a:r>
            <a:r>
              <a:rPr sz="2800" spc="25" dirty="0">
                <a:latin typeface="Times New Roman"/>
                <a:cs typeface="Times New Roman"/>
              </a:rPr>
              <a:t>on </a:t>
            </a:r>
            <a:r>
              <a:rPr sz="2800" spc="-85" dirty="0">
                <a:latin typeface="Times New Roman"/>
                <a:cs typeface="Times New Roman"/>
              </a:rPr>
              <a:t>seeing </a:t>
            </a:r>
            <a:r>
              <a:rPr sz="2800" spc="-45" dirty="0">
                <a:latin typeface="Times New Roman"/>
                <a:cs typeface="Times New Roman"/>
              </a:rPr>
              <a:t>either </a:t>
            </a:r>
            <a:r>
              <a:rPr sz="2800" b="1" spc="-60" dirty="0">
                <a:latin typeface="Times New Roman"/>
                <a:cs typeface="Times New Roman"/>
              </a:rPr>
              <a:t>a </a:t>
            </a:r>
            <a:r>
              <a:rPr sz="2800" spc="10" dirty="0">
                <a:latin typeface="Times New Roman"/>
                <a:cs typeface="Times New Roman"/>
              </a:rPr>
              <a:t>or </a:t>
            </a:r>
            <a:r>
              <a:rPr sz="2800" b="1" spc="-15" dirty="0">
                <a:latin typeface="Times New Roman"/>
                <a:cs typeface="Times New Roman"/>
              </a:rPr>
              <a:t>b </a:t>
            </a:r>
            <a:r>
              <a:rPr sz="2800" spc="25" dirty="0">
                <a:latin typeface="Times New Roman"/>
                <a:cs typeface="Times New Roman"/>
              </a:rPr>
              <a:t>on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15" dirty="0">
                <a:latin typeface="Times New Roman"/>
                <a:cs typeface="Times New Roman"/>
              </a:rPr>
              <a:t>input  </a:t>
            </a:r>
            <a:r>
              <a:rPr sz="2800" spc="-45" dirty="0">
                <a:latin typeface="Times New Roman"/>
                <a:cs typeface="Times New Roman"/>
              </a:rPr>
              <a:t>buffer, </a:t>
            </a:r>
            <a:r>
              <a:rPr sz="2800" spc="-70" dirty="0">
                <a:latin typeface="Times New Roman"/>
                <a:cs typeface="Times New Roman"/>
              </a:rPr>
              <a:t>whereas </a:t>
            </a:r>
            <a:r>
              <a:rPr sz="2800" spc="-5" dirty="0">
                <a:latin typeface="Times New Roman"/>
                <a:cs typeface="Times New Roman"/>
              </a:rPr>
              <a:t>I</a:t>
            </a:r>
            <a:r>
              <a:rPr sz="2775" spc="-7" baseline="-31531" dirty="0">
                <a:latin typeface="Times New Roman"/>
                <a:cs typeface="Times New Roman"/>
              </a:rPr>
              <a:t>i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-15" dirty="0">
                <a:latin typeface="Times New Roman"/>
                <a:cs typeface="Times New Roman"/>
              </a:rPr>
              <a:t>I</a:t>
            </a:r>
            <a:r>
              <a:rPr sz="2775" spc="-22" baseline="-31531" dirty="0">
                <a:latin typeface="Times New Roman"/>
                <a:cs typeface="Times New Roman"/>
              </a:rPr>
              <a:t>j </a:t>
            </a:r>
            <a:r>
              <a:rPr sz="2800" spc="-65" dirty="0">
                <a:latin typeface="Times New Roman"/>
                <a:cs typeface="Times New Roman"/>
              </a:rPr>
              <a:t>are </a:t>
            </a:r>
            <a:r>
              <a:rPr sz="2800" spc="-25" dirty="0">
                <a:latin typeface="Times New Roman"/>
                <a:cs typeface="Times New Roman"/>
              </a:rPr>
              <a:t>more</a:t>
            </a:r>
            <a:r>
              <a:rPr sz="2800" spc="-250" dirty="0">
                <a:latin typeface="Times New Roman"/>
                <a:cs typeface="Times New Roman"/>
              </a:rPr>
              <a:t> </a:t>
            </a:r>
            <a:r>
              <a:rPr sz="2800" spc="-35" dirty="0">
                <a:latin typeface="Times New Roman"/>
                <a:cs typeface="Times New Roman"/>
              </a:rPr>
              <a:t>stringent</a:t>
            </a:r>
            <a:endParaRPr sz="2800">
              <a:latin typeface="Times New Roman"/>
              <a:cs typeface="Times New Roman"/>
            </a:endParaRPr>
          </a:p>
          <a:p>
            <a:pPr marL="156210" marR="1778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56845" algn="l"/>
              </a:tabLst>
            </a:pPr>
            <a:r>
              <a:rPr sz="2800" spc="-5" dirty="0">
                <a:latin typeface="Times New Roman"/>
                <a:cs typeface="Times New Roman"/>
              </a:rPr>
              <a:t>The </a:t>
            </a:r>
            <a:r>
              <a:rPr sz="2800" spc="-40" dirty="0">
                <a:latin typeface="Times New Roman"/>
                <a:cs typeface="Times New Roman"/>
              </a:rPr>
              <a:t>state </a:t>
            </a:r>
            <a:r>
              <a:rPr sz="2800" spc="-65" dirty="0">
                <a:latin typeface="Times New Roman"/>
                <a:cs typeface="Times New Roman"/>
              </a:rPr>
              <a:t>machine resulting </a:t>
            </a:r>
            <a:r>
              <a:rPr sz="2800" spc="-10" dirty="0">
                <a:latin typeface="Times New Roman"/>
                <a:cs typeface="Times New Roman"/>
              </a:rPr>
              <a:t>from the </a:t>
            </a:r>
            <a:r>
              <a:rPr sz="2800" spc="-65" dirty="0">
                <a:latin typeface="Times New Roman"/>
                <a:cs typeface="Times New Roman"/>
              </a:rPr>
              <a:t>above </a:t>
            </a:r>
            <a:r>
              <a:rPr sz="2800" spc="-20" dirty="0">
                <a:latin typeface="Times New Roman"/>
                <a:cs typeface="Times New Roman"/>
              </a:rPr>
              <a:t>union </a:t>
            </a:r>
            <a:r>
              <a:rPr sz="2800" spc="-25" dirty="0">
                <a:latin typeface="Times New Roman"/>
                <a:cs typeface="Times New Roman"/>
              </a:rPr>
              <a:t>operation </a:t>
            </a:r>
            <a:r>
              <a:rPr sz="2800" spc="-55" dirty="0">
                <a:latin typeface="Times New Roman"/>
                <a:cs typeface="Times New Roman"/>
              </a:rPr>
              <a:t>has </a:t>
            </a:r>
            <a:r>
              <a:rPr sz="2800" spc="-10" dirty="0">
                <a:latin typeface="Times New Roman"/>
                <a:cs typeface="Times New Roman"/>
              </a:rPr>
              <a:t>one </a:t>
            </a:r>
            <a:r>
              <a:rPr sz="2800" spc="-90" dirty="0">
                <a:latin typeface="Times New Roman"/>
                <a:cs typeface="Times New Roman"/>
              </a:rPr>
              <a:t>less  </a:t>
            </a:r>
            <a:r>
              <a:rPr sz="2800" spc="-40" dirty="0">
                <a:latin typeface="Times New Roman"/>
                <a:cs typeface="Times New Roman"/>
              </a:rPr>
              <a:t>state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85344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35" dirty="0">
                <a:solidFill>
                  <a:srgbClr val="262626"/>
                </a:solidFill>
              </a:rPr>
              <a:t>Union </a:t>
            </a:r>
            <a:r>
              <a:rPr sz="4800" spc="-10" dirty="0">
                <a:solidFill>
                  <a:srgbClr val="262626"/>
                </a:solidFill>
              </a:rPr>
              <a:t>Operation </a:t>
            </a:r>
            <a:r>
              <a:rPr sz="4800" spc="45" dirty="0">
                <a:solidFill>
                  <a:srgbClr val="262626"/>
                </a:solidFill>
              </a:rPr>
              <a:t>on</a:t>
            </a:r>
            <a:r>
              <a:rPr sz="4800" spc="-50" dirty="0">
                <a:solidFill>
                  <a:srgbClr val="262626"/>
                </a:solidFill>
              </a:rPr>
              <a:t> </a:t>
            </a:r>
            <a:r>
              <a:rPr sz="4800" spc="-25" dirty="0">
                <a:solidFill>
                  <a:srgbClr val="262626"/>
                </a:solidFill>
              </a:rPr>
              <a:t>Items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1060838" y="2114293"/>
            <a:ext cx="9226162" cy="32598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6210" marR="17780" indent="-131445">
              <a:lnSpc>
                <a:spcPct val="100000"/>
              </a:lnSpc>
              <a:spcBef>
                <a:spcPts val="100"/>
              </a:spcBef>
              <a:buClr>
                <a:srgbClr val="262626"/>
              </a:buClr>
              <a:buSzPct val="96428"/>
              <a:buChar char="◦"/>
              <a:tabLst>
                <a:tab pos="156845" algn="l"/>
                <a:tab pos="532130" algn="l"/>
                <a:tab pos="5294630" algn="l"/>
                <a:tab pos="7383780" algn="l"/>
              </a:tabLst>
            </a:pPr>
            <a:r>
              <a:rPr sz="2800" spc="15" dirty="0">
                <a:latin typeface="Times New Roman"/>
                <a:cs typeface="Times New Roman"/>
              </a:rPr>
              <a:t>If	</a:t>
            </a:r>
            <a:r>
              <a:rPr sz="2800" spc="-15" dirty="0">
                <a:latin typeface="Times New Roman"/>
                <a:cs typeface="Times New Roman"/>
              </a:rPr>
              <a:t>I</a:t>
            </a:r>
            <a:r>
              <a:rPr sz="2775" spc="-22" baseline="-31531" dirty="0">
                <a:latin typeface="Times New Roman"/>
                <a:cs typeface="Times New Roman"/>
              </a:rPr>
              <a:t>i 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-15" dirty="0">
                <a:latin typeface="Times New Roman"/>
                <a:cs typeface="Times New Roman"/>
              </a:rPr>
              <a:t>I</a:t>
            </a:r>
            <a:r>
              <a:rPr sz="2775" spc="-22" baseline="-31531" dirty="0">
                <a:latin typeface="Times New Roman"/>
                <a:cs typeface="Times New Roman"/>
              </a:rPr>
              <a:t>j  </a:t>
            </a:r>
            <a:r>
              <a:rPr sz="2800" spc="-90" dirty="0">
                <a:latin typeface="Times New Roman"/>
                <a:cs typeface="Times New Roman"/>
              </a:rPr>
              <a:t>have </a:t>
            </a:r>
            <a:r>
              <a:rPr sz="2800" spc="-25" dirty="0">
                <a:latin typeface="Times New Roman"/>
                <a:cs typeface="Times New Roman"/>
              </a:rPr>
              <a:t>more </a:t>
            </a:r>
            <a:r>
              <a:rPr sz="2800" spc="-10" dirty="0">
                <a:latin typeface="Times New Roman"/>
                <a:cs typeface="Times New Roman"/>
              </a:rPr>
              <a:t>than one </a:t>
            </a:r>
            <a:r>
              <a:rPr sz="2800" spc="-60" dirty="0">
                <a:latin typeface="Times New Roman"/>
                <a:cs typeface="Times New Roman"/>
              </a:rPr>
              <a:t>item, </a:t>
            </a:r>
            <a:r>
              <a:rPr sz="2800" dirty="0">
                <a:latin typeface="Times New Roman"/>
                <a:cs typeface="Times New Roman"/>
              </a:rPr>
              <a:t>then 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-150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Times New Roman"/>
                <a:cs typeface="Times New Roman"/>
              </a:rPr>
              <a:t>set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130" dirty="0">
                <a:latin typeface="Times New Roman"/>
                <a:cs typeface="Times New Roman"/>
              </a:rPr>
              <a:t>all </a:t>
            </a:r>
            <a:r>
              <a:rPr sz="2800" spc="-35" dirty="0">
                <a:latin typeface="Times New Roman"/>
                <a:cs typeface="Times New Roman"/>
              </a:rPr>
              <a:t>core </a:t>
            </a:r>
            <a:r>
              <a:rPr sz="2800" spc="-55" dirty="0">
                <a:latin typeface="Times New Roman"/>
                <a:cs typeface="Times New Roman"/>
              </a:rPr>
              <a:t>elements  in </a:t>
            </a:r>
            <a:r>
              <a:rPr sz="2800" spc="-20" dirty="0">
                <a:latin typeface="Times New Roman"/>
                <a:cs typeface="Times New Roman"/>
              </a:rPr>
              <a:t>I</a:t>
            </a:r>
            <a:r>
              <a:rPr sz="2775" spc="-30" baseline="-31531" dirty="0">
                <a:latin typeface="Times New Roman"/>
                <a:cs typeface="Times New Roman"/>
              </a:rPr>
              <a:t>i  </a:t>
            </a:r>
            <a:r>
              <a:rPr sz="2800" spc="-35" dirty="0">
                <a:latin typeface="Times New Roman"/>
                <a:cs typeface="Times New Roman"/>
              </a:rPr>
              <a:t>should </a:t>
            </a:r>
            <a:r>
              <a:rPr sz="2800" spc="-30" dirty="0">
                <a:latin typeface="Times New Roman"/>
                <a:cs typeface="Times New Roman"/>
              </a:rPr>
              <a:t>be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75" dirty="0">
                <a:latin typeface="Times New Roman"/>
                <a:cs typeface="Times New Roman"/>
              </a:rPr>
              <a:t>same </a:t>
            </a:r>
            <a:r>
              <a:rPr sz="2800" spc="-90" dirty="0">
                <a:latin typeface="Times New Roman"/>
                <a:cs typeface="Times New Roman"/>
              </a:rPr>
              <a:t>as 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125" dirty="0">
                <a:latin typeface="Times New Roman"/>
                <a:cs typeface="Times New Roman"/>
              </a:rPr>
              <a:t> </a:t>
            </a:r>
            <a:r>
              <a:rPr sz="2800" spc="-40">
                <a:latin typeface="Times New Roman"/>
                <a:cs typeface="Times New Roman"/>
              </a:rPr>
              <a:t>set</a:t>
            </a:r>
            <a:r>
              <a:rPr sz="2800" spc="5">
                <a:latin typeface="Times New Roman"/>
                <a:cs typeface="Times New Roman"/>
              </a:rPr>
              <a:t> </a:t>
            </a:r>
            <a:r>
              <a:rPr sz="2800" spc="-5" smtClean="0">
                <a:latin typeface="Times New Roman"/>
                <a:cs typeface="Times New Roman"/>
              </a:rPr>
              <a:t>of</a:t>
            </a:r>
            <a:r>
              <a:rPr lang="en-US" sz="2800" spc="-5" dirty="0" smtClean="0">
                <a:latin typeface="Times New Roman"/>
                <a:cs typeface="Times New Roman"/>
              </a:rPr>
              <a:t> </a:t>
            </a:r>
            <a:r>
              <a:rPr sz="2800" spc="-130" smtClean="0">
                <a:latin typeface="Times New Roman"/>
                <a:cs typeface="Times New Roman"/>
              </a:rPr>
              <a:t>all </a:t>
            </a:r>
            <a:r>
              <a:rPr sz="2800" spc="-35" dirty="0">
                <a:latin typeface="Times New Roman"/>
                <a:cs typeface="Times New Roman"/>
              </a:rPr>
              <a:t>core </a:t>
            </a:r>
            <a:r>
              <a:rPr sz="2800" spc="-55" dirty="0">
                <a:latin typeface="Times New Roman"/>
                <a:cs typeface="Times New Roman"/>
              </a:rPr>
              <a:t>elements in </a:t>
            </a:r>
            <a:r>
              <a:rPr sz="2800" spc="40" dirty="0">
                <a:latin typeface="Times New Roman"/>
                <a:cs typeface="Times New Roman"/>
              </a:rPr>
              <a:t>I</a:t>
            </a:r>
            <a:r>
              <a:rPr sz="2775" spc="60" baseline="-31531" dirty="0">
                <a:latin typeface="Times New Roman"/>
                <a:cs typeface="Times New Roman"/>
              </a:rPr>
              <a:t>j </a:t>
            </a:r>
            <a:r>
              <a:rPr sz="2800" spc="-5" dirty="0">
                <a:latin typeface="Times New Roman"/>
                <a:cs typeface="Times New Roman"/>
              </a:rPr>
              <a:t>for </a:t>
            </a:r>
            <a:r>
              <a:rPr sz="2800" spc="-10" dirty="0">
                <a:latin typeface="Times New Roman"/>
                <a:cs typeface="Times New Roman"/>
              </a:rPr>
              <a:t>the  </a:t>
            </a:r>
            <a:r>
              <a:rPr sz="2800" spc="-20" dirty="0">
                <a:latin typeface="Times New Roman"/>
                <a:cs typeface="Times New Roman"/>
              </a:rPr>
              <a:t>union </a:t>
            </a:r>
            <a:r>
              <a:rPr sz="2800" spc="-25" dirty="0">
                <a:latin typeface="Times New Roman"/>
                <a:cs typeface="Times New Roman"/>
              </a:rPr>
              <a:t>operation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30" dirty="0">
                <a:latin typeface="Times New Roman"/>
                <a:cs typeface="Times New Roman"/>
              </a:rPr>
              <a:t>be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60" dirty="0">
                <a:latin typeface="Times New Roman"/>
                <a:cs typeface="Times New Roman"/>
              </a:rPr>
              <a:t>possible</a:t>
            </a:r>
            <a:endParaRPr sz="2800">
              <a:latin typeface="Times New Roman"/>
              <a:cs typeface="Times New Roman"/>
            </a:endParaRPr>
          </a:p>
          <a:p>
            <a:pPr marL="156210" marR="404495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56845" algn="l"/>
              </a:tabLst>
            </a:pPr>
            <a:r>
              <a:rPr sz="2800" spc="-25" dirty="0">
                <a:latin typeface="Times New Roman"/>
                <a:cs typeface="Times New Roman"/>
              </a:rPr>
              <a:t>Union </a:t>
            </a:r>
            <a:r>
              <a:rPr sz="2800" spc="-30" dirty="0">
                <a:latin typeface="Times New Roman"/>
                <a:cs typeface="Times New Roman"/>
              </a:rPr>
              <a:t>operations </a:t>
            </a:r>
            <a:r>
              <a:rPr sz="2800" spc="10" dirty="0">
                <a:latin typeface="Times New Roman"/>
                <a:cs typeface="Times New Roman"/>
              </a:rPr>
              <a:t>do </a:t>
            </a:r>
            <a:r>
              <a:rPr sz="2800" spc="25" dirty="0">
                <a:latin typeface="Times New Roman"/>
                <a:cs typeface="Times New Roman"/>
              </a:rPr>
              <a:t>not </a:t>
            </a:r>
            <a:r>
              <a:rPr sz="2800" spc="-55" dirty="0">
                <a:latin typeface="Times New Roman"/>
                <a:cs typeface="Times New Roman"/>
              </a:rPr>
              <a:t>create </a:t>
            </a:r>
            <a:r>
              <a:rPr sz="2800" spc="-110" dirty="0">
                <a:latin typeface="Times New Roman"/>
                <a:cs typeface="Times New Roman"/>
              </a:rPr>
              <a:t>any </a:t>
            </a:r>
            <a:r>
              <a:rPr sz="2800" spc="-75" dirty="0">
                <a:latin typeface="Times New Roman"/>
                <a:cs typeface="Times New Roman"/>
              </a:rPr>
              <a:t>new </a:t>
            </a:r>
            <a:r>
              <a:rPr sz="2800" spc="-45" dirty="0">
                <a:latin typeface="Times New Roman"/>
                <a:cs typeface="Times New Roman"/>
              </a:rPr>
              <a:t>shift-reduce </a:t>
            </a:r>
            <a:r>
              <a:rPr sz="2800" spc="-60" dirty="0">
                <a:latin typeface="Times New Roman"/>
                <a:cs typeface="Times New Roman"/>
              </a:rPr>
              <a:t>conflicts, </a:t>
            </a:r>
            <a:r>
              <a:rPr sz="2800" spc="5" dirty="0">
                <a:latin typeface="Times New Roman"/>
                <a:cs typeface="Times New Roman"/>
              </a:rPr>
              <a:t>but  </a:t>
            </a:r>
            <a:r>
              <a:rPr sz="2800" spc="-55" dirty="0">
                <a:latin typeface="Times New Roman"/>
                <a:cs typeface="Times New Roman"/>
              </a:rPr>
              <a:t>can create </a:t>
            </a:r>
            <a:r>
              <a:rPr sz="2800" spc="-75" dirty="0">
                <a:latin typeface="Times New Roman"/>
                <a:cs typeface="Times New Roman"/>
              </a:rPr>
              <a:t>new </a:t>
            </a:r>
            <a:r>
              <a:rPr sz="2800" spc="-50" dirty="0">
                <a:latin typeface="Times New Roman"/>
                <a:cs typeface="Times New Roman"/>
              </a:rPr>
              <a:t>reduce-reduce</a:t>
            </a:r>
            <a:r>
              <a:rPr sz="2800" spc="160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conflicts</a:t>
            </a:r>
            <a:endParaRPr sz="2800">
              <a:latin typeface="Times New Roman"/>
              <a:cs typeface="Times New Roman"/>
            </a:endParaRPr>
          </a:p>
          <a:p>
            <a:pPr marL="156210" marR="28702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56845" algn="l"/>
              </a:tabLst>
            </a:pPr>
            <a:r>
              <a:rPr sz="2800" spc="-65" dirty="0">
                <a:latin typeface="Times New Roman"/>
                <a:cs typeface="Times New Roman"/>
              </a:rPr>
              <a:t>Shift </a:t>
            </a:r>
            <a:r>
              <a:rPr sz="2800" spc="-25" dirty="0">
                <a:latin typeface="Times New Roman"/>
                <a:cs typeface="Times New Roman"/>
              </a:rPr>
              <a:t>operation depends </a:t>
            </a:r>
            <a:r>
              <a:rPr sz="2800" spc="-85" dirty="0">
                <a:latin typeface="Times New Roman"/>
                <a:cs typeface="Times New Roman"/>
              </a:rPr>
              <a:t>only </a:t>
            </a:r>
            <a:r>
              <a:rPr sz="2800" spc="25" dirty="0">
                <a:latin typeface="Times New Roman"/>
                <a:cs typeface="Times New Roman"/>
              </a:rPr>
              <a:t>on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35" dirty="0">
                <a:latin typeface="Times New Roman"/>
                <a:cs typeface="Times New Roman"/>
              </a:rPr>
              <a:t>core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25" dirty="0">
                <a:latin typeface="Times New Roman"/>
                <a:cs typeface="Times New Roman"/>
              </a:rPr>
              <a:t>not on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40" dirty="0">
                <a:latin typeface="Times New Roman"/>
                <a:cs typeface="Times New Roman"/>
              </a:rPr>
              <a:t>next </a:t>
            </a:r>
            <a:r>
              <a:rPr sz="2800" spc="-15" dirty="0">
                <a:latin typeface="Times New Roman"/>
                <a:cs typeface="Times New Roman"/>
              </a:rPr>
              <a:t>input  </a:t>
            </a:r>
            <a:r>
              <a:rPr sz="2800" spc="-75" dirty="0">
                <a:latin typeface="Times New Roman"/>
                <a:cs typeface="Times New Roman"/>
              </a:rPr>
              <a:t>symbol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304800"/>
            <a:ext cx="80010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35" dirty="0">
                <a:solidFill>
                  <a:srgbClr val="262626"/>
                </a:solidFill>
              </a:rPr>
              <a:t>Union </a:t>
            </a:r>
            <a:r>
              <a:rPr sz="4800" spc="-10" dirty="0">
                <a:solidFill>
                  <a:srgbClr val="262626"/>
                </a:solidFill>
              </a:rPr>
              <a:t>Operation </a:t>
            </a:r>
            <a:r>
              <a:rPr sz="4800" spc="45" dirty="0">
                <a:solidFill>
                  <a:srgbClr val="262626"/>
                </a:solidFill>
              </a:rPr>
              <a:t>on</a:t>
            </a:r>
            <a:r>
              <a:rPr sz="4800" spc="-50" dirty="0">
                <a:solidFill>
                  <a:srgbClr val="262626"/>
                </a:solidFill>
              </a:rPr>
              <a:t> </a:t>
            </a:r>
            <a:r>
              <a:rPr sz="4800" spc="-25" dirty="0">
                <a:solidFill>
                  <a:srgbClr val="262626"/>
                </a:solidFill>
              </a:rPr>
              <a:t>Items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1072269" y="2114292"/>
            <a:ext cx="8709089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510" marR="5080" indent="-131445">
              <a:lnSpc>
                <a:spcPct val="100000"/>
              </a:lnSpc>
              <a:spcBef>
                <a:spcPts val="1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2791460" algn="l"/>
                <a:tab pos="4588510" algn="l"/>
              </a:tabLst>
            </a:pPr>
            <a:r>
              <a:rPr sz="2800" spc="-240" dirty="0">
                <a:latin typeface="Times New Roman"/>
                <a:cs typeface="Times New Roman"/>
              </a:rPr>
              <a:t>We </a:t>
            </a:r>
            <a:r>
              <a:rPr sz="2800" spc="-135" dirty="0">
                <a:latin typeface="Times New Roman"/>
                <a:cs typeface="Times New Roman"/>
              </a:rPr>
              <a:t>may </a:t>
            </a:r>
            <a:r>
              <a:rPr sz="2800" spc="-25" dirty="0">
                <a:latin typeface="Times New Roman"/>
                <a:cs typeface="Times New Roman"/>
              </a:rPr>
              <a:t>introduce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dirty="0">
                <a:latin typeface="Times New Roman"/>
                <a:cs typeface="Times New Roman"/>
              </a:rPr>
              <a:t>reduce/reduce </a:t>
            </a:r>
            <a:r>
              <a:rPr sz="2800" spc="-45" dirty="0">
                <a:latin typeface="Times New Roman"/>
                <a:cs typeface="Times New Roman"/>
              </a:rPr>
              <a:t>conflict </a:t>
            </a:r>
            <a:r>
              <a:rPr sz="2800" spc="-50" dirty="0">
                <a:latin typeface="Times New Roman"/>
                <a:cs typeface="Times New Roman"/>
              </a:rPr>
              <a:t>during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45" dirty="0">
                <a:latin typeface="Times New Roman"/>
                <a:cs typeface="Times New Roman"/>
              </a:rPr>
              <a:t>shrink </a:t>
            </a:r>
            <a:r>
              <a:rPr sz="2800" spc="-40" dirty="0">
                <a:latin typeface="Times New Roman"/>
                <a:cs typeface="Times New Roman"/>
              </a:rPr>
              <a:t>process  </a:t>
            </a:r>
            <a:r>
              <a:rPr sz="2800" spc="-5" dirty="0">
                <a:latin typeface="Times New Roman"/>
                <a:cs typeface="Times New Roman"/>
              </a:rPr>
              <a:t>for 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45">
                <a:latin typeface="Times New Roman"/>
                <a:cs typeface="Times New Roman"/>
              </a:rPr>
              <a:t>creation</a:t>
            </a:r>
            <a:r>
              <a:rPr sz="2800" spc="10">
                <a:latin typeface="Times New Roman"/>
                <a:cs typeface="Times New Roman"/>
              </a:rPr>
              <a:t> </a:t>
            </a:r>
            <a:r>
              <a:rPr sz="2800" spc="-5" smtClean="0">
                <a:latin typeface="Times New Roman"/>
                <a:cs typeface="Times New Roman"/>
              </a:rPr>
              <a:t>of</a:t>
            </a:r>
            <a:r>
              <a:rPr lang="en-US" sz="2800" spc="-5" dirty="0" smtClean="0">
                <a:latin typeface="Times New Roman"/>
                <a:cs typeface="Times New Roman"/>
              </a:rPr>
              <a:t> </a:t>
            </a:r>
            <a:r>
              <a:rPr sz="2800" spc="-10" smtClean="0">
                <a:latin typeface="Times New Roman"/>
                <a:cs typeface="Times New Roman"/>
              </a:rPr>
              <a:t>the</a:t>
            </a:r>
            <a:r>
              <a:rPr sz="2800" smtClean="0">
                <a:latin typeface="Times New Roman"/>
                <a:cs typeface="Times New Roman"/>
              </a:rPr>
              <a:t> </a:t>
            </a:r>
            <a:r>
              <a:rPr sz="2800" spc="-45">
                <a:latin typeface="Times New Roman"/>
                <a:cs typeface="Times New Roman"/>
              </a:rPr>
              <a:t>states</a:t>
            </a:r>
            <a:r>
              <a:rPr sz="2800">
                <a:latin typeface="Times New Roman"/>
                <a:cs typeface="Times New Roman"/>
              </a:rPr>
              <a:t> </a:t>
            </a:r>
            <a:r>
              <a:rPr sz="2800" spc="-5" smtClean="0">
                <a:latin typeface="Times New Roman"/>
                <a:cs typeface="Times New Roman"/>
              </a:rPr>
              <a:t>of</a:t>
            </a:r>
            <a:r>
              <a:rPr lang="en-US" sz="2800" spc="-5" dirty="0" smtClean="0">
                <a:latin typeface="Times New Roman"/>
                <a:cs typeface="Times New Roman"/>
              </a:rPr>
              <a:t> </a:t>
            </a:r>
            <a:r>
              <a:rPr sz="2800" spc="-110" smtClean="0">
                <a:latin typeface="Times New Roman"/>
                <a:cs typeface="Times New Roman"/>
              </a:rPr>
              <a:t>a </a:t>
            </a:r>
            <a:r>
              <a:rPr sz="2800" spc="-120" dirty="0">
                <a:latin typeface="Times New Roman"/>
                <a:cs typeface="Times New Roman"/>
              </a:rPr>
              <a:t>LALR</a:t>
            </a:r>
            <a:r>
              <a:rPr sz="2800" spc="95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parser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2980" y="3063846"/>
            <a:ext cx="2045020" cy="11072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1965" marR="30480" indent="-444500">
              <a:lnSpc>
                <a:spcPct val="126800"/>
              </a:lnSpc>
              <a:spcBef>
                <a:spcPts val="100"/>
              </a:spcBef>
            </a:pPr>
            <a:r>
              <a:rPr sz="2800" dirty="0">
                <a:latin typeface="Times New Roman"/>
                <a:cs typeface="Times New Roman"/>
              </a:rPr>
              <a:t>I</a:t>
            </a:r>
            <a:r>
              <a:rPr sz="2775" baseline="-31531" dirty="0">
                <a:latin typeface="Times New Roman"/>
                <a:cs typeface="Times New Roman"/>
              </a:rPr>
              <a:t>1 </a:t>
            </a:r>
            <a:r>
              <a:rPr sz="2800" spc="-170" dirty="0">
                <a:latin typeface="Times New Roman"/>
                <a:cs typeface="Times New Roman"/>
              </a:rPr>
              <a:t>: </a:t>
            </a:r>
            <a:r>
              <a:rPr sz="2800" spc="-130" dirty="0">
                <a:latin typeface="Times New Roman"/>
                <a:cs typeface="Times New Roman"/>
              </a:rPr>
              <a:t>A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75" dirty="0">
                <a:latin typeface="Times New Roman"/>
                <a:cs typeface="Times New Roman"/>
              </a:rPr>
              <a:t>α•, </a:t>
            </a:r>
            <a:r>
              <a:rPr sz="2800" spc="-110" dirty="0">
                <a:latin typeface="Times New Roman"/>
                <a:cs typeface="Times New Roman"/>
              </a:rPr>
              <a:t>a  </a:t>
            </a:r>
            <a:r>
              <a:rPr sz="2800" spc="-150" dirty="0">
                <a:latin typeface="Times New Roman"/>
                <a:cs typeface="Times New Roman"/>
              </a:rPr>
              <a:t>B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50" dirty="0">
                <a:latin typeface="Times New Roman"/>
                <a:cs typeface="Times New Roman"/>
              </a:rPr>
              <a:t>β•,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25" dirty="0">
                <a:latin typeface="Times New Roman"/>
                <a:cs typeface="Times New Roman"/>
              </a:rPr>
              <a:t>b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39119" y="5053086"/>
            <a:ext cx="122873" cy="3098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50" spc="-50" dirty="0">
                <a:latin typeface="Times New Roman"/>
                <a:cs typeface="Times New Roman"/>
              </a:rPr>
              <a:t>2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5840" y="4801203"/>
            <a:ext cx="209836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8455" algn="l"/>
              </a:tabLst>
            </a:pPr>
            <a:r>
              <a:rPr sz="2800" spc="55" dirty="0">
                <a:latin typeface="Times New Roman"/>
                <a:cs typeface="Times New Roman"/>
              </a:rPr>
              <a:t>I	</a:t>
            </a:r>
            <a:r>
              <a:rPr sz="2800" spc="-170" dirty="0">
                <a:latin typeface="Times New Roman"/>
                <a:cs typeface="Times New Roman"/>
              </a:rPr>
              <a:t>: </a:t>
            </a:r>
            <a:r>
              <a:rPr sz="2800" spc="-130" dirty="0">
                <a:latin typeface="Times New Roman"/>
                <a:cs typeface="Times New Roman"/>
              </a:rPr>
              <a:t>A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75" dirty="0">
                <a:latin typeface="Times New Roman"/>
                <a:cs typeface="Times New Roman"/>
              </a:rPr>
              <a:t>α•,</a:t>
            </a:r>
            <a:r>
              <a:rPr sz="2800" spc="204" dirty="0">
                <a:latin typeface="Times New Roman"/>
                <a:cs typeface="Times New Roman"/>
              </a:rPr>
              <a:t> </a:t>
            </a:r>
            <a:r>
              <a:rPr sz="2800" spc="25" dirty="0">
                <a:latin typeface="Times New Roman"/>
                <a:cs typeface="Times New Roman"/>
              </a:rPr>
              <a:t>b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25890" y="5342222"/>
            <a:ext cx="16221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0" dirty="0">
                <a:latin typeface="Times New Roman"/>
                <a:cs typeface="Times New Roman"/>
              </a:rPr>
              <a:t>B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50" dirty="0">
                <a:latin typeface="Times New Roman"/>
                <a:cs typeface="Times New Roman"/>
              </a:rPr>
              <a:t>β•,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-80" dirty="0">
                <a:latin typeface="Times New Roman"/>
                <a:cs typeface="Times New Roman"/>
              </a:rPr>
              <a:t>c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69698" y="3063848"/>
            <a:ext cx="2283502" cy="2200731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0"/>
              </a:spcBef>
            </a:pPr>
            <a:r>
              <a:rPr sz="2800" spc="-20" dirty="0">
                <a:latin typeface="Times New Roman"/>
                <a:cs typeface="Times New Roman"/>
              </a:rPr>
              <a:t>I</a:t>
            </a:r>
            <a:r>
              <a:rPr sz="2775" spc="-30" baseline="-31531" dirty="0">
                <a:latin typeface="Times New Roman"/>
                <a:cs typeface="Times New Roman"/>
              </a:rPr>
              <a:t>12  </a:t>
            </a:r>
            <a:r>
              <a:rPr sz="2800" spc="-170" dirty="0">
                <a:latin typeface="Times New Roman"/>
                <a:cs typeface="Times New Roman"/>
              </a:rPr>
              <a:t>: </a:t>
            </a:r>
            <a:r>
              <a:rPr sz="2800" spc="-130" dirty="0">
                <a:latin typeface="Times New Roman"/>
                <a:cs typeface="Times New Roman"/>
              </a:rPr>
              <a:t>A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75" dirty="0">
                <a:latin typeface="Times New Roman"/>
                <a:cs typeface="Times New Roman"/>
              </a:rPr>
              <a:t>α•,</a:t>
            </a:r>
            <a:r>
              <a:rPr sz="2800" spc="30" dirty="0">
                <a:latin typeface="Times New Roman"/>
                <a:cs typeface="Times New Roman"/>
              </a:rPr>
              <a:t> </a:t>
            </a:r>
            <a:r>
              <a:rPr sz="2800" spc="-110" dirty="0">
                <a:latin typeface="Times New Roman"/>
                <a:cs typeface="Times New Roman"/>
              </a:rPr>
              <a:t>a</a:t>
            </a:r>
            <a:endParaRPr sz="2800">
              <a:latin typeface="Times New Roman"/>
              <a:cs typeface="Times New Roman"/>
            </a:endParaRPr>
          </a:p>
          <a:p>
            <a:pPr marL="659765" marR="30480" algn="just">
              <a:lnSpc>
                <a:spcPct val="126800"/>
              </a:lnSpc>
            </a:pPr>
            <a:r>
              <a:rPr sz="2800" spc="-130" dirty="0">
                <a:latin typeface="Times New Roman"/>
                <a:cs typeface="Times New Roman"/>
              </a:rPr>
              <a:t>A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75" dirty="0">
                <a:latin typeface="Times New Roman"/>
                <a:cs typeface="Times New Roman"/>
              </a:rPr>
              <a:t>α•, </a:t>
            </a:r>
            <a:r>
              <a:rPr sz="2800" spc="25" dirty="0">
                <a:latin typeface="Times New Roman"/>
                <a:cs typeface="Times New Roman"/>
              </a:rPr>
              <a:t>b  </a:t>
            </a:r>
            <a:r>
              <a:rPr sz="2800" spc="-150" dirty="0">
                <a:latin typeface="Times New Roman"/>
                <a:cs typeface="Times New Roman"/>
              </a:rPr>
              <a:t>B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50" dirty="0">
                <a:latin typeface="Times New Roman"/>
                <a:cs typeface="Times New Roman"/>
              </a:rPr>
              <a:t>β•, </a:t>
            </a:r>
            <a:r>
              <a:rPr sz="2800" spc="25" dirty="0">
                <a:latin typeface="Times New Roman"/>
                <a:cs typeface="Times New Roman"/>
              </a:rPr>
              <a:t>b  </a:t>
            </a:r>
            <a:r>
              <a:rPr sz="2800" spc="-150" dirty="0">
                <a:latin typeface="Times New Roman"/>
                <a:cs typeface="Times New Roman"/>
              </a:rPr>
              <a:t>B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50" dirty="0">
                <a:latin typeface="Times New Roman"/>
                <a:cs typeface="Times New Roman"/>
              </a:rPr>
              <a:t>β•,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-80" dirty="0">
                <a:latin typeface="Times New Roman"/>
                <a:cs typeface="Times New Roman"/>
              </a:rPr>
              <a:t>c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08596" y="3178148"/>
            <a:ext cx="3183204" cy="1967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Times New Roman"/>
                <a:cs typeface="Times New Roman"/>
              </a:rPr>
              <a:t>reduce/reduce  </a:t>
            </a:r>
            <a:r>
              <a:rPr sz="2800" spc="-45" dirty="0">
                <a:latin typeface="Times New Roman"/>
                <a:cs typeface="Times New Roman"/>
              </a:rPr>
              <a:t>conflict </a:t>
            </a:r>
            <a:r>
              <a:rPr sz="2800" spc="-55" dirty="0">
                <a:latin typeface="Times New Roman"/>
                <a:cs typeface="Times New Roman"/>
              </a:rPr>
              <a:t>in </a:t>
            </a:r>
            <a:r>
              <a:rPr sz="2800" spc="-90" dirty="0">
                <a:latin typeface="Times New Roman"/>
                <a:cs typeface="Times New Roman"/>
              </a:rPr>
              <a:t>case</a:t>
            </a:r>
            <a:r>
              <a:rPr sz="2800" spc="5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</a:t>
            </a:r>
            <a:endParaRPr sz="2800">
              <a:latin typeface="Times New Roman"/>
              <a:cs typeface="Times New Roman"/>
            </a:endParaRPr>
          </a:p>
          <a:p>
            <a:pPr marL="12700" marR="436245">
              <a:lnSpc>
                <a:spcPct val="100000"/>
              </a:lnSpc>
              <a:spcBef>
                <a:spcPts val="900"/>
              </a:spcBef>
            </a:pPr>
            <a:r>
              <a:rPr sz="2800" spc="-130" dirty="0">
                <a:latin typeface="Times New Roman"/>
                <a:cs typeface="Times New Roman"/>
              </a:rPr>
              <a:t>A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75" dirty="0">
                <a:latin typeface="Times New Roman"/>
                <a:cs typeface="Times New Roman"/>
              </a:rPr>
              <a:t>α•, </a:t>
            </a:r>
            <a:r>
              <a:rPr sz="2800" spc="25" dirty="0">
                <a:latin typeface="Times New Roman"/>
                <a:cs typeface="Times New Roman"/>
              </a:rPr>
              <a:t>b </a:t>
            </a:r>
            <a:r>
              <a:rPr sz="2800" spc="-35">
                <a:latin typeface="Times New Roman"/>
                <a:cs typeface="Times New Roman"/>
              </a:rPr>
              <a:t>and  </a:t>
            </a:r>
            <a:endParaRPr lang="en-US" sz="2800" spc="-35" dirty="0" smtClean="0">
              <a:latin typeface="Times New Roman"/>
              <a:cs typeface="Times New Roman"/>
            </a:endParaRPr>
          </a:p>
          <a:p>
            <a:pPr marL="12700" marR="436245">
              <a:lnSpc>
                <a:spcPct val="100000"/>
              </a:lnSpc>
              <a:spcBef>
                <a:spcPts val="900"/>
              </a:spcBef>
            </a:pPr>
            <a:r>
              <a:rPr sz="2800" spc="-150" smtClean="0">
                <a:latin typeface="Times New Roman"/>
                <a:cs typeface="Times New Roman"/>
              </a:rPr>
              <a:t>B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50" dirty="0">
                <a:latin typeface="Times New Roman"/>
                <a:cs typeface="Times New Roman"/>
              </a:rPr>
              <a:t>β•,</a:t>
            </a:r>
            <a:r>
              <a:rPr sz="2800" spc="114" dirty="0">
                <a:latin typeface="Times New Roman"/>
                <a:cs typeface="Times New Roman"/>
              </a:rPr>
              <a:t> </a:t>
            </a:r>
            <a:r>
              <a:rPr sz="2800" spc="25" dirty="0">
                <a:latin typeface="Times New Roman"/>
                <a:cs typeface="Times New Roman"/>
              </a:rPr>
              <a:t>b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5841" y="540450"/>
            <a:ext cx="7299198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04" dirty="0">
                <a:solidFill>
                  <a:srgbClr val="262626"/>
                </a:solidFill>
              </a:rPr>
              <a:t>LALR </a:t>
            </a:r>
            <a:r>
              <a:rPr sz="4800" spc="-130" dirty="0">
                <a:solidFill>
                  <a:srgbClr val="262626"/>
                </a:solidFill>
              </a:rPr>
              <a:t>Parsing </a:t>
            </a:r>
            <a:r>
              <a:rPr sz="4800" spc="-145" dirty="0">
                <a:solidFill>
                  <a:srgbClr val="262626"/>
                </a:solidFill>
              </a:rPr>
              <a:t>Table</a:t>
            </a:r>
            <a:r>
              <a:rPr sz="4800" spc="315" dirty="0">
                <a:solidFill>
                  <a:srgbClr val="262626"/>
                </a:solidFill>
              </a:rPr>
              <a:t> </a:t>
            </a:r>
            <a:r>
              <a:rPr sz="4800" spc="-25" dirty="0">
                <a:solidFill>
                  <a:srgbClr val="262626"/>
                </a:solidFill>
              </a:rPr>
              <a:t>Construction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1014412" y="1440190"/>
            <a:ext cx="9501188" cy="5214248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357505" indent="-332740" algn="just">
              <a:lnSpc>
                <a:spcPct val="100000"/>
              </a:lnSpc>
              <a:spcBef>
                <a:spcPts val="1000"/>
              </a:spcBef>
              <a:buAutoNum type="arabicPeriod"/>
              <a:tabLst>
                <a:tab pos="358140" algn="l"/>
              </a:tabLst>
            </a:pPr>
            <a:r>
              <a:rPr sz="2800" spc="-10" dirty="0">
                <a:latin typeface="Times New Roman"/>
                <a:cs typeface="Times New Roman"/>
              </a:rPr>
              <a:t>Construct </a:t>
            </a:r>
            <a:r>
              <a:rPr sz="2800" spc="-90" dirty="0">
                <a:latin typeface="Times New Roman"/>
                <a:cs typeface="Times New Roman"/>
              </a:rPr>
              <a:t>C </a:t>
            </a:r>
            <a:r>
              <a:rPr sz="2800" spc="285" dirty="0">
                <a:latin typeface="Times New Roman"/>
                <a:cs typeface="Times New Roman"/>
              </a:rPr>
              <a:t>= </a:t>
            </a:r>
            <a:r>
              <a:rPr sz="2800" spc="-20" dirty="0">
                <a:latin typeface="Times New Roman"/>
                <a:cs typeface="Times New Roman"/>
              </a:rPr>
              <a:t>{I</a:t>
            </a:r>
            <a:r>
              <a:rPr sz="2775" spc="-30" baseline="-31531" dirty="0">
                <a:latin typeface="Times New Roman"/>
                <a:cs typeface="Times New Roman"/>
              </a:rPr>
              <a:t>0</a:t>
            </a:r>
            <a:r>
              <a:rPr sz="2800" spc="-20" dirty="0">
                <a:latin typeface="Times New Roman"/>
                <a:cs typeface="Times New Roman"/>
              </a:rPr>
              <a:t>, </a:t>
            </a:r>
            <a:r>
              <a:rPr sz="2800" spc="-40" dirty="0">
                <a:latin typeface="Times New Roman"/>
                <a:cs typeface="Times New Roman"/>
              </a:rPr>
              <a:t>I</a:t>
            </a:r>
            <a:r>
              <a:rPr sz="2775" spc="-60" baseline="-31531" dirty="0">
                <a:latin typeface="Times New Roman"/>
                <a:cs typeface="Times New Roman"/>
              </a:rPr>
              <a:t>1</a:t>
            </a:r>
            <a:r>
              <a:rPr sz="2800" spc="-40" dirty="0">
                <a:latin typeface="Times New Roman"/>
                <a:cs typeface="Times New Roman"/>
              </a:rPr>
              <a:t>,……., </a:t>
            </a:r>
            <a:r>
              <a:rPr sz="2800" dirty="0">
                <a:latin typeface="Times New Roman"/>
                <a:cs typeface="Times New Roman"/>
              </a:rPr>
              <a:t>I</a:t>
            </a:r>
            <a:r>
              <a:rPr sz="2775" baseline="-31531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},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60" dirty="0">
                <a:latin typeface="Times New Roman"/>
                <a:cs typeface="Times New Roman"/>
              </a:rPr>
              <a:t>collection </a:t>
            </a:r>
            <a:r>
              <a:rPr sz="2800" spc="-5" dirty="0">
                <a:latin typeface="Times New Roman"/>
                <a:cs typeface="Times New Roman"/>
              </a:rPr>
              <a:t>of </a:t>
            </a:r>
            <a:r>
              <a:rPr sz="2800" spc="-50" dirty="0">
                <a:latin typeface="Times New Roman"/>
                <a:cs typeface="Times New Roman"/>
              </a:rPr>
              <a:t>sets </a:t>
            </a:r>
            <a:r>
              <a:rPr sz="2800" spc="-5" dirty="0">
                <a:latin typeface="Times New Roman"/>
                <a:cs typeface="Times New Roman"/>
              </a:rPr>
              <a:t>of</a:t>
            </a:r>
            <a:r>
              <a:rPr sz="2800" spc="135" dirty="0">
                <a:latin typeface="Times New Roman"/>
                <a:cs typeface="Times New Roman"/>
              </a:rPr>
              <a:t> </a:t>
            </a:r>
            <a:r>
              <a:rPr sz="2800" spc="-114" dirty="0">
                <a:latin typeface="Times New Roman"/>
                <a:cs typeface="Times New Roman"/>
              </a:rPr>
              <a:t>LR(1) </a:t>
            </a:r>
            <a:r>
              <a:rPr sz="2800" spc="-80" dirty="0">
                <a:latin typeface="Times New Roman"/>
                <a:cs typeface="Times New Roman"/>
              </a:rPr>
              <a:t>items.</a:t>
            </a:r>
            <a:endParaRPr sz="2800">
              <a:latin typeface="Times New Roman"/>
              <a:cs typeface="Times New Roman"/>
            </a:endParaRPr>
          </a:p>
          <a:p>
            <a:pPr marL="25400" marR="254000" algn="just">
              <a:lnSpc>
                <a:spcPct val="100000"/>
              </a:lnSpc>
              <a:spcBef>
                <a:spcPts val="900"/>
              </a:spcBef>
              <a:buAutoNum type="arabicPeriod"/>
              <a:tabLst>
                <a:tab pos="358140" algn="l"/>
              </a:tabLst>
            </a:pPr>
            <a:r>
              <a:rPr sz="2800" spc="-25" dirty="0">
                <a:latin typeface="Times New Roman"/>
                <a:cs typeface="Times New Roman"/>
              </a:rPr>
              <a:t>For </a:t>
            </a:r>
            <a:r>
              <a:rPr sz="2800" spc="-70" dirty="0">
                <a:latin typeface="Times New Roman"/>
                <a:cs typeface="Times New Roman"/>
              </a:rPr>
              <a:t>each </a:t>
            </a:r>
            <a:r>
              <a:rPr sz="2800" spc="-35" dirty="0">
                <a:latin typeface="Times New Roman"/>
                <a:cs typeface="Times New Roman"/>
              </a:rPr>
              <a:t>core </a:t>
            </a:r>
            <a:r>
              <a:rPr sz="2800" spc="-25" dirty="0">
                <a:latin typeface="Times New Roman"/>
                <a:cs typeface="Times New Roman"/>
              </a:rPr>
              <a:t>present </a:t>
            </a:r>
            <a:r>
              <a:rPr sz="2800" spc="-55" dirty="0">
                <a:latin typeface="Times New Roman"/>
                <a:cs typeface="Times New Roman"/>
              </a:rPr>
              <a:t>in </a:t>
            </a:r>
            <a:r>
              <a:rPr sz="2800" spc="-125" dirty="0">
                <a:latin typeface="Times New Roman"/>
                <a:cs typeface="Times New Roman"/>
              </a:rPr>
              <a:t>C, </a:t>
            </a:r>
            <a:r>
              <a:rPr sz="2800" spc="-40" dirty="0">
                <a:latin typeface="Times New Roman"/>
                <a:cs typeface="Times New Roman"/>
              </a:rPr>
              <a:t>find </a:t>
            </a:r>
            <a:r>
              <a:rPr sz="2800" spc="-130" dirty="0">
                <a:latin typeface="Times New Roman"/>
                <a:cs typeface="Times New Roman"/>
              </a:rPr>
              <a:t>all </a:t>
            </a:r>
            <a:r>
              <a:rPr sz="2800" spc="-50" dirty="0">
                <a:latin typeface="Times New Roman"/>
                <a:cs typeface="Times New Roman"/>
              </a:rPr>
              <a:t>sets </a:t>
            </a:r>
            <a:r>
              <a:rPr sz="2800" spc="-80" dirty="0">
                <a:latin typeface="Times New Roman"/>
                <a:cs typeface="Times New Roman"/>
              </a:rPr>
              <a:t>having </a:t>
            </a:r>
            <a:r>
              <a:rPr sz="2800" spc="-5" dirty="0">
                <a:latin typeface="Times New Roman"/>
                <a:cs typeface="Times New Roman"/>
              </a:rPr>
              <a:t>that </a:t>
            </a:r>
            <a:r>
              <a:rPr sz="2800" spc="-55" dirty="0">
                <a:latin typeface="Times New Roman"/>
                <a:cs typeface="Times New Roman"/>
              </a:rPr>
              <a:t>core,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-65" dirty="0">
                <a:latin typeface="Times New Roman"/>
                <a:cs typeface="Times New Roman"/>
              </a:rPr>
              <a:t>replace  </a:t>
            </a:r>
            <a:r>
              <a:rPr sz="2800" spc="-35" dirty="0">
                <a:latin typeface="Times New Roman"/>
                <a:cs typeface="Times New Roman"/>
              </a:rPr>
              <a:t>these </a:t>
            </a:r>
            <a:r>
              <a:rPr sz="2800" spc="-50" dirty="0">
                <a:latin typeface="Times New Roman"/>
                <a:cs typeface="Times New Roman"/>
              </a:rPr>
              <a:t>sets </a:t>
            </a:r>
            <a:r>
              <a:rPr sz="2800" spc="-125" dirty="0">
                <a:latin typeface="Times New Roman"/>
                <a:cs typeface="Times New Roman"/>
              </a:rPr>
              <a:t>by </a:t>
            </a:r>
            <a:r>
              <a:rPr sz="2800" spc="-35" dirty="0">
                <a:latin typeface="Times New Roman"/>
                <a:cs typeface="Times New Roman"/>
              </a:rPr>
              <a:t>their union. </a:t>
            </a:r>
            <a:r>
              <a:rPr sz="2800" spc="-55" dirty="0">
                <a:latin typeface="Times New Roman"/>
                <a:cs typeface="Times New Roman"/>
              </a:rPr>
              <a:t>Let </a:t>
            </a:r>
            <a:r>
              <a:rPr sz="2800" dirty="0">
                <a:latin typeface="Times New Roman"/>
                <a:cs typeface="Times New Roman"/>
              </a:rPr>
              <a:t>C</a:t>
            </a:r>
            <a:r>
              <a:rPr sz="2800" i="1" dirty="0">
                <a:latin typeface="Times New Roman"/>
                <a:cs typeface="Times New Roman"/>
              </a:rPr>
              <a:t>' </a:t>
            </a:r>
            <a:r>
              <a:rPr sz="2800" spc="285" dirty="0">
                <a:latin typeface="Times New Roman"/>
                <a:cs typeface="Times New Roman"/>
              </a:rPr>
              <a:t>= </a:t>
            </a:r>
            <a:r>
              <a:rPr sz="2800" spc="-80" dirty="0">
                <a:latin typeface="Times New Roman"/>
                <a:cs typeface="Times New Roman"/>
              </a:rPr>
              <a:t>{J</a:t>
            </a:r>
            <a:r>
              <a:rPr sz="2775" spc="-120" baseline="-31531" dirty="0">
                <a:latin typeface="Times New Roman"/>
                <a:cs typeface="Times New Roman"/>
              </a:rPr>
              <a:t>0</a:t>
            </a:r>
            <a:r>
              <a:rPr sz="2800" spc="-80" dirty="0">
                <a:latin typeface="Times New Roman"/>
                <a:cs typeface="Times New Roman"/>
              </a:rPr>
              <a:t>, </a:t>
            </a:r>
            <a:r>
              <a:rPr sz="2800" spc="-75" dirty="0">
                <a:latin typeface="Times New Roman"/>
                <a:cs typeface="Times New Roman"/>
              </a:rPr>
              <a:t>J</a:t>
            </a:r>
            <a:r>
              <a:rPr sz="2775" spc="-112" baseline="-31531" dirty="0">
                <a:latin typeface="Times New Roman"/>
                <a:cs typeface="Times New Roman"/>
              </a:rPr>
              <a:t>1</a:t>
            </a:r>
            <a:r>
              <a:rPr sz="2800" spc="-75" dirty="0">
                <a:latin typeface="Times New Roman"/>
                <a:cs typeface="Times New Roman"/>
              </a:rPr>
              <a:t>,……., </a:t>
            </a:r>
            <a:r>
              <a:rPr sz="2800" spc="-50" dirty="0">
                <a:latin typeface="Times New Roman"/>
                <a:cs typeface="Times New Roman"/>
              </a:rPr>
              <a:t>J</a:t>
            </a:r>
            <a:r>
              <a:rPr sz="2775" spc="-75" baseline="-31531" dirty="0">
                <a:latin typeface="Times New Roman"/>
                <a:cs typeface="Times New Roman"/>
              </a:rPr>
              <a:t>m</a:t>
            </a:r>
            <a:r>
              <a:rPr sz="2800" spc="-50" dirty="0">
                <a:latin typeface="Times New Roman"/>
                <a:cs typeface="Times New Roman"/>
              </a:rPr>
              <a:t>} </a:t>
            </a:r>
            <a:r>
              <a:rPr sz="2800" spc="-30" dirty="0">
                <a:latin typeface="Times New Roman"/>
                <a:cs typeface="Times New Roman"/>
              </a:rPr>
              <a:t>be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65" dirty="0">
                <a:latin typeface="Times New Roman"/>
                <a:cs typeface="Times New Roman"/>
              </a:rPr>
              <a:t>resulting </a:t>
            </a:r>
            <a:r>
              <a:rPr sz="2800" spc="-45" dirty="0">
                <a:latin typeface="Times New Roman"/>
                <a:cs typeface="Times New Roman"/>
              </a:rPr>
              <a:t>set  </a:t>
            </a:r>
            <a:r>
              <a:rPr sz="2800" spc="-5" dirty="0">
                <a:latin typeface="Times New Roman"/>
                <a:cs typeface="Times New Roman"/>
              </a:rPr>
              <a:t>of </a:t>
            </a:r>
            <a:r>
              <a:rPr sz="2800" spc="-114" dirty="0">
                <a:latin typeface="Times New Roman"/>
                <a:cs typeface="Times New Roman"/>
              </a:rPr>
              <a:t>LR(1)</a:t>
            </a:r>
            <a:r>
              <a:rPr sz="2800" spc="-340" dirty="0">
                <a:latin typeface="Times New Roman"/>
                <a:cs typeface="Times New Roman"/>
              </a:rPr>
              <a:t> </a:t>
            </a:r>
            <a:r>
              <a:rPr sz="2800" spc="-80" dirty="0">
                <a:latin typeface="Times New Roman"/>
                <a:cs typeface="Times New Roman"/>
              </a:rPr>
              <a:t>items.</a:t>
            </a:r>
            <a:endParaRPr sz="2800">
              <a:latin typeface="Times New Roman"/>
              <a:cs typeface="Times New Roman"/>
            </a:endParaRPr>
          </a:p>
          <a:p>
            <a:pPr marL="25400" marR="1061085">
              <a:lnSpc>
                <a:spcPct val="100000"/>
              </a:lnSpc>
              <a:spcBef>
                <a:spcPts val="900"/>
              </a:spcBef>
              <a:buAutoNum type="arabicPeriod"/>
              <a:tabLst>
                <a:tab pos="358140" algn="l"/>
                <a:tab pos="5097780" algn="l"/>
              </a:tabLst>
            </a:pPr>
            <a:r>
              <a:rPr sz="2800" spc="-10" dirty="0">
                <a:latin typeface="Times New Roman"/>
                <a:cs typeface="Times New Roman"/>
              </a:rPr>
              <a:t>Construct the </a:t>
            </a:r>
            <a:r>
              <a:rPr sz="2800" b="1" dirty="0">
                <a:latin typeface="Times New Roman"/>
                <a:cs typeface="Times New Roman"/>
              </a:rPr>
              <a:t>action</a:t>
            </a:r>
            <a:r>
              <a:rPr sz="2800" b="1" spc="70" dirty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elements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65" dirty="0">
                <a:latin typeface="Times New Roman"/>
                <a:cs typeface="Times New Roman"/>
              </a:rPr>
              <a:t>parsing </a:t>
            </a:r>
            <a:r>
              <a:rPr sz="2800" spc="-55" dirty="0">
                <a:latin typeface="Times New Roman"/>
                <a:cs typeface="Times New Roman"/>
              </a:rPr>
              <a:t>table </a:t>
            </a:r>
            <a:r>
              <a:rPr sz="2800" spc="-75" dirty="0">
                <a:latin typeface="Times New Roman"/>
                <a:cs typeface="Times New Roman"/>
              </a:rPr>
              <a:t>using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75" dirty="0">
                <a:latin typeface="Times New Roman"/>
                <a:cs typeface="Times New Roman"/>
              </a:rPr>
              <a:t>same  </a:t>
            </a:r>
            <a:r>
              <a:rPr sz="2800" spc="-10" dirty="0">
                <a:latin typeface="Times New Roman"/>
                <a:cs typeface="Times New Roman"/>
              </a:rPr>
              <a:t>method </a:t>
            </a:r>
            <a:r>
              <a:rPr sz="2800" spc="-90" dirty="0">
                <a:latin typeface="Times New Roman"/>
                <a:cs typeface="Times New Roman"/>
              </a:rPr>
              <a:t>as </a:t>
            </a:r>
            <a:r>
              <a:rPr sz="2800" spc="-5" dirty="0">
                <a:latin typeface="Times New Roman"/>
                <a:cs typeface="Times New Roman"/>
              </a:rPr>
              <a:t>for </a:t>
            </a:r>
            <a:r>
              <a:rPr sz="2800" spc="-70" dirty="0">
                <a:latin typeface="Times New Roman"/>
                <a:cs typeface="Times New Roman"/>
              </a:rPr>
              <a:t>canonical </a:t>
            </a:r>
            <a:r>
              <a:rPr sz="2800" spc="-114" dirty="0">
                <a:latin typeface="Times New Roman"/>
                <a:cs typeface="Times New Roman"/>
              </a:rPr>
              <a:t>LR(1)</a:t>
            </a:r>
            <a:r>
              <a:rPr sz="2800" spc="140" dirty="0">
                <a:latin typeface="Times New Roman"/>
                <a:cs typeface="Times New Roman"/>
              </a:rPr>
              <a:t> </a:t>
            </a:r>
            <a:r>
              <a:rPr sz="2800" spc="-70" dirty="0">
                <a:latin typeface="Times New Roman"/>
                <a:cs typeface="Times New Roman"/>
              </a:rPr>
              <a:t>grammars.</a:t>
            </a:r>
            <a:endParaRPr sz="2800">
              <a:latin typeface="Times New Roman"/>
              <a:cs typeface="Times New Roman"/>
            </a:endParaRPr>
          </a:p>
          <a:p>
            <a:pPr marL="25400" marR="17780">
              <a:lnSpc>
                <a:spcPct val="100000"/>
              </a:lnSpc>
              <a:spcBef>
                <a:spcPts val="900"/>
              </a:spcBef>
              <a:buAutoNum type="arabicPeriod"/>
              <a:tabLst>
                <a:tab pos="358140" algn="l"/>
                <a:tab pos="733425" algn="l"/>
                <a:tab pos="1269365" algn="l"/>
                <a:tab pos="3084195" algn="l"/>
                <a:tab pos="5952490" algn="l"/>
                <a:tab pos="7376795" algn="l"/>
              </a:tabLst>
            </a:pPr>
            <a:r>
              <a:rPr sz="2800" spc="15" dirty="0">
                <a:latin typeface="Times New Roman"/>
                <a:cs typeface="Times New Roman"/>
              </a:rPr>
              <a:t>If	</a:t>
            </a:r>
            <a:r>
              <a:rPr sz="2800" spc="-160" dirty="0">
                <a:latin typeface="Times New Roman"/>
                <a:cs typeface="Times New Roman"/>
              </a:rPr>
              <a:t>J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27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union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b="1" spc="-70" dirty="0">
                <a:latin typeface="Times New Roman"/>
                <a:cs typeface="Times New Roman"/>
              </a:rPr>
              <a:t>k</a:t>
            </a:r>
            <a:r>
              <a:rPr sz="2800" b="1" spc="-10" dirty="0">
                <a:latin typeface="Times New Roman"/>
                <a:cs typeface="Times New Roman"/>
              </a:rPr>
              <a:t> </a:t>
            </a:r>
            <a:r>
              <a:rPr sz="2800" spc="-114" dirty="0">
                <a:latin typeface="Times New Roman"/>
                <a:cs typeface="Times New Roman"/>
              </a:rPr>
              <a:t>LR(1)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75" dirty="0">
                <a:latin typeface="Times New Roman"/>
                <a:cs typeface="Times New Roman"/>
              </a:rPr>
              <a:t>items,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60" dirty="0">
                <a:latin typeface="Times New Roman"/>
                <a:cs typeface="Times New Roman"/>
              </a:rPr>
              <a:t>J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285" dirty="0">
                <a:latin typeface="Times New Roman"/>
                <a:cs typeface="Times New Roman"/>
              </a:rPr>
              <a:t>=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15" dirty="0">
                <a:latin typeface="Times New Roman"/>
                <a:cs typeface="Times New Roman"/>
              </a:rPr>
              <a:t>I</a:t>
            </a:r>
            <a:r>
              <a:rPr sz="2775" spc="22" baseline="-31531" dirty="0">
                <a:latin typeface="Times New Roman"/>
                <a:cs typeface="Times New Roman"/>
              </a:rPr>
              <a:t>1</a:t>
            </a:r>
            <a:r>
              <a:rPr sz="2775" spc="345" baseline="-31531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AoyagiKouzanFontT"/>
                <a:cs typeface="AoyagiKouzanFontT"/>
              </a:rPr>
              <a:t>∪</a:t>
            </a:r>
            <a:r>
              <a:rPr sz="2800" spc="-705" dirty="0">
                <a:latin typeface="AoyagiKouzanFontT"/>
                <a:cs typeface="AoyagiKouzanFontT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</a:t>
            </a:r>
            <a:r>
              <a:rPr sz="2775" baseline="-31531" dirty="0">
                <a:latin typeface="Times New Roman"/>
                <a:cs typeface="Times New Roman"/>
              </a:rPr>
              <a:t>2</a:t>
            </a:r>
            <a:r>
              <a:rPr sz="2775" spc="337" baseline="-31531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AoyagiKouzanFontT"/>
                <a:cs typeface="AoyagiKouzanFontT"/>
              </a:rPr>
              <a:t>∪</a:t>
            </a:r>
            <a:r>
              <a:rPr sz="2800" spc="-705" dirty="0">
                <a:latin typeface="AoyagiKouzanFontT"/>
                <a:cs typeface="AoyagiKouzanFontT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……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AoyagiKouzanFontT"/>
                <a:cs typeface="AoyagiKouzanFontT"/>
              </a:rPr>
              <a:t>∪</a:t>
            </a:r>
            <a:r>
              <a:rPr sz="2800" spc="-710" dirty="0">
                <a:latin typeface="AoyagiKouzanFontT"/>
                <a:cs typeface="AoyagiKouzanFontT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I</a:t>
            </a:r>
            <a:r>
              <a:rPr sz="2775" spc="-44" baseline="-31531" dirty="0">
                <a:latin typeface="Times New Roman"/>
                <a:cs typeface="Times New Roman"/>
              </a:rPr>
              <a:t>k</a:t>
            </a:r>
            <a:r>
              <a:rPr sz="2800" spc="-30" dirty="0">
                <a:latin typeface="Times New Roman"/>
                <a:cs typeface="Times New Roman"/>
              </a:rPr>
              <a:t>,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then</a:t>
            </a:r>
            <a:r>
              <a:rPr sz="2800" spc="-10" dirty="0">
                <a:latin typeface="Times New Roman"/>
                <a:cs typeface="Times New Roman"/>
              </a:rPr>
              <a:t> the  </a:t>
            </a:r>
            <a:r>
              <a:rPr sz="2800" spc="-45" dirty="0">
                <a:latin typeface="Times New Roman"/>
                <a:cs typeface="Times New Roman"/>
              </a:rPr>
              <a:t>cores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35" dirty="0">
                <a:latin typeface="Times New Roman"/>
                <a:cs typeface="Times New Roman"/>
              </a:rPr>
              <a:t>goto[I</a:t>
            </a:r>
            <a:r>
              <a:rPr sz="2775" spc="-52" baseline="-31531" dirty="0">
                <a:latin typeface="Times New Roman"/>
                <a:cs typeface="Times New Roman"/>
              </a:rPr>
              <a:t>1</a:t>
            </a:r>
            <a:r>
              <a:rPr sz="2800" spc="-35" dirty="0">
                <a:latin typeface="Times New Roman"/>
                <a:cs typeface="Times New Roman"/>
              </a:rPr>
              <a:t>, </a:t>
            </a:r>
            <a:r>
              <a:rPr sz="2800" spc="-114" dirty="0">
                <a:latin typeface="Times New Roman"/>
                <a:cs typeface="Times New Roman"/>
              </a:rPr>
              <a:t>X], </a:t>
            </a:r>
            <a:r>
              <a:rPr sz="2800" spc="-35" dirty="0">
                <a:latin typeface="Times New Roman"/>
                <a:cs typeface="Times New Roman"/>
              </a:rPr>
              <a:t>goto[I</a:t>
            </a:r>
            <a:r>
              <a:rPr sz="2775" spc="-52" baseline="-31531" dirty="0">
                <a:latin typeface="Times New Roman"/>
                <a:cs typeface="Times New Roman"/>
              </a:rPr>
              <a:t>2</a:t>
            </a:r>
            <a:r>
              <a:rPr sz="2800" spc="-35" dirty="0">
                <a:latin typeface="Times New Roman"/>
                <a:cs typeface="Times New Roman"/>
              </a:rPr>
              <a:t>, </a:t>
            </a:r>
            <a:r>
              <a:rPr sz="2800" spc="-114" dirty="0">
                <a:latin typeface="Times New Roman"/>
                <a:cs typeface="Times New Roman"/>
              </a:rPr>
              <a:t>X], </a:t>
            </a:r>
            <a:r>
              <a:rPr sz="2800" spc="-75" dirty="0">
                <a:latin typeface="Times New Roman"/>
                <a:cs typeface="Times New Roman"/>
              </a:rPr>
              <a:t>etc. </a:t>
            </a:r>
            <a:r>
              <a:rPr sz="2800" spc="-65" dirty="0">
                <a:latin typeface="Times New Roman"/>
                <a:cs typeface="Times New Roman"/>
              </a:rPr>
              <a:t>are </a:t>
            </a:r>
            <a:r>
              <a:rPr sz="2800" spc="-130" dirty="0">
                <a:latin typeface="Times New Roman"/>
                <a:cs typeface="Times New Roman"/>
              </a:rPr>
              <a:t>all </a:t>
            </a:r>
            <a:r>
              <a:rPr sz="2800" spc="-75" dirty="0">
                <a:latin typeface="Times New Roman"/>
                <a:cs typeface="Times New Roman"/>
              </a:rPr>
              <a:t>same </a:t>
            </a:r>
            <a:r>
              <a:rPr sz="2800" spc="-70" dirty="0">
                <a:latin typeface="Times New Roman"/>
                <a:cs typeface="Times New Roman"/>
              </a:rPr>
              <a:t>since </a:t>
            </a:r>
            <a:r>
              <a:rPr sz="2800" spc="-10" dirty="0">
                <a:latin typeface="Times New Roman"/>
                <a:cs typeface="Times New Roman"/>
              </a:rPr>
              <a:t>I</a:t>
            </a:r>
            <a:r>
              <a:rPr sz="2775" spc="-15" baseline="-31531" dirty="0">
                <a:latin typeface="Times New Roman"/>
                <a:cs typeface="Times New Roman"/>
              </a:rPr>
              <a:t>1</a:t>
            </a:r>
            <a:r>
              <a:rPr sz="2800" spc="-10" dirty="0">
                <a:latin typeface="Times New Roman"/>
                <a:cs typeface="Times New Roman"/>
              </a:rPr>
              <a:t>, </a:t>
            </a:r>
            <a:r>
              <a:rPr sz="2800" spc="-35" dirty="0">
                <a:latin typeface="Times New Roman"/>
                <a:cs typeface="Times New Roman"/>
              </a:rPr>
              <a:t>I</a:t>
            </a:r>
            <a:r>
              <a:rPr sz="2775" spc="-52" baseline="-31531" dirty="0">
                <a:latin typeface="Times New Roman"/>
                <a:cs typeface="Times New Roman"/>
              </a:rPr>
              <a:t>2</a:t>
            </a:r>
            <a:r>
              <a:rPr sz="2800" spc="-35" dirty="0">
                <a:latin typeface="Times New Roman"/>
                <a:cs typeface="Times New Roman"/>
              </a:rPr>
              <a:t>,……, </a:t>
            </a:r>
            <a:r>
              <a:rPr sz="2800" spc="10" dirty="0">
                <a:latin typeface="Times New Roman"/>
                <a:cs typeface="Times New Roman"/>
              </a:rPr>
              <a:t>I</a:t>
            </a:r>
            <a:r>
              <a:rPr sz="2775" spc="15" baseline="-31531" dirty="0">
                <a:latin typeface="Times New Roman"/>
                <a:cs typeface="Times New Roman"/>
              </a:rPr>
              <a:t>k </a:t>
            </a:r>
            <a:r>
              <a:rPr sz="1850" spc="10" dirty="0">
                <a:latin typeface="Times New Roman"/>
                <a:cs typeface="Times New Roman"/>
              </a:rPr>
              <a:t> </a:t>
            </a:r>
            <a:r>
              <a:rPr sz="2800" spc="-90" dirty="0">
                <a:latin typeface="Times New Roman"/>
                <a:cs typeface="Times New Roman"/>
              </a:rPr>
              <a:t>have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75" dirty="0">
                <a:latin typeface="Times New Roman"/>
                <a:cs typeface="Times New Roman"/>
              </a:rPr>
              <a:t>same </a:t>
            </a:r>
            <a:r>
              <a:rPr sz="2800" spc="-60" dirty="0">
                <a:latin typeface="Times New Roman"/>
                <a:cs typeface="Times New Roman"/>
              </a:rPr>
              <a:t>core. </a:t>
            </a:r>
            <a:r>
              <a:rPr sz="2800" spc="-55" dirty="0">
                <a:latin typeface="Times New Roman"/>
                <a:cs typeface="Times New Roman"/>
              </a:rPr>
              <a:t>Let </a:t>
            </a:r>
            <a:r>
              <a:rPr sz="2800" spc="45" dirty="0">
                <a:latin typeface="Times New Roman"/>
                <a:cs typeface="Times New Roman"/>
              </a:rPr>
              <a:t>K </a:t>
            </a:r>
            <a:r>
              <a:rPr sz="2800" spc="-30" dirty="0">
                <a:latin typeface="Times New Roman"/>
                <a:cs typeface="Times New Roman"/>
              </a:rPr>
              <a:t>be 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305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union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130" dirty="0">
                <a:latin typeface="Times New Roman"/>
                <a:cs typeface="Times New Roman"/>
              </a:rPr>
              <a:t>all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sets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55" dirty="0">
                <a:latin typeface="Times New Roman"/>
                <a:cs typeface="Times New Roman"/>
              </a:rPr>
              <a:t>items </a:t>
            </a:r>
            <a:r>
              <a:rPr sz="2800" spc="-80" dirty="0">
                <a:latin typeface="Times New Roman"/>
                <a:cs typeface="Times New Roman"/>
              </a:rPr>
              <a:t>having </a:t>
            </a:r>
            <a:r>
              <a:rPr sz="2800" spc="-10" dirty="0">
                <a:latin typeface="Times New Roman"/>
                <a:cs typeface="Times New Roman"/>
              </a:rPr>
              <a:t>the  </a:t>
            </a:r>
            <a:r>
              <a:rPr sz="2800" spc="-75" dirty="0">
                <a:latin typeface="Times New Roman"/>
                <a:cs typeface="Times New Roman"/>
              </a:rPr>
              <a:t>same </a:t>
            </a:r>
            <a:r>
              <a:rPr sz="2800" spc="-35" dirty="0">
                <a:latin typeface="Times New Roman"/>
                <a:cs typeface="Times New Roman"/>
              </a:rPr>
              <a:t>core </a:t>
            </a:r>
            <a:r>
              <a:rPr sz="2800" spc="-90" dirty="0">
                <a:latin typeface="Times New Roman"/>
                <a:cs typeface="Times New Roman"/>
              </a:rPr>
              <a:t>as </a:t>
            </a:r>
            <a:r>
              <a:rPr sz="2800" spc="-30" dirty="0">
                <a:latin typeface="Times New Roman"/>
                <a:cs typeface="Times New Roman"/>
              </a:rPr>
              <a:t>goto[I</a:t>
            </a:r>
            <a:r>
              <a:rPr sz="2775" spc="-44" baseline="-31531" dirty="0">
                <a:latin typeface="Times New Roman"/>
                <a:cs typeface="Times New Roman"/>
              </a:rPr>
              <a:t>1</a:t>
            </a:r>
            <a:r>
              <a:rPr sz="2800" spc="-30" dirty="0">
                <a:latin typeface="Times New Roman"/>
                <a:cs typeface="Times New Roman"/>
              </a:rPr>
              <a:t>, </a:t>
            </a:r>
            <a:r>
              <a:rPr sz="2800" spc="-114" dirty="0">
                <a:latin typeface="Times New Roman"/>
                <a:cs typeface="Times New Roman"/>
              </a:rPr>
              <a:t>X]. </a:t>
            </a:r>
            <a:r>
              <a:rPr sz="2800" dirty="0">
                <a:latin typeface="Times New Roman"/>
                <a:cs typeface="Times New Roman"/>
              </a:rPr>
              <a:t>Then </a:t>
            </a:r>
            <a:r>
              <a:rPr sz="2800" spc="-85" dirty="0">
                <a:latin typeface="Times New Roman"/>
                <a:cs typeface="Times New Roman"/>
              </a:rPr>
              <a:t>goto[J, </a:t>
            </a:r>
            <a:r>
              <a:rPr sz="2800" spc="-125" dirty="0">
                <a:latin typeface="Times New Roman"/>
                <a:cs typeface="Times New Roman"/>
              </a:rPr>
              <a:t>X] </a:t>
            </a:r>
            <a:r>
              <a:rPr sz="2800" spc="285" dirty="0">
                <a:latin typeface="Times New Roman"/>
                <a:cs typeface="Times New Roman"/>
              </a:rPr>
              <a:t>=</a:t>
            </a:r>
            <a:r>
              <a:rPr sz="2800" spc="50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K.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1550" y="616483"/>
            <a:ext cx="9143049" cy="43175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sz="2800" u="heavy" spc="-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Example: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700">
              <a:latin typeface="Times New Roman"/>
              <a:cs typeface="Times New Roman"/>
            </a:endParaRPr>
          </a:p>
          <a:p>
            <a:pPr marL="50800" marR="1450975">
              <a:lnSpc>
                <a:spcPct val="126800"/>
              </a:lnSpc>
              <a:spcBef>
                <a:spcPts val="5"/>
              </a:spcBef>
            </a:pPr>
            <a:r>
              <a:rPr sz="2800" spc="-45" dirty="0">
                <a:latin typeface="Times New Roman"/>
                <a:cs typeface="Times New Roman"/>
              </a:rPr>
              <a:t>Consider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55" dirty="0">
                <a:latin typeface="Times New Roman"/>
                <a:cs typeface="Times New Roman"/>
              </a:rPr>
              <a:t>grammar </a:t>
            </a:r>
            <a:r>
              <a:rPr sz="2800" spc="-5" dirty="0">
                <a:latin typeface="Times New Roman"/>
                <a:cs typeface="Times New Roman"/>
              </a:rPr>
              <a:t>that </a:t>
            </a:r>
            <a:r>
              <a:rPr sz="2800" spc="-140" dirty="0">
                <a:latin typeface="Times New Roman"/>
                <a:cs typeface="Times New Roman"/>
              </a:rPr>
              <a:t>we </a:t>
            </a:r>
            <a:r>
              <a:rPr sz="2800" spc="-50" dirty="0">
                <a:latin typeface="Times New Roman"/>
                <a:cs typeface="Times New Roman"/>
              </a:rPr>
              <a:t>used </a:t>
            </a:r>
            <a:r>
              <a:rPr sz="2800" spc="-5" dirty="0">
                <a:latin typeface="Times New Roman"/>
                <a:cs typeface="Times New Roman"/>
              </a:rPr>
              <a:t>for </a:t>
            </a:r>
            <a:r>
              <a:rPr sz="2800" spc="-114" dirty="0">
                <a:latin typeface="Times New Roman"/>
                <a:cs typeface="Times New Roman"/>
              </a:rPr>
              <a:t>LR(1) </a:t>
            </a:r>
            <a:r>
              <a:rPr sz="2800" spc="-65">
                <a:latin typeface="Times New Roman"/>
                <a:cs typeface="Times New Roman"/>
              </a:rPr>
              <a:t>parsing  </a:t>
            </a:r>
            <a:endParaRPr lang="en-US" sz="2800" spc="-65" dirty="0" smtClean="0">
              <a:latin typeface="Times New Roman"/>
              <a:cs typeface="Times New Roman"/>
            </a:endParaRPr>
          </a:p>
          <a:p>
            <a:pPr marL="50800" marR="1450975">
              <a:lnSpc>
                <a:spcPct val="126800"/>
              </a:lnSpc>
              <a:spcBef>
                <a:spcPts val="5"/>
              </a:spcBef>
            </a:pPr>
            <a:r>
              <a:rPr sz="2800" spc="-220" smtClean="0">
                <a:latin typeface="Times New Roman"/>
                <a:cs typeface="Times New Roman"/>
              </a:rPr>
              <a:t>S </a:t>
            </a:r>
            <a:r>
              <a:rPr sz="2800" dirty="0">
                <a:latin typeface="Times New Roman"/>
                <a:cs typeface="Times New Roman"/>
              </a:rPr>
              <a:t>→</a:t>
            </a:r>
            <a:r>
              <a:rPr sz="2800" spc="-265" dirty="0">
                <a:latin typeface="Times New Roman"/>
                <a:cs typeface="Times New Roman"/>
              </a:rPr>
              <a:t> </a:t>
            </a:r>
            <a:r>
              <a:rPr sz="2800" spc="-95" dirty="0">
                <a:latin typeface="Times New Roman"/>
                <a:cs typeface="Times New Roman"/>
              </a:rPr>
              <a:t>CC</a:t>
            </a:r>
            <a:endParaRPr sz="2800">
              <a:latin typeface="Times New Roman"/>
              <a:cs typeface="Times New Roman"/>
            </a:endParaRPr>
          </a:p>
          <a:p>
            <a:pPr marL="50800" marR="7689850">
              <a:lnSpc>
                <a:spcPct val="126800"/>
              </a:lnSpc>
            </a:pPr>
            <a:r>
              <a:rPr sz="2800" spc="-90" dirty="0">
                <a:latin typeface="Times New Roman"/>
                <a:cs typeface="Times New Roman"/>
              </a:rPr>
              <a:t>C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90" dirty="0">
                <a:latin typeface="Times New Roman"/>
                <a:cs typeface="Times New Roman"/>
              </a:rPr>
              <a:t>eC  C </a:t>
            </a:r>
            <a:r>
              <a:rPr sz="2800" dirty="0">
                <a:latin typeface="Times New Roman"/>
                <a:cs typeface="Times New Roman"/>
              </a:rPr>
              <a:t>→</a:t>
            </a:r>
            <a:r>
              <a:rPr sz="2800" spc="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45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</a:pPr>
            <a:r>
              <a:rPr sz="2800" spc="-100" dirty="0">
                <a:latin typeface="Times New Roman"/>
                <a:cs typeface="Times New Roman"/>
              </a:rPr>
              <a:t>As </a:t>
            </a:r>
            <a:r>
              <a:rPr sz="2800" spc="-140" dirty="0">
                <a:latin typeface="Times New Roman"/>
                <a:cs typeface="Times New Roman"/>
              </a:rPr>
              <a:t>we </a:t>
            </a:r>
            <a:r>
              <a:rPr sz="2800" spc="-90" dirty="0">
                <a:latin typeface="Times New Roman"/>
                <a:cs typeface="Times New Roman"/>
              </a:rPr>
              <a:t>have </a:t>
            </a:r>
            <a:r>
              <a:rPr sz="2800" spc="-65" dirty="0">
                <a:latin typeface="Times New Roman"/>
                <a:cs typeface="Times New Roman"/>
              </a:rPr>
              <a:t>seen, </a:t>
            </a:r>
            <a:r>
              <a:rPr sz="2800" spc="-25" dirty="0">
                <a:latin typeface="Times New Roman"/>
                <a:cs typeface="Times New Roman"/>
              </a:rPr>
              <a:t>there </a:t>
            </a:r>
            <a:r>
              <a:rPr sz="2800" spc="-65" dirty="0">
                <a:latin typeface="Times New Roman"/>
                <a:cs typeface="Times New Roman"/>
              </a:rPr>
              <a:t>are </a:t>
            </a:r>
            <a:r>
              <a:rPr sz="2800" spc="-90" dirty="0">
                <a:latin typeface="Times New Roman"/>
                <a:cs typeface="Times New Roman"/>
              </a:rPr>
              <a:t>10 </a:t>
            </a:r>
            <a:r>
              <a:rPr sz="2800" spc="-50" dirty="0">
                <a:latin typeface="Times New Roman"/>
                <a:cs typeface="Times New Roman"/>
              </a:rPr>
              <a:t>item sets </a:t>
            </a:r>
            <a:r>
              <a:rPr sz="2800" spc="35" dirty="0">
                <a:latin typeface="Times New Roman"/>
                <a:cs typeface="Times New Roman"/>
              </a:rPr>
              <a:t>I</a:t>
            </a:r>
            <a:r>
              <a:rPr sz="2775" spc="52" baseline="-31531" dirty="0">
                <a:latin typeface="Times New Roman"/>
                <a:cs typeface="Times New Roman"/>
              </a:rPr>
              <a:t>0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5" dirty="0">
                <a:latin typeface="Times New Roman"/>
                <a:cs typeface="Times New Roman"/>
              </a:rPr>
              <a:t>I</a:t>
            </a:r>
            <a:r>
              <a:rPr sz="2775" spc="7" baseline="-31531" dirty="0">
                <a:latin typeface="Times New Roman"/>
                <a:cs typeface="Times New Roman"/>
              </a:rPr>
              <a:t>9 </a:t>
            </a:r>
            <a:r>
              <a:rPr sz="2800" spc="-5" dirty="0">
                <a:latin typeface="Times New Roman"/>
                <a:cs typeface="Times New Roman"/>
              </a:rPr>
              <a:t>for </a:t>
            </a:r>
            <a:r>
              <a:rPr sz="2800" spc="-40" dirty="0">
                <a:latin typeface="Times New Roman"/>
                <a:cs typeface="Times New Roman"/>
              </a:rPr>
              <a:t>this</a:t>
            </a:r>
            <a:r>
              <a:rPr sz="2800" spc="95" dirty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grammar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1520" y="228600"/>
            <a:ext cx="9784080" cy="970099"/>
          </a:xfrm>
          <a:prstGeom prst="rect">
            <a:avLst/>
          </a:prstGeom>
        </p:spPr>
        <p:txBody>
          <a:bodyPr vert="horz" wrap="square" lIns="0" tIns="107277" rIns="0" bIns="0" rtlCol="0">
            <a:spAutoFit/>
          </a:bodyPr>
          <a:lstStyle/>
          <a:p>
            <a:pPr marL="12700" marR="30480">
              <a:lnSpc>
                <a:spcPct val="100000"/>
              </a:lnSpc>
              <a:spcBef>
                <a:spcPts val="100"/>
              </a:spcBef>
            </a:pPr>
            <a:r>
              <a:rPr sz="2800" spc="-30" dirty="0"/>
              <a:t>Among them I</a:t>
            </a:r>
            <a:r>
              <a:rPr sz="2800" spc="-30" baseline="-25000" dirty="0"/>
              <a:t>3</a:t>
            </a:r>
            <a:r>
              <a:rPr sz="2800" spc="-30" dirty="0"/>
              <a:t> </a:t>
            </a:r>
            <a:r>
              <a:rPr sz="2800" spc="-30" dirty="0"/>
              <a:t>and I</a:t>
            </a:r>
            <a:r>
              <a:rPr sz="2775" spc="-44" baseline="-31531" dirty="0"/>
              <a:t>6</a:t>
            </a:r>
            <a:r>
              <a:rPr sz="2800" spc="-30" dirty="0"/>
              <a:t>, </a:t>
            </a:r>
            <a:r>
              <a:rPr sz="2800" dirty="0"/>
              <a:t>I</a:t>
            </a:r>
            <a:r>
              <a:rPr sz="2775" baseline="-31531" dirty="0"/>
              <a:t>4 </a:t>
            </a:r>
            <a:r>
              <a:rPr sz="2800" spc="-30" dirty="0"/>
              <a:t>and I</a:t>
            </a:r>
            <a:r>
              <a:rPr sz="2775" spc="-44" baseline="-31531" dirty="0"/>
              <a:t>7</a:t>
            </a:r>
            <a:r>
              <a:rPr sz="2800" spc="-30" dirty="0"/>
              <a:t>, </a:t>
            </a:r>
            <a:r>
              <a:rPr sz="2800" dirty="0"/>
              <a:t>I</a:t>
            </a:r>
            <a:r>
              <a:rPr sz="2775" baseline="-31531" dirty="0"/>
              <a:t>8 </a:t>
            </a:r>
            <a:r>
              <a:rPr sz="2800" spc="-30" dirty="0"/>
              <a:t>and </a:t>
            </a:r>
            <a:r>
              <a:rPr sz="2800" dirty="0"/>
              <a:t>I</a:t>
            </a:r>
            <a:r>
              <a:rPr sz="2775" baseline="-31531" dirty="0"/>
              <a:t>9 </a:t>
            </a:r>
            <a:r>
              <a:rPr sz="2800" spc="-65" dirty="0"/>
              <a:t>are </a:t>
            </a:r>
            <a:r>
              <a:rPr sz="2800" spc="-75" dirty="0"/>
              <a:t>equivalent </a:t>
            </a:r>
            <a:r>
              <a:rPr sz="2800" spc="-65" dirty="0"/>
              <a:t>because </a:t>
            </a:r>
            <a:r>
              <a:rPr sz="2800" spc="-35" dirty="0"/>
              <a:t>their  core </a:t>
            </a:r>
            <a:r>
              <a:rPr sz="2800" spc="-55" dirty="0"/>
              <a:t>items </a:t>
            </a:r>
            <a:r>
              <a:rPr sz="2800" spc="-65" dirty="0"/>
              <a:t>are</a:t>
            </a:r>
            <a:r>
              <a:rPr sz="2800" spc="75" dirty="0"/>
              <a:t> </a:t>
            </a:r>
            <a:r>
              <a:rPr sz="2800" spc="-75" dirty="0"/>
              <a:t>same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01366" y="2337318"/>
            <a:ext cx="10370048" cy="2197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5840" y="577844"/>
            <a:ext cx="7547801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Times New Roman"/>
                <a:cs typeface="Times New Roman"/>
              </a:rPr>
              <a:t>The </a:t>
            </a:r>
            <a:r>
              <a:rPr sz="2800" spc="-30" dirty="0">
                <a:latin typeface="Times New Roman"/>
                <a:cs typeface="Times New Roman"/>
              </a:rPr>
              <a:t>corresponding </a:t>
            </a:r>
            <a:r>
              <a:rPr sz="2800" spc="-114" dirty="0">
                <a:latin typeface="Times New Roman"/>
                <a:cs typeface="Times New Roman"/>
              </a:rPr>
              <a:t>LR(1) </a:t>
            </a:r>
            <a:r>
              <a:rPr sz="2800" spc="-65" dirty="0">
                <a:latin typeface="Times New Roman"/>
                <a:cs typeface="Times New Roman"/>
              </a:rPr>
              <a:t>parsing </a:t>
            </a:r>
            <a:r>
              <a:rPr sz="2800" spc="-55" dirty="0">
                <a:latin typeface="Times New Roman"/>
                <a:cs typeface="Times New Roman"/>
              </a:rPr>
              <a:t>table </a:t>
            </a:r>
            <a:r>
              <a:rPr sz="2800" spc="-5" dirty="0">
                <a:latin typeface="Times New Roman"/>
                <a:cs typeface="Times New Roman"/>
              </a:rPr>
              <a:t>for </a:t>
            </a:r>
            <a:r>
              <a:rPr sz="2800" spc="-40" dirty="0">
                <a:latin typeface="Times New Roman"/>
                <a:cs typeface="Times New Roman"/>
              </a:rPr>
              <a:t>this </a:t>
            </a:r>
            <a:r>
              <a:rPr sz="2800" spc="-55" dirty="0">
                <a:latin typeface="Times New Roman"/>
                <a:cs typeface="Times New Roman"/>
              </a:rPr>
              <a:t>grammar</a:t>
            </a:r>
            <a:r>
              <a:rPr sz="2800" spc="320" dirty="0">
                <a:latin typeface="Times New Roman"/>
                <a:cs typeface="Times New Roman"/>
              </a:rPr>
              <a:t> </a:t>
            </a:r>
            <a:r>
              <a:rPr sz="2800" spc="-130" dirty="0">
                <a:latin typeface="Times New Roman"/>
                <a:cs typeface="Times New Roman"/>
              </a:rPr>
              <a:t>was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1000" y="1371600"/>
            <a:ext cx="10182826" cy="44789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995057" y="2267009"/>
            <a:ext cx="1748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Times New Roman"/>
                <a:cs typeface="Times New Roman"/>
              </a:rPr>
              <a:t>d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5841" y="564967"/>
            <a:ext cx="6202489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latin typeface="Times New Roman"/>
                <a:cs typeface="Times New Roman"/>
              </a:rPr>
              <a:t>Now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75" dirty="0">
                <a:latin typeface="Times New Roman"/>
                <a:cs typeface="Times New Roman"/>
              </a:rPr>
              <a:t>equivalent </a:t>
            </a:r>
            <a:r>
              <a:rPr sz="2800" spc="-120" dirty="0">
                <a:latin typeface="Times New Roman"/>
                <a:cs typeface="Times New Roman"/>
              </a:rPr>
              <a:t>LALR </a:t>
            </a:r>
            <a:r>
              <a:rPr sz="2800" spc="-65" dirty="0">
                <a:latin typeface="Times New Roman"/>
                <a:cs typeface="Times New Roman"/>
              </a:rPr>
              <a:t>parsing </a:t>
            </a:r>
            <a:r>
              <a:rPr sz="2800" spc="-55" dirty="0">
                <a:latin typeface="Times New Roman"/>
                <a:cs typeface="Times New Roman"/>
              </a:rPr>
              <a:t>table </a:t>
            </a:r>
            <a:r>
              <a:rPr sz="2800" spc="-50" dirty="0">
                <a:latin typeface="Times New Roman"/>
                <a:cs typeface="Times New Roman"/>
              </a:rPr>
              <a:t>looks</a:t>
            </a:r>
            <a:r>
              <a:rPr sz="2800" spc="290" dirty="0">
                <a:latin typeface="Times New Roman"/>
                <a:cs typeface="Times New Roman"/>
              </a:rPr>
              <a:t> </a:t>
            </a:r>
            <a:r>
              <a:rPr sz="2800" spc="-120" dirty="0">
                <a:latin typeface="Times New Roman"/>
                <a:cs typeface="Times New Roman"/>
              </a:rPr>
              <a:t>like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3423" y="1665646"/>
            <a:ext cx="10105922" cy="34472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960287" y="2331397"/>
            <a:ext cx="1748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Times New Roman"/>
                <a:cs typeface="Times New Roman"/>
              </a:rPr>
              <a:t>d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605211"/>
            <a:ext cx="10332720" cy="48408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marR="76200" indent="-195580">
              <a:lnSpc>
                <a:spcPct val="126800"/>
              </a:lnSpc>
              <a:spcBef>
                <a:spcPts val="100"/>
              </a:spcBef>
              <a:buClr>
                <a:srgbClr val="262626"/>
              </a:buClr>
              <a:buSzPct val="96428"/>
              <a:buChar char="◦"/>
              <a:tabLst>
                <a:tab pos="195580" algn="l"/>
              </a:tabLst>
            </a:pPr>
            <a:r>
              <a:rPr sz="2800" u="heavy" spc="-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Example: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Grammar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50" dirty="0">
                <a:latin typeface="Times New Roman"/>
                <a:cs typeface="Times New Roman"/>
              </a:rPr>
              <a:t>define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45" dirty="0">
                <a:latin typeface="Times New Roman"/>
                <a:cs typeface="Times New Roman"/>
              </a:rPr>
              <a:t>palindrome </a:t>
            </a:r>
            <a:r>
              <a:rPr sz="2800" spc="-55" dirty="0">
                <a:latin typeface="Times New Roman"/>
                <a:cs typeface="Times New Roman"/>
              </a:rPr>
              <a:t>string </a:t>
            </a:r>
            <a:r>
              <a:rPr sz="2800" spc="-60" dirty="0">
                <a:latin typeface="Times New Roman"/>
                <a:cs typeface="Times New Roman"/>
              </a:rPr>
              <a:t>over </a:t>
            </a:r>
            <a:r>
              <a:rPr sz="2800" spc="-65" dirty="0">
                <a:latin typeface="Times New Roman"/>
                <a:cs typeface="Times New Roman"/>
              </a:rPr>
              <a:t>binary </a:t>
            </a:r>
            <a:r>
              <a:rPr sz="2800" spc="-55" dirty="0">
                <a:latin typeface="Times New Roman"/>
                <a:cs typeface="Times New Roman"/>
              </a:rPr>
              <a:t>string  </a:t>
            </a:r>
            <a:r>
              <a:rPr sz="2800" spc="-220" dirty="0">
                <a:latin typeface="Times New Roman"/>
                <a:cs typeface="Times New Roman"/>
              </a:rPr>
              <a:t>S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135" dirty="0">
                <a:latin typeface="Times New Roman"/>
                <a:cs typeface="Times New Roman"/>
              </a:rPr>
              <a:t>0S0 </a:t>
            </a:r>
            <a:r>
              <a:rPr sz="2800" spc="835" dirty="0">
                <a:latin typeface="Times New Roman"/>
                <a:cs typeface="Times New Roman"/>
              </a:rPr>
              <a:t>|</a:t>
            </a:r>
            <a:r>
              <a:rPr sz="2800" spc="-135" dirty="0">
                <a:latin typeface="Times New Roman"/>
                <a:cs typeface="Times New Roman"/>
              </a:rPr>
              <a:t> </a:t>
            </a:r>
            <a:r>
              <a:rPr sz="2800" spc="-140" dirty="0">
                <a:latin typeface="Times New Roman"/>
                <a:cs typeface="Times New Roman"/>
              </a:rPr>
              <a:t>1S1</a:t>
            </a:r>
            <a:endParaRPr sz="2800">
              <a:latin typeface="Times New Roman"/>
              <a:cs typeface="Times New Roman"/>
            </a:endParaRPr>
          </a:p>
          <a:p>
            <a:pPr marL="1383665">
              <a:lnSpc>
                <a:spcPct val="100000"/>
              </a:lnSpc>
              <a:spcBef>
                <a:spcPts val="900"/>
              </a:spcBef>
            </a:pPr>
            <a:r>
              <a:rPr lang="en-US" sz="2800" spc="-220" dirty="0" smtClean="0">
                <a:latin typeface="Times New Roman"/>
                <a:cs typeface="Times New Roman"/>
              </a:rPr>
              <a:t>            </a:t>
            </a:r>
            <a:r>
              <a:rPr sz="2800" spc="-220" smtClean="0">
                <a:latin typeface="Times New Roman"/>
                <a:cs typeface="Times New Roman"/>
              </a:rPr>
              <a:t>S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90">
                <a:latin typeface="Times New Roman"/>
                <a:cs typeface="Times New Roman"/>
              </a:rPr>
              <a:t>0 </a:t>
            </a:r>
            <a:r>
              <a:rPr sz="2800" spc="835" smtClean="0">
                <a:latin typeface="Times New Roman"/>
                <a:cs typeface="Times New Roman"/>
              </a:rPr>
              <a:t>|</a:t>
            </a:r>
            <a:r>
              <a:rPr sz="2800" spc="-90" smtClean="0">
                <a:latin typeface="Times New Roman"/>
                <a:cs typeface="Times New Roman"/>
              </a:rPr>
              <a:t>1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700">
              <a:latin typeface="Times New Roman"/>
              <a:cs typeface="Times New Roman"/>
            </a:endParaRPr>
          </a:p>
          <a:p>
            <a:pPr marL="195580" marR="2656840" indent="-195580">
              <a:lnSpc>
                <a:spcPct val="126800"/>
              </a:lnSpc>
              <a:spcBef>
                <a:spcPts val="5"/>
              </a:spcBef>
              <a:buClr>
                <a:srgbClr val="262626"/>
              </a:buClr>
              <a:buSzPct val="96428"/>
              <a:buChar char="◦"/>
              <a:tabLst>
                <a:tab pos="195580" algn="l"/>
              </a:tabLst>
            </a:pPr>
            <a:r>
              <a:rPr sz="2800" u="heavy" spc="-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Example: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Grammar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50">
                <a:latin typeface="Times New Roman"/>
                <a:cs typeface="Times New Roman"/>
              </a:rPr>
              <a:t>define </a:t>
            </a:r>
            <a:r>
              <a:rPr lang="en-US" sz="2800" spc="-50" dirty="0" smtClean="0">
                <a:latin typeface="Times New Roman"/>
                <a:cs typeface="Times New Roman"/>
              </a:rPr>
              <a:t> a</a:t>
            </a:r>
            <a:r>
              <a:rPr sz="2800" spc="-45" smtClean="0">
                <a:latin typeface="Times New Roman"/>
                <a:cs typeface="Times New Roman"/>
              </a:rPr>
              <a:t>n</a:t>
            </a:r>
            <a:r>
              <a:rPr lang="en-US" sz="2800" spc="-45" dirty="0" smtClean="0">
                <a:latin typeface="Times New Roman"/>
                <a:cs typeface="Times New Roman"/>
              </a:rPr>
              <a:t>  </a:t>
            </a:r>
            <a:r>
              <a:rPr sz="2800" spc="-80" smtClean="0">
                <a:latin typeface="Times New Roman"/>
                <a:cs typeface="Times New Roman"/>
              </a:rPr>
              <a:t>infix </a:t>
            </a:r>
            <a:r>
              <a:rPr sz="2800" spc="-55" smtClean="0">
                <a:latin typeface="Times New Roman"/>
                <a:cs typeface="Times New Roman"/>
              </a:rPr>
              <a:t>expression  </a:t>
            </a:r>
            <a:r>
              <a:rPr sz="2800" spc="1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1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30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1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835" dirty="0">
                <a:latin typeface="Times New Roman"/>
                <a:cs typeface="Times New Roman"/>
              </a:rPr>
              <a:t>|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Times New Roman"/>
                <a:cs typeface="Times New Roman"/>
              </a:rPr>
              <a:t>(E</a:t>
            </a:r>
            <a:r>
              <a:rPr sz="2800" spc="-40">
                <a:latin typeface="Times New Roman"/>
                <a:cs typeface="Times New Roman"/>
              </a:rPr>
              <a:t>)</a:t>
            </a:r>
            <a:r>
              <a:rPr sz="2800" spc="-5">
                <a:latin typeface="Times New Roman"/>
                <a:cs typeface="Times New Roman"/>
              </a:rPr>
              <a:t> </a:t>
            </a:r>
            <a:r>
              <a:rPr sz="2800" spc="835" smtClean="0">
                <a:latin typeface="Times New Roman"/>
                <a:cs typeface="Times New Roman"/>
              </a:rPr>
              <a:t>|</a:t>
            </a:r>
            <a:r>
              <a:rPr sz="2800" spc="-5" smtClean="0">
                <a:latin typeface="Times New Roman"/>
                <a:cs typeface="Times New Roman"/>
              </a:rPr>
              <a:t> </a:t>
            </a:r>
            <a:r>
              <a:rPr sz="2800" spc="30" dirty="0">
                <a:latin typeface="Times New Roman"/>
                <a:cs typeface="Times New Roman"/>
              </a:rPr>
              <a:t>-E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835" dirty="0">
                <a:latin typeface="Times New Roman"/>
                <a:cs typeface="Times New Roman"/>
              </a:rPr>
              <a:t>|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70" dirty="0">
                <a:latin typeface="Times New Roman"/>
                <a:cs typeface="Times New Roman"/>
              </a:rPr>
              <a:t>id</a:t>
            </a:r>
            <a:endParaRPr sz="2800">
              <a:latin typeface="Times New Roman"/>
              <a:cs typeface="Times New Roman"/>
            </a:endParaRPr>
          </a:p>
          <a:p>
            <a:pPr marL="1383665">
              <a:lnSpc>
                <a:spcPct val="100000"/>
              </a:lnSpc>
              <a:spcBef>
                <a:spcPts val="900"/>
              </a:spcBef>
            </a:pPr>
            <a:r>
              <a:rPr lang="en-US" sz="2800" spc="-130" dirty="0" smtClean="0">
                <a:latin typeface="Times New Roman"/>
                <a:cs typeface="Times New Roman"/>
              </a:rPr>
              <a:t>       </a:t>
            </a:r>
            <a:r>
              <a:rPr sz="2800" spc="-130" smtClean="0">
                <a:latin typeface="Times New Roman"/>
                <a:cs typeface="Times New Roman"/>
              </a:rPr>
              <a:t>A</a:t>
            </a:r>
            <a:r>
              <a:rPr sz="2800" spc="-10" smtClean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285" dirty="0">
                <a:latin typeface="Times New Roman"/>
                <a:cs typeface="Times New Roman"/>
              </a:rPr>
              <a:t>+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835" dirty="0">
                <a:latin typeface="Times New Roman"/>
                <a:cs typeface="Times New Roman"/>
              </a:rPr>
              <a:t>|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60" dirty="0">
                <a:latin typeface="Times New Roman"/>
                <a:cs typeface="Times New Roman"/>
              </a:rPr>
              <a:t>-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835" dirty="0">
                <a:latin typeface="Times New Roman"/>
                <a:cs typeface="Times New Roman"/>
              </a:rPr>
              <a:t>|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204" dirty="0">
                <a:latin typeface="Times New Roman"/>
                <a:cs typeface="Times New Roman"/>
              </a:rPr>
              <a:t>*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835" dirty="0">
                <a:latin typeface="Times New Roman"/>
                <a:cs typeface="Times New Roman"/>
              </a:rPr>
              <a:t>|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620" dirty="0">
                <a:latin typeface="Times New Roman"/>
                <a:cs typeface="Times New Roman"/>
              </a:rPr>
              <a:t>/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835" dirty="0">
                <a:latin typeface="Times New Roman"/>
                <a:cs typeface="Times New Roman"/>
              </a:rPr>
              <a:t>|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85" dirty="0">
                <a:latin typeface="Times New Roman"/>
                <a:cs typeface="Times New Roman"/>
              </a:rPr>
              <a:t>^</a:t>
            </a:r>
            <a:endParaRPr sz="28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900"/>
              </a:spcBef>
            </a:pPr>
            <a:r>
              <a:rPr sz="2800" spc="125" dirty="0">
                <a:latin typeface="Times New Roman"/>
                <a:cs typeface="Times New Roman"/>
              </a:rPr>
              <a:t>E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-130" dirty="0">
                <a:latin typeface="Times New Roman"/>
                <a:cs typeface="Times New Roman"/>
              </a:rPr>
              <a:t>A </a:t>
            </a:r>
            <a:r>
              <a:rPr sz="2800" spc="-65" dirty="0">
                <a:latin typeface="Times New Roman"/>
                <a:cs typeface="Times New Roman"/>
              </a:rPr>
              <a:t>are </a:t>
            </a:r>
            <a:r>
              <a:rPr sz="2800" spc="25" dirty="0">
                <a:latin typeface="Times New Roman"/>
                <a:cs typeface="Times New Roman"/>
              </a:rPr>
              <a:t>non </a:t>
            </a:r>
            <a:r>
              <a:rPr sz="2800" spc="-50">
                <a:latin typeface="Times New Roman"/>
                <a:cs typeface="Times New Roman"/>
              </a:rPr>
              <a:t>terminals </a:t>
            </a:r>
            <a:r>
              <a:rPr lang="en-US" sz="2800" spc="-65" dirty="0" smtClean="0">
                <a:latin typeface="Times New Roman"/>
                <a:cs typeface="Times New Roman"/>
              </a:rPr>
              <a:t>and</a:t>
            </a:r>
            <a:r>
              <a:rPr sz="2800" spc="-65" smtClean="0">
                <a:latin typeface="Times New Roman"/>
                <a:cs typeface="Times New Roman"/>
              </a:rPr>
              <a:t> </a:t>
            </a:r>
            <a:r>
              <a:rPr sz="2800" spc="125" dirty="0">
                <a:latin typeface="Times New Roman"/>
                <a:cs typeface="Times New Roman"/>
              </a:rPr>
              <a:t>E </a:t>
            </a:r>
            <a:r>
              <a:rPr sz="2800" spc="-90" dirty="0">
                <a:latin typeface="Times New Roman"/>
                <a:cs typeface="Times New Roman"/>
              </a:rPr>
              <a:t>as </a:t>
            </a:r>
            <a:r>
              <a:rPr sz="2800" spc="-15" dirty="0">
                <a:latin typeface="Times New Roman"/>
                <a:cs typeface="Times New Roman"/>
              </a:rPr>
              <a:t>start </a:t>
            </a:r>
            <a:r>
              <a:rPr sz="2800" spc="-75" dirty="0">
                <a:latin typeface="Times New Roman"/>
                <a:cs typeface="Times New Roman"/>
              </a:rPr>
              <a:t>symbol. </a:t>
            </a:r>
            <a:r>
              <a:rPr sz="2800" spc="-90" dirty="0">
                <a:latin typeface="Times New Roman"/>
                <a:cs typeface="Times New Roman"/>
              </a:rPr>
              <a:t>Remaining </a:t>
            </a:r>
            <a:r>
              <a:rPr sz="2800" spc="-65" dirty="0">
                <a:latin typeface="Times New Roman"/>
                <a:cs typeface="Times New Roman"/>
              </a:rPr>
              <a:t>are </a:t>
            </a:r>
            <a:r>
              <a:rPr sz="2800" spc="20" dirty="0">
                <a:latin typeface="Times New Roman"/>
                <a:cs typeface="Times New Roman"/>
              </a:rPr>
              <a:t>non  </a:t>
            </a:r>
            <a:r>
              <a:rPr sz="2800" spc="-65" dirty="0">
                <a:latin typeface="Times New Roman"/>
                <a:cs typeface="Times New Roman"/>
              </a:rPr>
              <a:t>terminals.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1551" y="579454"/>
            <a:ext cx="8832533" cy="4806444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0"/>
              </a:spcBef>
            </a:pPr>
            <a:r>
              <a:rPr sz="2800" spc="-25" dirty="0">
                <a:latin typeface="Times New Roman"/>
                <a:cs typeface="Times New Roman"/>
              </a:rPr>
              <a:t>How </a:t>
            </a:r>
            <a:r>
              <a:rPr sz="2800" spc="110" dirty="0">
                <a:latin typeface="Times New Roman"/>
                <a:cs typeface="Times New Roman"/>
              </a:rPr>
              <a:t>GOTO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40" dirty="0">
                <a:latin typeface="Times New Roman"/>
                <a:cs typeface="Times New Roman"/>
              </a:rPr>
              <a:t>computed:</a:t>
            </a:r>
            <a:endParaRPr sz="2800">
              <a:latin typeface="Times New Roman"/>
              <a:cs typeface="Times New Roman"/>
            </a:endParaRPr>
          </a:p>
          <a:p>
            <a:pPr marL="50800" marR="43180">
              <a:lnSpc>
                <a:spcPct val="100000"/>
              </a:lnSpc>
              <a:spcBef>
                <a:spcPts val="900"/>
              </a:spcBef>
              <a:tabLst>
                <a:tab pos="3027045" algn="l"/>
                <a:tab pos="5362575" algn="l"/>
              </a:tabLst>
            </a:pPr>
            <a:r>
              <a:rPr sz="2800" spc="-45" dirty="0">
                <a:latin typeface="Times New Roman"/>
                <a:cs typeface="Times New Roman"/>
              </a:rPr>
              <a:t>Consider </a:t>
            </a:r>
            <a:r>
              <a:rPr sz="2800" spc="20" dirty="0">
                <a:latin typeface="Times New Roman"/>
                <a:cs typeface="Times New Roman"/>
              </a:rPr>
              <a:t>GOTO(I</a:t>
            </a:r>
            <a:r>
              <a:rPr sz="2775" spc="30" baseline="-31531" dirty="0">
                <a:latin typeface="Times New Roman"/>
                <a:cs typeface="Times New Roman"/>
              </a:rPr>
              <a:t>36</a:t>
            </a:r>
            <a:r>
              <a:rPr sz="2800" spc="20" dirty="0">
                <a:latin typeface="Times New Roman"/>
                <a:cs typeface="Times New Roman"/>
              </a:rPr>
              <a:t>, </a:t>
            </a:r>
            <a:r>
              <a:rPr sz="2800" spc="-105" dirty="0">
                <a:latin typeface="Times New Roman"/>
                <a:cs typeface="Times New Roman"/>
              </a:rPr>
              <a:t>C). </a:t>
            </a:r>
            <a:r>
              <a:rPr sz="2800" spc="40" dirty="0">
                <a:latin typeface="Times New Roman"/>
                <a:cs typeface="Times New Roman"/>
              </a:rPr>
              <a:t>In 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130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Times New Roman"/>
                <a:cs typeface="Times New Roman"/>
              </a:rPr>
              <a:t>set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114" dirty="0">
                <a:latin typeface="Times New Roman"/>
                <a:cs typeface="Times New Roman"/>
              </a:rPr>
              <a:t>LR(1) </a:t>
            </a:r>
            <a:r>
              <a:rPr sz="2800" spc="-75" dirty="0">
                <a:latin typeface="Times New Roman"/>
                <a:cs typeface="Times New Roman"/>
              </a:rPr>
              <a:t>items, </a:t>
            </a:r>
            <a:r>
              <a:rPr sz="2800" spc="35" dirty="0">
                <a:latin typeface="Times New Roman"/>
                <a:cs typeface="Times New Roman"/>
              </a:rPr>
              <a:t>GOTO(I</a:t>
            </a:r>
            <a:r>
              <a:rPr sz="2775" spc="52" baseline="-31531" dirty="0">
                <a:latin typeface="Times New Roman"/>
                <a:cs typeface="Times New Roman"/>
              </a:rPr>
              <a:t>3</a:t>
            </a:r>
            <a:r>
              <a:rPr sz="2800" spc="35" dirty="0">
                <a:latin typeface="Times New Roman"/>
                <a:cs typeface="Times New Roman"/>
              </a:rPr>
              <a:t>, </a:t>
            </a:r>
            <a:r>
              <a:rPr sz="2800" spc="-105" dirty="0">
                <a:latin typeface="Times New Roman"/>
                <a:cs typeface="Times New Roman"/>
              </a:rPr>
              <a:t>C) </a:t>
            </a:r>
            <a:r>
              <a:rPr sz="2800" spc="285" dirty="0">
                <a:latin typeface="Times New Roman"/>
                <a:cs typeface="Times New Roman"/>
              </a:rPr>
              <a:t>=</a:t>
            </a:r>
            <a:r>
              <a:rPr sz="2800" spc="204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I</a:t>
            </a:r>
            <a:r>
              <a:rPr sz="2775" spc="-44" baseline="-31531" dirty="0">
                <a:latin typeface="Times New Roman"/>
                <a:cs typeface="Times New Roman"/>
              </a:rPr>
              <a:t>8</a:t>
            </a:r>
            <a:r>
              <a:rPr sz="2800" spc="-30" dirty="0">
                <a:latin typeface="Times New Roman"/>
                <a:cs typeface="Times New Roman"/>
              </a:rPr>
              <a:t>,  and </a:t>
            </a:r>
            <a:r>
              <a:rPr sz="2800" dirty="0">
                <a:latin typeface="Times New Roman"/>
                <a:cs typeface="Times New Roman"/>
              </a:rPr>
              <a:t>I</a:t>
            </a:r>
            <a:r>
              <a:rPr sz="2775" baseline="-31531" dirty="0">
                <a:latin typeface="Times New Roman"/>
                <a:cs typeface="Times New Roman"/>
              </a:rPr>
              <a:t>8 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50" dirty="0">
                <a:latin typeface="Times New Roman"/>
                <a:cs typeface="Times New Roman"/>
              </a:rPr>
              <a:t>now</a:t>
            </a:r>
            <a:r>
              <a:rPr sz="2800" spc="-85" dirty="0">
                <a:latin typeface="Times New Roman"/>
                <a:cs typeface="Times New Roman"/>
              </a:rPr>
              <a:t> </a:t>
            </a:r>
            <a:r>
              <a:rPr sz="2800">
                <a:latin typeface="Times New Roman"/>
                <a:cs typeface="Times New Roman"/>
              </a:rPr>
              <a:t>part </a:t>
            </a:r>
            <a:r>
              <a:rPr sz="2800" spc="-5" smtClean="0">
                <a:latin typeface="Times New Roman"/>
                <a:cs typeface="Times New Roman"/>
              </a:rPr>
              <a:t>of</a:t>
            </a:r>
            <a:r>
              <a:rPr lang="en-US" sz="2800" spc="-5" dirty="0" smtClean="0">
                <a:latin typeface="Times New Roman"/>
                <a:cs typeface="Times New Roman"/>
              </a:rPr>
              <a:t> </a:t>
            </a:r>
            <a:r>
              <a:rPr sz="2800" spc="-35" smtClean="0">
                <a:latin typeface="Times New Roman"/>
                <a:cs typeface="Times New Roman"/>
              </a:rPr>
              <a:t>I</a:t>
            </a:r>
            <a:r>
              <a:rPr sz="2775" spc="-52" baseline="-31531" smtClean="0">
                <a:latin typeface="Times New Roman"/>
                <a:cs typeface="Times New Roman"/>
              </a:rPr>
              <a:t>89</a:t>
            </a:r>
            <a:r>
              <a:rPr sz="2800" spc="-35" dirty="0">
                <a:latin typeface="Times New Roman"/>
                <a:cs typeface="Times New Roman"/>
              </a:rPr>
              <a:t>, </a:t>
            </a:r>
            <a:r>
              <a:rPr sz="2800" spc="-25" dirty="0">
                <a:latin typeface="Times New Roman"/>
                <a:cs typeface="Times New Roman"/>
              </a:rPr>
              <a:t>so </a:t>
            </a:r>
            <a:r>
              <a:rPr sz="2800" spc="-140" dirty="0">
                <a:latin typeface="Times New Roman"/>
                <a:cs typeface="Times New Roman"/>
              </a:rPr>
              <a:t>we </a:t>
            </a:r>
            <a:r>
              <a:rPr sz="2800" spc="-85" dirty="0">
                <a:latin typeface="Times New Roman"/>
                <a:cs typeface="Times New Roman"/>
              </a:rPr>
              <a:t>make </a:t>
            </a:r>
            <a:r>
              <a:rPr sz="2800" spc="25" dirty="0">
                <a:latin typeface="Times New Roman"/>
                <a:cs typeface="Times New Roman"/>
              </a:rPr>
              <a:t>GOTO(I</a:t>
            </a:r>
            <a:r>
              <a:rPr sz="2775" spc="37" baseline="-31531" dirty="0">
                <a:latin typeface="Times New Roman"/>
                <a:cs typeface="Times New Roman"/>
              </a:rPr>
              <a:t>36</a:t>
            </a:r>
            <a:r>
              <a:rPr sz="2800" spc="25" dirty="0">
                <a:latin typeface="Times New Roman"/>
                <a:cs typeface="Times New Roman"/>
              </a:rPr>
              <a:t>, </a:t>
            </a:r>
            <a:r>
              <a:rPr sz="2800" spc="-105" dirty="0">
                <a:latin typeface="Times New Roman"/>
                <a:cs typeface="Times New Roman"/>
              </a:rPr>
              <a:t>C) </a:t>
            </a:r>
            <a:r>
              <a:rPr sz="2800" spc="-30" dirty="0">
                <a:latin typeface="Times New Roman"/>
                <a:cs typeface="Times New Roman"/>
              </a:rPr>
              <a:t>be </a:t>
            </a:r>
            <a:r>
              <a:rPr sz="2800" spc="-35" dirty="0">
                <a:latin typeface="Times New Roman"/>
                <a:cs typeface="Times New Roman"/>
              </a:rPr>
              <a:t>I</a:t>
            </a:r>
            <a:r>
              <a:rPr sz="2775" spc="-52" baseline="-31531" dirty="0">
                <a:latin typeface="Times New Roman"/>
                <a:cs typeface="Times New Roman"/>
              </a:rPr>
              <a:t>89</a:t>
            </a:r>
            <a:r>
              <a:rPr sz="2800" spc="-35" dirty="0">
                <a:latin typeface="Times New Roman"/>
                <a:cs typeface="Times New Roman"/>
              </a:rPr>
              <a:t>. </a:t>
            </a:r>
            <a:r>
              <a:rPr sz="2800" spc="-5" dirty="0">
                <a:latin typeface="Times New Roman"/>
                <a:cs typeface="Times New Roman"/>
              </a:rPr>
              <a:t>The </a:t>
            </a:r>
            <a:r>
              <a:rPr sz="2800" spc="-85" dirty="0">
                <a:latin typeface="Times New Roman"/>
                <a:cs typeface="Times New Roman"/>
              </a:rPr>
              <a:t>cases  </a:t>
            </a:r>
            <a:r>
              <a:rPr sz="2800" spc="-5" dirty="0">
                <a:latin typeface="Times New Roman"/>
                <a:cs typeface="Times New Roman"/>
              </a:rPr>
              <a:t>for </a:t>
            </a:r>
            <a:r>
              <a:rPr sz="2800" spc="-15" dirty="0">
                <a:latin typeface="Times New Roman"/>
                <a:cs typeface="Times New Roman"/>
              </a:rPr>
              <a:t>I</a:t>
            </a:r>
            <a:r>
              <a:rPr sz="2775" spc="-22" baseline="-31531" dirty="0">
                <a:latin typeface="Times New Roman"/>
                <a:cs typeface="Times New Roman"/>
              </a:rPr>
              <a:t>36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-20" dirty="0">
                <a:latin typeface="Times New Roman"/>
                <a:cs typeface="Times New Roman"/>
              </a:rPr>
              <a:t>I</a:t>
            </a:r>
            <a:r>
              <a:rPr sz="2775" spc="-30" baseline="-31531" dirty="0">
                <a:latin typeface="Times New Roman"/>
                <a:cs typeface="Times New Roman"/>
              </a:rPr>
              <a:t>47 </a:t>
            </a:r>
            <a:r>
              <a:rPr sz="2800" spc="-105" dirty="0">
                <a:latin typeface="Times New Roman"/>
                <a:cs typeface="Times New Roman"/>
              </a:rPr>
              <a:t>is</a:t>
            </a:r>
            <a:r>
              <a:rPr sz="2800" spc="-360" dirty="0">
                <a:latin typeface="Times New Roman"/>
                <a:cs typeface="Times New Roman"/>
              </a:rPr>
              <a:t> </a:t>
            </a:r>
            <a:r>
              <a:rPr sz="2800" spc="-105" dirty="0">
                <a:latin typeface="Times New Roman"/>
                <a:cs typeface="Times New Roman"/>
              </a:rPr>
              <a:t>similar.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450">
              <a:latin typeface="Times New Roman"/>
              <a:cs typeface="Times New Roman"/>
            </a:endParaRPr>
          </a:p>
          <a:p>
            <a:pPr marL="50800" marR="213360">
              <a:lnSpc>
                <a:spcPct val="100000"/>
              </a:lnSpc>
              <a:tabLst>
                <a:tab pos="1409700" algn="l"/>
                <a:tab pos="3253104" algn="l"/>
                <a:tab pos="5124450" algn="l"/>
              </a:tabLst>
            </a:pPr>
            <a:r>
              <a:rPr sz="2800" spc="-25" dirty="0">
                <a:latin typeface="Times New Roman"/>
                <a:cs typeface="Times New Roman"/>
              </a:rPr>
              <a:t>For </a:t>
            </a:r>
            <a:r>
              <a:rPr sz="2800" spc="-15" dirty="0">
                <a:latin typeface="Times New Roman"/>
                <a:cs typeface="Times New Roman"/>
              </a:rPr>
              <a:t>another </a:t>
            </a:r>
            <a:r>
              <a:rPr sz="2800" spc="-85" dirty="0">
                <a:latin typeface="Times New Roman"/>
                <a:cs typeface="Times New Roman"/>
              </a:rPr>
              <a:t>example, </a:t>
            </a:r>
            <a:r>
              <a:rPr sz="2800" spc="-45" dirty="0">
                <a:latin typeface="Times New Roman"/>
                <a:cs typeface="Times New Roman"/>
              </a:rPr>
              <a:t>consider </a:t>
            </a:r>
            <a:r>
              <a:rPr sz="2800" spc="-40" dirty="0">
                <a:latin typeface="Times New Roman"/>
                <a:cs typeface="Times New Roman"/>
              </a:rPr>
              <a:t>(I</a:t>
            </a:r>
            <a:r>
              <a:rPr sz="2775" spc="-60" baseline="-31531" dirty="0">
                <a:latin typeface="Times New Roman"/>
                <a:cs typeface="Times New Roman"/>
              </a:rPr>
              <a:t>2</a:t>
            </a:r>
            <a:r>
              <a:rPr sz="2800" spc="-40" dirty="0">
                <a:latin typeface="Times New Roman"/>
                <a:cs typeface="Times New Roman"/>
              </a:rPr>
              <a:t>, </a:t>
            </a:r>
            <a:r>
              <a:rPr sz="2800" spc="-100" dirty="0">
                <a:latin typeface="Times New Roman"/>
                <a:cs typeface="Times New Roman"/>
              </a:rPr>
              <a:t>e), </a:t>
            </a:r>
            <a:r>
              <a:rPr sz="2800" spc="-45" dirty="0">
                <a:latin typeface="Times New Roman"/>
                <a:cs typeface="Times New Roman"/>
              </a:rPr>
              <a:t>an </a:t>
            </a:r>
            <a:r>
              <a:rPr sz="2800" spc="-40" dirty="0">
                <a:latin typeface="Times New Roman"/>
                <a:cs typeface="Times New Roman"/>
              </a:rPr>
              <a:t>entry </a:t>
            </a:r>
            <a:r>
              <a:rPr sz="2800" spc="-5" dirty="0">
                <a:latin typeface="Times New Roman"/>
                <a:cs typeface="Times New Roman"/>
              </a:rPr>
              <a:t>that </a:t>
            </a:r>
            <a:r>
              <a:rPr sz="2800" spc="-80" dirty="0">
                <a:latin typeface="Times New Roman"/>
                <a:cs typeface="Times New Roman"/>
              </a:rPr>
              <a:t>leads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40" dirty="0">
                <a:latin typeface="Times New Roman"/>
                <a:cs typeface="Times New Roman"/>
              </a:rPr>
              <a:t>shift  </a:t>
            </a:r>
            <a:r>
              <a:rPr sz="2800" spc="-45">
                <a:latin typeface="Times New Roman"/>
                <a:cs typeface="Times New Roman"/>
              </a:rPr>
              <a:t>action</a:t>
            </a:r>
            <a:r>
              <a:rPr sz="2800" spc="5">
                <a:latin typeface="Times New Roman"/>
                <a:cs typeface="Times New Roman"/>
              </a:rPr>
              <a:t> </a:t>
            </a:r>
            <a:r>
              <a:rPr sz="2800" spc="-5" smtClean="0">
                <a:latin typeface="Times New Roman"/>
                <a:cs typeface="Times New Roman"/>
              </a:rPr>
              <a:t>of</a:t>
            </a:r>
            <a:r>
              <a:rPr lang="en-US" sz="2800" spc="-5" dirty="0" smtClean="0">
                <a:latin typeface="Times New Roman"/>
                <a:cs typeface="Times New Roman"/>
              </a:rPr>
              <a:t> </a:t>
            </a:r>
            <a:r>
              <a:rPr sz="2800" spc="5" smtClean="0">
                <a:latin typeface="Times New Roman"/>
                <a:cs typeface="Times New Roman"/>
              </a:rPr>
              <a:t>I</a:t>
            </a:r>
            <a:r>
              <a:rPr sz="2775" spc="7" baseline="-31531" smtClean="0">
                <a:latin typeface="Times New Roman"/>
                <a:cs typeface="Times New Roman"/>
              </a:rPr>
              <a:t>2  </a:t>
            </a:r>
            <a:r>
              <a:rPr sz="2800" spc="25" dirty="0">
                <a:latin typeface="Times New Roman"/>
                <a:cs typeface="Times New Roman"/>
              </a:rPr>
              <a:t>on </a:t>
            </a:r>
            <a:r>
              <a:rPr sz="2800" spc="-15" dirty="0">
                <a:latin typeface="Times New Roman"/>
                <a:cs typeface="Times New Roman"/>
              </a:rPr>
              <a:t>input </a:t>
            </a:r>
            <a:r>
              <a:rPr sz="2800" spc="-110" dirty="0">
                <a:latin typeface="Times New Roman"/>
                <a:cs typeface="Times New Roman"/>
              </a:rPr>
              <a:t>e. </a:t>
            </a:r>
            <a:r>
              <a:rPr sz="2800" spc="40" dirty="0">
                <a:latin typeface="Times New Roman"/>
                <a:cs typeface="Times New Roman"/>
              </a:rPr>
              <a:t>In 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-165" dirty="0">
                <a:latin typeface="Times New Roman"/>
                <a:cs typeface="Times New Roman"/>
              </a:rPr>
              <a:t> </a:t>
            </a:r>
            <a:r>
              <a:rPr sz="2800" spc="-40">
                <a:latin typeface="Times New Roman"/>
                <a:cs typeface="Times New Roman"/>
              </a:rPr>
              <a:t>set</a:t>
            </a:r>
            <a:r>
              <a:rPr sz="2800">
                <a:latin typeface="Times New Roman"/>
                <a:cs typeface="Times New Roman"/>
              </a:rPr>
              <a:t> </a:t>
            </a:r>
            <a:r>
              <a:rPr sz="2800" spc="-5" smtClean="0">
                <a:latin typeface="Times New Roman"/>
                <a:cs typeface="Times New Roman"/>
              </a:rPr>
              <a:t>of</a:t>
            </a:r>
            <a:r>
              <a:rPr lang="en-US" sz="2800" spc="-5" dirty="0" smtClean="0">
                <a:latin typeface="Times New Roman"/>
                <a:cs typeface="Times New Roman"/>
              </a:rPr>
              <a:t> </a:t>
            </a:r>
            <a:r>
              <a:rPr sz="2800" spc="-114" smtClean="0">
                <a:latin typeface="Times New Roman"/>
                <a:cs typeface="Times New Roman"/>
              </a:rPr>
              <a:t>LR(1</a:t>
            </a:r>
            <a:r>
              <a:rPr sz="2800" spc="-114" dirty="0">
                <a:latin typeface="Times New Roman"/>
                <a:cs typeface="Times New Roman"/>
              </a:rPr>
              <a:t>) </a:t>
            </a:r>
            <a:r>
              <a:rPr sz="2800" spc="-75" dirty="0">
                <a:latin typeface="Times New Roman"/>
                <a:cs typeface="Times New Roman"/>
              </a:rPr>
              <a:t>items, </a:t>
            </a:r>
            <a:r>
              <a:rPr sz="2800" spc="35" dirty="0">
                <a:latin typeface="Times New Roman"/>
                <a:cs typeface="Times New Roman"/>
              </a:rPr>
              <a:t>GOTO(I</a:t>
            </a:r>
            <a:r>
              <a:rPr sz="2775" spc="52" baseline="-31531" dirty="0">
                <a:latin typeface="Times New Roman"/>
                <a:cs typeface="Times New Roman"/>
              </a:rPr>
              <a:t>2</a:t>
            </a:r>
            <a:r>
              <a:rPr sz="2800" spc="35" dirty="0">
                <a:latin typeface="Times New Roman"/>
                <a:cs typeface="Times New Roman"/>
              </a:rPr>
              <a:t>, </a:t>
            </a:r>
            <a:r>
              <a:rPr sz="2800" spc="-100" dirty="0">
                <a:latin typeface="Times New Roman"/>
                <a:cs typeface="Times New Roman"/>
              </a:rPr>
              <a:t>e) </a:t>
            </a:r>
            <a:r>
              <a:rPr sz="2800" spc="285" dirty="0">
                <a:latin typeface="Times New Roman"/>
                <a:cs typeface="Times New Roman"/>
              </a:rPr>
              <a:t>= </a:t>
            </a:r>
            <a:r>
              <a:rPr sz="2800" spc="-25" dirty="0">
                <a:latin typeface="Times New Roman"/>
                <a:cs typeface="Times New Roman"/>
              </a:rPr>
              <a:t>I</a:t>
            </a:r>
            <a:r>
              <a:rPr sz="2775" spc="-37" baseline="-31531" dirty="0">
                <a:latin typeface="Times New Roman"/>
                <a:cs typeface="Times New Roman"/>
              </a:rPr>
              <a:t>6</a:t>
            </a:r>
            <a:r>
              <a:rPr sz="2800" spc="-25" dirty="0">
                <a:latin typeface="Times New Roman"/>
                <a:cs typeface="Times New Roman"/>
              </a:rPr>
              <a:t>.  </a:t>
            </a:r>
            <a:r>
              <a:rPr sz="2800" spc="-100" dirty="0">
                <a:latin typeface="Times New Roman"/>
                <a:cs typeface="Times New Roman"/>
              </a:rPr>
              <a:t>Since </a:t>
            </a:r>
            <a:r>
              <a:rPr sz="2800" dirty="0">
                <a:latin typeface="Times New Roman"/>
                <a:cs typeface="Times New Roman"/>
              </a:rPr>
              <a:t>I</a:t>
            </a:r>
            <a:r>
              <a:rPr sz="2775" baseline="-31531" dirty="0">
                <a:latin typeface="Times New Roman"/>
                <a:cs typeface="Times New Roman"/>
              </a:rPr>
              <a:t>6 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50" dirty="0">
                <a:latin typeface="Times New Roman"/>
                <a:cs typeface="Times New Roman"/>
              </a:rPr>
              <a:t>now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>
                <a:latin typeface="Times New Roman"/>
                <a:cs typeface="Times New Roman"/>
              </a:rPr>
              <a:t>part</a:t>
            </a:r>
            <a:r>
              <a:rPr sz="2800" spc="10">
                <a:latin typeface="Times New Roman"/>
                <a:cs typeface="Times New Roman"/>
              </a:rPr>
              <a:t> </a:t>
            </a:r>
            <a:r>
              <a:rPr sz="2800" spc="-5" smtClean="0">
                <a:latin typeface="Times New Roman"/>
                <a:cs typeface="Times New Roman"/>
              </a:rPr>
              <a:t>of</a:t>
            </a:r>
            <a:r>
              <a:rPr lang="en-US" sz="2800" spc="-5" dirty="0" smtClean="0">
                <a:latin typeface="Times New Roman"/>
                <a:cs typeface="Times New Roman"/>
              </a:rPr>
              <a:t> </a:t>
            </a:r>
            <a:r>
              <a:rPr sz="2800" spc="-35" smtClean="0">
                <a:latin typeface="Times New Roman"/>
                <a:cs typeface="Times New Roman"/>
              </a:rPr>
              <a:t>I</a:t>
            </a:r>
            <a:r>
              <a:rPr sz="2775" spc="-52" baseline="-31531" smtClean="0">
                <a:latin typeface="Times New Roman"/>
                <a:cs typeface="Times New Roman"/>
              </a:rPr>
              <a:t>36</a:t>
            </a:r>
            <a:r>
              <a:rPr sz="2800" spc="-35" dirty="0">
                <a:latin typeface="Times New Roman"/>
                <a:cs typeface="Times New Roman"/>
              </a:rPr>
              <a:t>, </a:t>
            </a:r>
            <a:r>
              <a:rPr sz="2800" spc="30" dirty="0">
                <a:latin typeface="Times New Roman"/>
                <a:cs typeface="Times New Roman"/>
              </a:rPr>
              <a:t>GOTO(I</a:t>
            </a:r>
            <a:r>
              <a:rPr sz="2775" spc="44" baseline="-31531" dirty="0">
                <a:latin typeface="Times New Roman"/>
                <a:cs typeface="Times New Roman"/>
              </a:rPr>
              <a:t>2</a:t>
            </a:r>
            <a:r>
              <a:rPr sz="2800" spc="30" dirty="0">
                <a:latin typeface="Times New Roman"/>
                <a:cs typeface="Times New Roman"/>
              </a:rPr>
              <a:t>, </a:t>
            </a:r>
            <a:r>
              <a:rPr sz="2800" spc="-100" dirty="0">
                <a:latin typeface="Times New Roman"/>
                <a:cs typeface="Times New Roman"/>
              </a:rPr>
              <a:t>e) </a:t>
            </a:r>
            <a:r>
              <a:rPr sz="2800" spc="-45" dirty="0">
                <a:latin typeface="Times New Roman"/>
                <a:cs typeface="Times New Roman"/>
              </a:rPr>
              <a:t>becomes </a:t>
            </a:r>
            <a:r>
              <a:rPr sz="2800" spc="-30" dirty="0">
                <a:latin typeface="Times New Roman"/>
                <a:cs typeface="Times New Roman"/>
              </a:rPr>
              <a:t>I</a:t>
            </a:r>
            <a:r>
              <a:rPr sz="2775" spc="-44" baseline="-31531" dirty="0">
                <a:latin typeface="Times New Roman"/>
                <a:cs typeface="Times New Roman"/>
              </a:rPr>
              <a:t>36</a:t>
            </a:r>
            <a:r>
              <a:rPr sz="2800" spc="-30" dirty="0">
                <a:latin typeface="Times New Roman"/>
                <a:cs typeface="Times New Roman"/>
              </a:rPr>
              <a:t>. </a:t>
            </a:r>
            <a:r>
              <a:rPr sz="2800" spc="-45" dirty="0">
                <a:latin typeface="Times New Roman"/>
                <a:cs typeface="Times New Roman"/>
              </a:rPr>
              <a:t>Thus,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40" dirty="0">
                <a:latin typeface="Times New Roman"/>
                <a:cs typeface="Times New Roman"/>
              </a:rPr>
              <a:t>entry  </a:t>
            </a:r>
            <a:r>
              <a:rPr sz="2800" spc="-5" dirty="0">
                <a:latin typeface="Times New Roman"/>
                <a:cs typeface="Times New Roman"/>
              </a:rPr>
              <a:t>for </a:t>
            </a:r>
            <a:r>
              <a:rPr sz="2800" spc="-40" dirty="0">
                <a:latin typeface="Times New Roman"/>
                <a:cs typeface="Times New Roman"/>
              </a:rPr>
              <a:t>state </a:t>
            </a:r>
            <a:r>
              <a:rPr sz="2800" spc="-90" dirty="0">
                <a:latin typeface="Times New Roman"/>
                <a:cs typeface="Times New Roman"/>
              </a:rPr>
              <a:t>2 </a:t>
            </a:r>
            <a:r>
              <a:rPr sz="2800" spc="-55" dirty="0">
                <a:latin typeface="Times New Roman"/>
                <a:cs typeface="Times New Roman"/>
              </a:rPr>
              <a:t>in </a:t>
            </a:r>
            <a:r>
              <a:rPr sz="2800" spc="-65" dirty="0">
                <a:latin typeface="Times New Roman"/>
                <a:cs typeface="Times New Roman"/>
              </a:rPr>
              <a:t>above </a:t>
            </a:r>
            <a:r>
              <a:rPr sz="2800" spc="-75" dirty="0">
                <a:latin typeface="Times New Roman"/>
                <a:cs typeface="Times New Roman"/>
              </a:rPr>
              <a:t>figure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-15" dirty="0">
                <a:latin typeface="Times New Roman"/>
                <a:cs typeface="Times New Roman"/>
              </a:rPr>
              <a:t>input </a:t>
            </a:r>
            <a:r>
              <a:rPr sz="2800" spc="-80" dirty="0">
                <a:latin typeface="Times New Roman"/>
                <a:cs typeface="Times New Roman"/>
              </a:rPr>
              <a:t>e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60" dirty="0">
                <a:latin typeface="Times New Roman"/>
                <a:cs typeface="Times New Roman"/>
              </a:rPr>
              <a:t>made </a:t>
            </a:r>
            <a:r>
              <a:rPr sz="2800" spc="-45" dirty="0">
                <a:latin typeface="Times New Roman"/>
                <a:cs typeface="Times New Roman"/>
              </a:rPr>
              <a:t>s</a:t>
            </a:r>
            <a:r>
              <a:rPr sz="2775" spc="-67" baseline="-31531" dirty="0">
                <a:latin typeface="Times New Roman"/>
                <a:cs typeface="Times New Roman"/>
              </a:rPr>
              <a:t>36</a:t>
            </a:r>
            <a:r>
              <a:rPr sz="2800" spc="-45" dirty="0">
                <a:latin typeface="Times New Roman"/>
                <a:cs typeface="Times New Roman"/>
              </a:rPr>
              <a:t>, </a:t>
            </a:r>
            <a:r>
              <a:rPr sz="2800" spc="-70" dirty="0">
                <a:latin typeface="Times New Roman"/>
                <a:cs typeface="Times New Roman"/>
              </a:rPr>
              <a:t>meaning </a:t>
            </a:r>
            <a:r>
              <a:rPr sz="2800" spc="-15" dirty="0">
                <a:latin typeface="Times New Roman"/>
                <a:cs typeface="Times New Roman"/>
              </a:rPr>
              <a:t>push </a:t>
            </a:r>
            <a:r>
              <a:rPr sz="2800" spc="-40" dirty="0">
                <a:latin typeface="Times New Roman"/>
                <a:cs typeface="Times New Roman"/>
              </a:rPr>
              <a:t>state  </a:t>
            </a:r>
            <a:r>
              <a:rPr sz="2800" spc="-90" dirty="0">
                <a:latin typeface="Times New Roman"/>
                <a:cs typeface="Times New Roman"/>
              </a:rPr>
              <a:t>36 </a:t>
            </a:r>
            <a:r>
              <a:rPr sz="2800" spc="25" dirty="0">
                <a:latin typeface="Times New Roman"/>
                <a:cs typeface="Times New Roman"/>
              </a:rPr>
              <a:t>onto 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45" dirty="0">
                <a:latin typeface="Times New Roman"/>
                <a:cs typeface="Times New Roman"/>
              </a:rPr>
              <a:t> </a:t>
            </a:r>
            <a:r>
              <a:rPr sz="2800" spc="-80" dirty="0">
                <a:latin typeface="Times New Roman"/>
                <a:cs typeface="Times New Roman"/>
              </a:rPr>
              <a:t>stack.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228600"/>
            <a:ext cx="84582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92625" algn="l"/>
              </a:tabLst>
            </a:pPr>
            <a:r>
              <a:rPr sz="4800" spc="-60" dirty="0">
                <a:solidFill>
                  <a:srgbClr val="262626"/>
                </a:solidFill>
              </a:rPr>
              <a:t>Kernel </a:t>
            </a:r>
            <a:r>
              <a:rPr sz="4800" spc="-50" dirty="0">
                <a:solidFill>
                  <a:srgbClr val="262626"/>
                </a:solidFill>
              </a:rPr>
              <a:t>and</a:t>
            </a:r>
            <a:r>
              <a:rPr sz="4800" spc="60" dirty="0">
                <a:solidFill>
                  <a:srgbClr val="262626"/>
                </a:solidFill>
              </a:rPr>
              <a:t> </a:t>
            </a:r>
            <a:r>
              <a:rPr sz="4800" spc="100" dirty="0">
                <a:solidFill>
                  <a:srgbClr val="262626"/>
                </a:solidFill>
              </a:rPr>
              <a:t>Non</a:t>
            </a:r>
            <a:r>
              <a:rPr sz="4800" spc="-5" dirty="0">
                <a:solidFill>
                  <a:srgbClr val="262626"/>
                </a:solidFill>
              </a:rPr>
              <a:t> </a:t>
            </a:r>
            <a:r>
              <a:rPr sz="4800" dirty="0">
                <a:solidFill>
                  <a:srgbClr val="262626"/>
                </a:solidFill>
              </a:rPr>
              <a:t>–	</a:t>
            </a:r>
            <a:r>
              <a:rPr sz="4800" spc="-60" dirty="0">
                <a:solidFill>
                  <a:srgbClr val="262626"/>
                </a:solidFill>
              </a:rPr>
              <a:t>Kernel</a:t>
            </a:r>
            <a:r>
              <a:rPr sz="4800" spc="-80" dirty="0">
                <a:solidFill>
                  <a:srgbClr val="262626"/>
                </a:solidFill>
              </a:rPr>
              <a:t> </a:t>
            </a:r>
            <a:r>
              <a:rPr sz="4800" spc="-25" dirty="0">
                <a:solidFill>
                  <a:srgbClr val="262626"/>
                </a:solidFill>
              </a:rPr>
              <a:t>Items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685800" y="1676400"/>
            <a:ext cx="9829800" cy="4314001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43510" marR="5080" indent="-131445">
              <a:lnSpc>
                <a:spcPts val="3020"/>
              </a:lnSpc>
              <a:spcBef>
                <a:spcPts val="48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4059554" algn="l"/>
              </a:tabLst>
            </a:pPr>
            <a:r>
              <a:rPr sz="2800" spc="-240" dirty="0">
                <a:latin typeface="Times New Roman"/>
                <a:cs typeface="Times New Roman"/>
              </a:rPr>
              <a:t>We  </a:t>
            </a:r>
            <a:r>
              <a:rPr sz="2800" spc="-55" dirty="0">
                <a:latin typeface="Times New Roman"/>
                <a:cs typeface="Times New Roman"/>
              </a:rPr>
              <a:t>can </a:t>
            </a:r>
            <a:r>
              <a:rPr sz="2800" spc="-25" dirty="0">
                <a:latin typeface="Times New Roman"/>
                <a:cs typeface="Times New Roman"/>
              </a:rPr>
              <a:t>represent </a:t>
            </a:r>
            <a:r>
              <a:rPr sz="2800" spc="-110" dirty="0">
                <a:latin typeface="Times New Roman"/>
                <a:cs typeface="Times New Roman"/>
              </a:rPr>
              <a:t>any</a:t>
            </a:r>
            <a:r>
              <a:rPr sz="2800" spc="-135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Times New Roman"/>
                <a:cs typeface="Times New Roman"/>
              </a:rPr>
              <a:t>set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114" dirty="0">
                <a:latin typeface="Times New Roman"/>
                <a:cs typeface="Times New Roman"/>
              </a:rPr>
              <a:t>LR(0) </a:t>
            </a:r>
            <a:r>
              <a:rPr sz="2800" spc="10" dirty="0">
                <a:latin typeface="Times New Roman"/>
                <a:cs typeface="Times New Roman"/>
              </a:rPr>
              <a:t>or </a:t>
            </a:r>
            <a:r>
              <a:rPr sz="2800" spc="-114" dirty="0">
                <a:latin typeface="Times New Roman"/>
                <a:cs typeface="Times New Roman"/>
              </a:rPr>
              <a:t>LR(1) </a:t>
            </a:r>
            <a:r>
              <a:rPr sz="2800" spc="-55" dirty="0">
                <a:latin typeface="Times New Roman"/>
                <a:cs typeface="Times New Roman"/>
              </a:rPr>
              <a:t>items </a:t>
            </a:r>
            <a:r>
              <a:rPr sz="2800" b="1" spc="15" dirty="0">
                <a:latin typeface="Times New Roman"/>
                <a:cs typeface="Times New Roman"/>
              </a:rPr>
              <a:t>I </a:t>
            </a:r>
            <a:r>
              <a:rPr sz="2800" spc="-125" dirty="0">
                <a:latin typeface="Times New Roman"/>
                <a:cs typeface="Times New Roman"/>
              </a:rPr>
              <a:t>by </a:t>
            </a:r>
            <a:r>
              <a:rPr sz="2800" spc="-60" dirty="0">
                <a:latin typeface="Times New Roman"/>
                <a:cs typeface="Times New Roman"/>
              </a:rPr>
              <a:t>its </a:t>
            </a:r>
            <a:r>
              <a:rPr sz="2800" spc="-65" dirty="0">
                <a:latin typeface="Times New Roman"/>
                <a:cs typeface="Times New Roman"/>
              </a:rPr>
              <a:t>kernel, </a:t>
            </a:r>
            <a:r>
              <a:rPr sz="2800" spc="-5" dirty="0">
                <a:latin typeface="Times New Roman"/>
                <a:cs typeface="Times New Roman"/>
              </a:rPr>
              <a:t>that </a:t>
            </a:r>
            <a:r>
              <a:rPr sz="2800" spc="-130" dirty="0">
                <a:latin typeface="Times New Roman"/>
                <a:cs typeface="Times New Roman"/>
              </a:rPr>
              <a:t>is,  </a:t>
            </a:r>
            <a:r>
              <a:rPr sz="2800" spc="-125" dirty="0">
                <a:latin typeface="Times New Roman"/>
                <a:cs typeface="Times New Roman"/>
              </a:rPr>
              <a:t>by </a:t>
            </a:r>
            <a:r>
              <a:rPr sz="2800" spc="-15" dirty="0">
                <a:latin typeface="Times New Roman"/>
                <a:cs typeface="Times New Roman"/>
              </a:rPr>
              <a:t>those </a:t>
            </a:r>
            <a:r>
              <a:rPr sz="2800" spc="-55" dirty="0">
                <a:latin typeface="Times New Roman"/>
                <a:cs typeface="Times New Roman"/>
              </a:rPr>
              <a:t>items </a:t>
            </a:r>
            <a:r>
              <a:rPr sz="2800" spc="-5" dirty="0">
                <a:latin typeface="Times New Roman"/>
                <a:cs typeface="Times New Roman"/>
              </a:rPr>
              <a:t>that </a:t>
            </a:r>
            <a:r>
              <a:rPr sz="2800" spc="-65" dirty="0">
                <a:latin typeface="Times New Roman"/>
                <a:cs typeface="Times New Roman"/>
              </a:rPr>
              <a:t>are </a:t>
            </a:r>
            <a:r>
              <a:rPr sz="2800" spc="-45" dirty="0">
                <a:latin typeface="Times New Roman"/>
                <a:cs typeface="Times New Roman"/>
              </a:rPr>
              <a:t>either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85" dirty="0">
                <a:latin typeface="Times New Roman"/>
                <a:cs typeface="Times New Roman"/>
              </a:rPr>
              <a:t>initial </a:t>
            </a:r>
            <a:r>
              <a:rPr sz="2800" spc="-50" dirty="0">
                <a:latin typeface="Times New Roman"/>
                <a:cs typeface="Times New Roman"/>
              </a:rPr>
              <a:t>item </a:t>
            </a:r>
            <a:r>
              <a:rPr sz="2800" dirty="0">
                <a:latin typeface="Times New Roman"/>
                <a:cs typeface="Times New Roman"/>
              </a:rPr>
              <a:t>– </a:t>
            </a:r>
            <a:r>
              <a:rPr sz="2800" spc="-114" dirty="0">
                <a:latin typeface="Times New Roman"/>
                <a:cs typeface="Times New Roman"/>
              </a:rPr>
              <a:t>[S</a:t>
            </a:r>
            <a:r>
              <a:rPr sz="2800" i="1" spc="-114" dirty="0">
                <a:latin typeface="Times New Roman"/>
                <a:cs typeface="Times New Roman"/>
              </a:rPr>
              <a:t>'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130" dirty="0">
                <a:latin typeface="Times New Roman"/>
                <a:cs typeface="Times New Roman"/>
              </a:rPr>
              <a:t>•S] </a:t>
            </a:r>
            <a:r>
              <a:rPr sz="2800" spc="10">
                <a:latin typeface="Times New Roman"/>
                <a:cs typeface="Times New Roman"/>
              </a:rPr>
              <a:t>or</a:t>
            </a:r>
            <a:r>
              <a:rPr sz="2800" spc="235">
                <a:latin typeface="Times New Roman"/>
                <a:cs typeface="Times New Roman"/>
              </a:rPr>
              <a:t> </a:t>
            </a:r>
            <a:endParaRPr lang="en-US" sz="2800" spc="235" dirty="0" smtClean="0">
              <a:latin typeface="Times New Roman"/>
              <a:cs typeface="Times New Roman"/>
            </a:endParaRPr>
          </a:p>
          <a:p>
            <a:pPr marL="143510" marR="5080" indent="-131445">
              <a:lnSpc>
                <a:spcPts val="3020"/>
              </a:lnSpc>
              <a:spcBef>
                <a:spcPts val="480"/>
              </a:spcBef>
              <a:buClr>
                <a:srgbClr val="262626"/>
              </a:buClr>
              <a:buSzPct val="96428"/>
              <a:tabLst>
                <a:tab pos="144145" algn="l"/>
                <a:tab pos="4059554" algn="l"/>
              </a:tabLst>
            </a:pPr>
            <a:r>
              <a:rPr sz="2800" spc="-130" smtClean="0">
                <a:latin typeface="Times New Roman"/>
                <a:cs typeface="Times New Roman"/>
              </a:rPr>
              <a:t>[</a:t>
            </a:r>
            <a:r>
              <a:rPr sz="2800" spc="-130" dirty="0">
                <a:latin typeface="Times New Roman"/>
                <a:cs typeface="Times New Roman"/>
              </a:rPr>
              <a:t>S</a:t>
            </a:r>
            <a:r>
              <a:rPr sz="2800" i="1" spc="-130" dirty="0">
                <a:latin typeface="Times New Roman"/>
                <a:cs typeface="Times New Roman"/>
              </a:rPr>
              <a:t>'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135" dirty="0">
                <a:latin typeface="Times New Roman"/>
                <a:cs typeface="Times New Roman"/>
              </a:rPr>
              <a:t>•S, </a:t>
            </a:r>
            <a:r>
              <a:rPr sz="2800" spc="-165" dirty="0">
                <a:latin typeface="Times New Roman"/>
                <a:cs typeface="Times New Roman"/>
              </a:rPr>
              <a:t>$]</a:t>
            </a:r>
            <a:endParaRPr sz="2800">
              <a:latin typeface="Times New Roman"/>
              <a:cs typeface="Times New Roman"/>
            </a:endParaRPr>
          </a:p>
          <a:p>
            <a:pPr marL="143510" marR="475615">
              <a:lnSpc>
                <a:spcPts val="3020"/>
              </a:lnSpc>
              <a:spcBef>
                <a:spcPts val="10"/>
              </a:spcBef>
              <a:tabLst>
                <a:tab pos="9111615" algn="l"/>
              </a:tabLst>
            </a:pPr>
            <a:r>
              <a:rPr sz="2800" dirty="0">
                <a:latin typeface="Times New Roman"/>
                <a:cs typeface="Times New Roman"/>
              </a:rPr>
              <a:t>– </a:t>
            </a:r>
            <a:r>
              <a:rPr sz="2800" spc="10" dirty="0">
                <a:latin typeface="Times New Roman"/>
                <a:cs typeface="Times New Roman"/>
              </a:rPr>
              <a:t>or</a:t>
            </a:r>
            <a:r>
              <a:rPr sz="2800" spc="-5" dirty="0">
                <a:latin typeface="Times New Roman"/>
                <a:cs typeface="Times New Roman"/>
              </a:rPr>
              <a:t> tha</a:t>
            </a:r>
            <a:r>
              <a:rPr sz="2800" dirty="0">
                <a:latin typeface="Times New Roman"/>
                <a:cs typeface="Times New Roman"/>
              </a:rPr>
              <a:t>t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h</a:t>
            </a:r>
            <a:r>
              <a:rPr sz="2800" spc="-80" dirty="0">
                <a:latin typeface="Times New Roman"/>
                <a:cs typeface="Times New Roman"/>
              </a:rPr>
              <a:t>a</a:t>
            </a:r>
            <a:r>
              <a:rPr sz="2800" spc="-150" dirty="0">
                <a:latin typeface="Times New Roman"/>
                <a:cs typeface="Times New Roman"/>
              </a:rPr>
              <a:t>v</a:t>
            </a:r>
            <a:r>
              <a:rPr sz="2800" spc="-80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5" dirty="0">
                <a:latin typeface="Times New Roman"/>
                <a:cs typeface="Times New Roman"/>
              </a:rPr>
              <a:t>e </a:t>
            </a:r>
            <a:r>
              <a:rPr sz="2800" spc="20" dirty="0">
                <a:latin typeface="Times New Roman"/>
                <a:cs typeface="Times New Roman"/>
              </a:rPr>
              <a:t>dot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somewher</a:t>
            </a:r>
            <a:r>
              <a:rPr sz="2800" spc="-4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 othe</a:t>
            </a:r>
            <a:r>
              <a:rPr sz="2800" dirty="0">
                <a:latin typeface="Times New Roman"/>
                <a:cs typeface="Times New Roman"/>
              </a:rPr>
              <a:t>r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tha</a:t>
            </a:r>
            <a:r>
              <a:rPr sz="2800" spc="-5" dirty="0">
                <a:latin typeface="Times New Roman"/>
                <a:cs typeface="Times New Roman"/>
              </a:rPr>
              <a:t>n </a:t>
            </a:r>
            <a:r>
              <a:rPr sz="2800" spc="-50" dirty="0">
                <a:latin typeface="Times New Roman"/>
                <a:cs typeface="Times New Roman"/>
              </a:rPr>
              <a:t>a</a:t>
            </a:r>
            <a:r>
              <a:rPr sz="2800" spc="-30" dirty="0">
                <a:latin typeface="Times New Roman"/>
                <a:cs typeface="Times New Roman"/>
              </a:rPr>
              <a:t>t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5" dirty="0">
                <a:latin typeface="Times New Roman"/>
                <a:cs typeface="Times New Roman"/>
              </a:rPr>
              <a:t>e </a:t>
            </a:r>
            <a:r>
              <a:rPr sz="2800" spc="-65" dirty="0">
                <a:latin typeface="Times New Roman"/>
                <a:cs typeface="Times New Roman"/>
              </a:rPr>
              <a:t>beginnin</a:t>
            </a:r>
            <a:r>
              <a:rPr sz="2800" spc="-70" dirty="0">
                <a:latin typeface="Times New Roman"/>
                <a:cs typeface="Times New Roman"/>
              </a:rPr>
              <a:t>g</a:t>
            </a:r>
            <a:r>
              <a:rPr sz="2800" spc="-5" dirty="0">
                <a:latin typeface="Times New Roman"/>
                <a:cs typeface="Times New Roman"/>
              </a:rPr>
              <a:t> o</a:t>
            </a:r>
            <a:r>
              <a:rPr sz="2800" dirty="0">
                <a:latin typeface="Times New Roman"/>
                <a:cs typeface="Times New Roman"/>
              </a:rPr>
              <a:t>f</a:t>
            </a:r>
            <a:r>
              <a:rPr sz="2800">
                <a:latin typeface="Times New Roman"/>
                <a:cs typeface="Times New Roman"/>
              </a:rPr>
              <a:t>	</a:t>
            </a:r>
            <a:endParaRPr lang="en-US" sz="2800" dirty="0" smtClean="0">
              <a:latin typeface="Times New Roman"/>
              <a:cs typeface="Times New Roman"/>
            </a:endParaRPr>
          </a:p>
          <a:p>
            <a:pPr marL="143510" marR="475615">
              <a:lnSpc>
                <a:spcPts val="3020"/>
              </a:lnSpc>
              <a:spcBef>
                <a:spcPts val="10"/>
              </a:spcBef>
              <a:tabLst>
                <a:tab pos="9111615" algn="l"/>
              </a:tabLst>
            </a:pPr>
            <a:r>
              <a:rPr sz="2800" spc="-10" smtClean="0">
                <a:latin typeface="Times New Roman"/>
                <a:cs typeface="Times New Roman"/>
              </a:rPr>
              <a:t>the  </a:t>
            </a:r>
            <a:r>
              <a:rPr sz="2800" spc="-15" dirty="0">
                <a:latin typeface="Times New Roman"/>
                <a:cs typeface="Times New Roman"/>
              </a:rPr>
              <a:t>production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body</a:t>
            </a:r>
            <a:endParaRPr sz="2800">
              <a:latin typeface="Times New Roman"/>
              <a:cs typeface="Times New Roman"/>
            </a:endParaRPr>
          </a:p>
          <a:p>
            <a:pPr marL="143510" marR="73660" indent="-131445">
              <a:lnSpc>
                <a:spcPts val="3020"/>
              </a:lnSpc>
              <a:spcBef>
                <a:spcPts val="91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2564765" algn="l"/>
              </a:tabLst>
            </a:pPr>
            <a:r>
              <a:rPr sz="2800" spc="25" dirty="0">
                <a:latin typeface="Times New Roman"/>
                <a:cs typeface="Times New Roman"/>
              </a:rPr>
              <a:t>Other </a:t>
            </a:r>
            <a:r>
              <a:rPr sz="2800" spc="-10" dirty="0">
                <a:latin typeface="Times New Roman"/>
                <a:cs typeface="Times New Roman"/>
              </a:rPr>
              <a:t>than the </a:t>
            </a:r>
            <a:r>
              <a:rPr sz="2800" spc="-85" dirty="0">
                <a:latin typeface="Times New Roman"/>
                <a:cs typeface="Times New Roman"/>
              </a:rPr>
              <a:t>initial </a:t>
            </a:r>
            <a:r>
              <a:rPr sz="2800" spc="-60" dirty="0">
                <a:latin typeface="Times New Roman"/>
                <a:cs typeface="Times New Roman"/>
              </a:rPr>
              <a:t>item, </a:t>
            </a:r>
            <a:r>
              <a:rPr sz="2800" spc="25" dirty="0">
                <a:latin typeface="Times New Roman"/>
                <a:cs typeface="Times New Roman"/>
              </a:rPr>
              <a:t>no </a:t>
            </a:r>
            <a:r>
              <a:rPr sz="2800" dirty="0">
                <a:latin typeface="Times New Roman"/>
                <a:cs typeface="Times New Roman"/>
              </a:rPr>
              <a:t>other </a:t>
            </a:r>
            <a:r>
              <a:rPr sz="2800" spc="-50" dirty="0">
                <a:latin typeface="Times New Roman"/>
                <a:cs typeface="Times New Roman"/>
              </a:rPr>
              <a:t>item generated </a:t>
            </a:r>
            <a:r>
              <a:rPr sz="2800" spc="-125" dirty="0">
                <a:latin typeface="Times New Roman"/>
                <a:cs typeface="Times New Roman"/>
              </a:rPr>
              <a:t>by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b="1" spc="40" dirty="0">
                <a:latin typeface="Times New Roman"/>
                <a:cs typeface="Times New Roman"/>
              </a:rPr>
              <a:t>goto </a:t>
            </a:r>
            <a:r>
              <a:rPr sz="2800" spc="-55" dirty="0">
                <a:latin typeface="Times New Roman"/>
                <a:cs typeface="Times New Roman"/>
              </a:rPr>
              <a:t>has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20" dirty="0">
                <a:latin typeface="Times New Roman"/>
                <a:cs typeface="Times New Roman"/>
              </a:rPr>
              <a:t>dot  </a:t>
            </a:r>
            <a:r>
              <a:rPr sz="2800" spc="-40" dirty="0">
                <a:latin typeface="Times New Roman"/>
                <a:cs typeface="Times New Roman"/>
              </a:rPr>
              <a:t>at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55" dirty="0">
                <a:latin typeface="Times New Roman"/>
                <a:cs typeface="Times New Roman"/>
              </a:rPr>
              <a:t>left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-20">
                <a:latin typeface="Times New Roman"/>
                <a:cs typeface="Times New Roman"/>
              </a:rPr>
              <a:t>end</a:t>
            </a:r>
            <a:r>
              <a:rPr sz="2800" spc="5">
                <a:latin typeface="Times New Roman"/>
                <a:cs typeface="Times New Roman"/>
              </a:rPr>
              <a:t> </a:t>
            </a:r>
            <a:r>
              <a:rPr sz="2800" spc="-5" smtClean="0">
                <a:latin typeface="Times New Roman"/>
                <a:cs typeface="Times New Roman"/>
              </a:rPr>
              <a:t>of</a:t>
            </a:r>
            <a:r>
              <a:rPr lang="en-US" sz="2800" spc="-5" dirty="0" smtClean="0">
                <a:latin typeface="Times New Roman"/>
                <a:cs typeface="Times New Roman"/>
              </a:rPr>
              <a:t> </a:t>
            </a:r>
            <a:r>
              <a:rPr sz="2800" spc="-10" smtClean="0">
                <a:latin typeface="Times New Roman"/>
                <a:cs typeface="Times New Roman"/>
              </a:rPr>
              <a:t>the</a:t>
            </a:r>
            <a:r>
              <a:rPr sz="2800" spc="-5" smtClean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production</a:t>
            </a:r>
            <a:endParaRPr sz="2800">
              <a:latin typeface="Times New Roman"/>
              <a:cs typeface="Times New Roman"/>
            </a:endParaRPr>
          </a:p>
          <a:p>
            <a:pPr marL="143510" marR="260350" indent="-131445">
              <a:lnSpc>
                <a:spcPts val="3020"/>
              </a:lnSpc>
              <a:spcBef>
                <a:spcPts val="905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2017395" algn="l"/>
              </a:tabLst>
            </a:pPr>
            <a:r>
              <a:rPr sz="2800" spc="-15" dirty="0">
                <a:latin typeface="Times New Roman"/>
                <a:cs typeface="Times New Roman"/>
              </a:rPr>
              <a:t>Items </a:t>
            </a:r>
            <a:r>
              <a:rPr sz="2800" spc="-5" dirty="0">
                <a:latin typeface="Times New Roman"/>
                <a:cs typeface="Times New Roman"/>
              </a:rPr>
              <a:t>that </a:t>
            </a:r>
            <a:r>
              <a:rPr sz="2800" spc="-65" dirty="0">
                <a:latin typeface="Times New Roman"/>
                <a:cs typeface="Times New Roman"/>
              </a:rPr>
              <a:t>are </a:t>
            </a:r>
            <a:r>
              <a:rPr sz="2800" spc="-50" dirty="0">
                <a:latin typeface="Times New Roman"/>
                <a:cs typeface="Times New Roman"/>
              </a:rPr>
              <a:t>generated </a:t>
            </a:r>
            <a:r>
              <a:rPr sz="2800" spc="-125" dirty="0">
                <a:latin typeface="Times New Roman"/>
                <a:cs typeface="Times New Roman"/>
              </a:rPr>
              <a:t>by </a:t>
            </a:r>
            <a:r>
              <a:rPr sz="2800" spc="-60" dirty="0">
                <a:latin typeface="Times New Roman"/>
                <a:cs typeface="Times New Roman"/>
              </a:rPr>
              <a:t>closure over kernel </a:t>
            </a:r>
            <a:r>
              <a:rPr sz="2800" spc="-55" dirty="0">
                <a:latin typeface="Times New Roman"/>
                <a:cs typeface="Times New Roman"/>
              </a:rPr>
              <a:t>items </a:t>
            </a:r>
            <a:r>
              <a:rPr sz="2800" spc="-90" dirty="0">
                <a:latin typeface="Times New Roman"/>
                <a:cs typeface="Times New Roman"/>
              </a:rPr>
              <a:t>have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20" dirty="0">
                <a:latin typeface="Times New Roman"/>
                <a:cs typeface="Times New Roman"/>
              </a:rPr>
              <a:t>dot </a:t>
            </a:r>
            <a:r>
              <a:rPr sz="2800" spc="-40" dirty="0">
                <a:latin typeface="Times New Roman"/>
                <a:cs typeface="Times New Roman"/>
              </a:rPr>
              <a:t>at </a:t>
            </a:r>
            <a:r>
              <a:rPr sz="2800" spc="-10" dirty="0">
                <a:latin typeface="Times New Roman"/>
                <a:cs typeface="Times New Roman"/>
              </a:rPr>
              <a:t>the  </a:t>
            </a:r>
            <a:r>
              <a:rPr sz="2800" spc="-65" dirty="0">
                <a:latin typeface="Times New Roman"/>
                <a:cs typeface="Times New Roman"/>
              </a:rPr>
              <a:t>beginning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10">
                <a:latin typeface="Times New Roman"/>
                <a:cs typeface="Times New Roman"/>
              </a:rPr>
              <a:t>the</a:t>
            </a:r>
            <a:r>
              <a:rPr sz="2800" spc="-5">
                <a:latin typeface="Times New Roman"/>
                <a:cs typeface="Times New Roman"/>
              </a:rPr>
              <a:t> </a:t>
            </a:r>
            <a:r>
              <a:rPr sz="2800" spc="-15" smtClean="0">
                <a:latin typeface="Times New Roman"/>
                <a:cs typeface="Times New Roman"/>
              </a:rPr>
              <a:t>production</a:t>
            </a:r>
            <a:r>
              <a:rPr lang="en-US" sz="2800" spc="-15" dirty="0" smtClean="0">
                <a:latin typeface="Times New Roman"/>
                <a:cs typeface="Times New Roman"/>
              </a:rPr>
              <a:t> and  t</a:t>
            </a:r>
            <a:r>
              <a:rPr sz="2800" spc="-35" smtClean="0">
                <a:latin typeface="Times New Roman"/>
                <a:cs typeface="Times New Roman"/>
              </a:rPr>
              <a:t>hese </a:t>
            </a:r>
            <a:r>
              <a:rPr sz="2800" spc="-55" dirty="0">
                <a:latin typeface="Times New Roman"/>
                <a:cs typeface="Times New Roman"/>
              </a:rPr>
              <a:t>items </a:t>
            </a:r>
            <a:r>
              <a:rPr sz="2800" spc="-65" dirty="0">
                <a:latin typeface="Times New Roman"/>
                <a:cs typeface="Times New Roman"/>
              </a:rPr>
              <a:t>are </a:t>
            </a:r>
            <a:r>
              <a:rPr sz="2800" spc="-95" dirty="0">
                <a:latin typeface="Times New Roman"/>
                <a:cs typeface="Times New Roman"/>
              </a:rPr>
              <a:t>called </a:t>
            </a:r>
            <a:r>
              <a:rPr sz="2800" spc="-35" dirty="0">
                <a:latin typeface="Times New Roman"/>
                <a:cs typeface="Times New Roman"/>
              </a:rPr>
              <a:t>non-kernel</a:t>
            </a:r>
            <a:r>
              <a:rPr sz="2800" spc="225" dirty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items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04800"/>
            <a:ext cx="45367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heavy" spc="-50" dirty="0">
                <a:uFill>
                  <a:solidFill>
                    <a:srgbClr val="000000"/>
                  </a:solidFill>
                </a:uFill>
              </a:rPr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25842" y="1672761"/>
            <a:ext cx="514635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45" dirty="0">
                <a:latin typeface="Times New Roman"/>
                <a:cs typeface="Times New Roman"/>
              </a:rPr>
              <a:t>Consider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60" dirty="0">
                <a:latin typeface="Times New Roman"/>
                <a:cs typeface="Times New Roman"/>
              </a:rPr>
              <a:t>grammar: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26251" y="2495830"/>
            <a:ext cx="3720278" cy="1622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1" y="489305"/>
            <a:ext cx="3124199" cy="51723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6800"/>
              </a:lnSpc>
              <a:spcBef>
                <a:spcPts val="100"/>
              </a:spcBef>
              <a:tabLst>
                <a:tab pos="443230" algn="l"/>
                <a:tab pos="1472565" algn="l"/>
              </a:tabLst>
            </a:pPr>
            <a:r>
              <a:rPr spc="-5" dirty="0"/>
              <a:t>The </a:t>
            </a:r>
            <a:r>
              <a:rPr spc="-70" dirty="0"/>
              <a:t>canonical </a:t>
            </a:r>
            <a:r>
              <a:rPr spc="-60" dirty="0"/>
              <a:t>collection  </a:t>
            </a:r>
            <a:r>
              <a:rPr spc="-5" dirty="0"/>
              <a:t>of	</a:t>
            </a:r>
            <a:r>
              <a:rPr spc="-50" dirty="0"/>
              <a:t>sets</a:t>
            </a:r>
            <a:r>
              <a:rPr dirty="0"/>
              <a:t> </a:t>
            </a:r>
            <a:r>
              <a:rPr spc="-5" dirty="0"/>
              <a:t>of	</a:t>
            </a:r>
            <a:r>
              <a:rPr spc="-114" dirty="0"/>
              <a:t>LR(0) </a:t>
            </a:r>
            <a:r>
              <a:rPr spc="-55" dirty="0"/>
              <a:t>items  </a:t>
            </a:r>
            <a:r>
              <a:rPr spc="-5" dirty="0"/>
              <a:t>for </a:t>
            </a:r>
            <a:r>
              <a:rPr spc="-40" dirty="0"/>
              <a:t>this </a:t>
            </a:r>
            <a:r>
              <a:rPr spc="-55" dirty="0"/>
              <a:t>grammar</a:t>
            </a:r>
            <a:r>
              <a:rPr spc="15" dirty="0"/>
              <a:t> </a:t>
            </a:r>
            <a:r>
              <a:rPr spc="-125" dirty="0"/>
              <a:t>is:</a:t>
            </a:r>
          </a:p>
        </p:txBody>
      </p:sp>
      <p:sp>
        <p:nvSpPr>
          <p:cNvPr id="3" name="object 3"/>
          <p:cNvSpPr/>
          <p:nvPr/>
        </p:nvSpPr>
        <p:spPr>
          <a:xfrm>
            <a:off x="4192102" y="421049"/>
            <a:ext cx="6269567" cy="5992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5842" y="603605"/>
            <a:ext cx="712755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49475" algn="l"/>
              </a:tabLst>
            </a:pPr>
            <a:r>
              <a:rPr spc="-5" dirty="0"/>
              <a:t>The</a:t>
            </a:r>
            <a:r>
              <a:rPr spc="5" dirty="0"/>
              <a:t> </a:t>
            </a:r>
            <a:r>
              <a:rPr spc="-65"/>
              <a:t>kernels</a:t>
            </a:r>
            <a:r>
              <a:rPr spc="5"/>
              <a:t> </a:t>
            </a:r>
            <a:r>
              <a:rPr spc="-5" smtClean="0"/>
              <a:t>of</a:t>
            </a:r>
            <a:r>
              <a:rPr lang="en-US" spc="-5" dirty="0" smtClean="0"/>
              <a:t> </a:t>
            </a:r>
            <a:r>
              <a:rPr spc="-35" smtClean="0"/>
              <a:t>these </a:t>
            </a:r>
            <a:r>
              <a:rPr spc="-55" dirty="0"/>
              <a:t>items</a:t>
            </a:r>
            <a:r>
              <a:rPr spc="-35" dirty="0"/>
              <a:t> </a:t>
            </a:r>
            <a:r>
              <a:rPr spc="-95" dirty="0"/>
              <a:t>are:</a:t>
            </a:r>
          </a:p>
        </p:txBody>
      </p:sp>
      <p:sp>
        <p:nvSpPr>
          <p:cNvPr id="3" name="object 3"/>
          <p:cNvSpPr/>
          <p:nvPr/>
        </p:nvSpPr>
        <p:spPr>
          <a:xfrm>
            <a:off x="1219200" y="1752600"/>
            <a:ext cx="8647987" cy="4637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1521" y="381000"/>
            <a:ext cx="702088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45" dirty="0">
                <a:solidFill>
                  <a:srgbClr val="262626"/>
                </a:solidFill>
              </a:rPr>
              <a:t>Notational</a:t>
            </a:r>
            <a:r>
              <a:rPr sz="4800" spc="-30" dirty="0">
                <a:solidFill>
                  <a:srgbClr val="262626"/>
                </a:solidFill>
              </a:rPr>
              <a:t> </a:t>
            </a:r>
            <a:r>
              <a:rPr sz="4800" spc="-65" dirty="0">
                <a:solidFill>
                  <a:srgbClr val="262626"/>
                </a:solidFill>
              </a:rPr>
              <a:t>Conventions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731520" y="1759168"/>
            <a:ext cx="9784080" cy="33752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510" marR="44450" indent="-131445">
              <a:lnSpc>
                <a:spcPct val="100000"/>
              </a:lnSpc>
              <a:spcBef>
                <a:spcPts val="1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85" dirty="0">
                <a:latin typeface="Times New Roman"/>
                <a:cs typeface="Times New Roman"/>
              </a:rPr>
              <a:t>Lowercase </a:t>
            </a:r>
            <a:r>
              <a:rPr sz="2800" spc="-60" dirty="0">
                <a:latin typeface="Times New Roman"/>
                <a:cs typeface="Times New Roman"/>
              </a:rPr>
              <a:t>letters, </a:t>
            </a:r>
            <a:r>
              <a:rPr sz="2800" spc="-75" dirty="0">
                <a:latin typeface="Times New Roman"/>
                <a:cs typeface="Times New Roman"/>
              </a:rPr>
              <a:t>symbols </a:t>
            </a:r>
            <a:r>
              <a:rPr sz="2800" spc="-125" dirty="0">
                <a:latin typeface="Times New Roman"/>
                <a:cs typeface="Times New Roman"/>
              </a:rPr>
              <a:t>(like </a:t>
            </a:r>
            <a:r>
              <a:rPr sz="2800" spc="-35" dirty="0">
                <a:latin typeface="Times New Roman"/>
                <a:cs typeface="Times New Roman"/>
              </a:rPr>
              <a:t>operators), </a:t>
            </a:r>
            <a:r>
              <a:rPr sz="2800" spc="-25" dirty="0">
                <a:latin typeface="Times New Roman"/>
                <a:cs typeface="Times New Roman"/>
              </a:rPr>
              <a:t>bold </a:t>
            </a:r>
            <a:r>
              <a:rPr sz="2800" spc="-55" dirty="0">
                <a:latin typeface="Times New Roman"/>
                <a:cs typeface="Times New Roman"/>
              </a:rPr>
              <a:t>string </a:t>
            </a:r>
            <a:r>
              <a:rPr sz="2800" spc="-65" dirty="0">
                <a:latin typeface="Times New Roman"/>
                <a:cs typeface="Times New Roman"/>
              </a:rPr>
              <a:t>are </a:t>
            </a:r>
            <a:r>
              <a:rPr sz="2800" spc="-50" dirty="0">
                <a:latin typeface="Times New Roman"/>
                <a:cs typeface="Times New Roman"/>
              </a:rPr>
              <a:t>used </a:t>
            </a:r>
            <a:r>
              <a:rPr sz="2800" spc="-5" dirty="0">
                <a:latin typeface="Times New Roman"/>
                <a:cs typeface="Times New Roman"/>
              </a:rPr>
              <a:t>for  </a:t>
            </a:r>
            <a:r>
              <a:rPr sz="2800" spc="-30" dirty="0">
                <a:latin typeface="Times New Roman"/>
                <a:cs typeface="Times New Roman"/>
              </a:rPr>
              <a:t>denoting </a:t>
            </a:r>
            <a:r>
              <a:rPr sz="2800" spc="-65" dirty="0">
                <a:latin typeface="Times New Roman"/>
                <a:cs typeface="Times New Roman"/>
              </a:rPr>
              <a:t>terminals. </a:t>
            </a:r>
            <a:r>
              <a:rPr sz="2800" spc="-15" dirty="0">
                <a:latin typeface="Times New Roman"/>
                <a:cs typeface="Times New Roman"/>
              </a:rPr>
              <a:t>Eg </a:t>
            </a:r>
            <a:r>
              <a:rPr sz="2800" spc="-114" dirty="0">
                <a:latin typeface="Times New Roman"/>
                <a:cs typeface="Times New Roman"/>
              </a:rPr>
              <a:t>:- </a:t>
            </a:r>
            <a:r>
              <a:rPr sz="2800" spc="-100" dirty="0">
                <a:latin typeface="Times New Roman"/>
                <a:cs typeface="Times New Roman"/>
              </a:rPr>
              <a:t>a, b, </a:t>
            </a:r>
            <a:r>
              <a:rPr sz="2800" spc="-120" dirty="0">
                <a:latin typeface="Times New Roman"/>
                <a:cs typeface="Times New Roman"/>
              </a:rPr>
              <a:t>c, </a:t>
            </a:r>
            <a:r>
              <a:rPr sz="2800" spc="-90" dirty="0">
                <a:latin typeface="Times New Roman"/>
                <a:cs typeface="Times New Roman"/>
              </a:rPr>
              <a:t>0, 1 </a:t>
            </a:r>
            <a:r>
              <a:rPr sz="2800" dirty="0">
                <a:latin typeface="AoyagiKouzanFontT"/>
                <a:cs typeface="AoyagiKouzanFontT"/>
              </a:rPr>
              <a:t>∈</a:t>
            </a:r>
            <a:r>
              <a:rPr sz="2800" spc="20" dirty="0">
                <a:latin typeface="AoyagiKouzanFontT"/>
                <a:cs typeface="AoyagiKouzanFontT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T</a:t>
            </a:r>
            <a:endParaRPr sz="2800">
              <a:latin typeface="Times New Roman"/>
              <a:cs typeface="Times New Roman"/>
            </a:endParaRPr>
          </a:p>
          <a:p>
            <a:pPr marL="143510" marR="148336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50" dirty="0">
                <a:latin typeface="Times New Roman"/>
                <a:cs typeface="Times New Roman"/>
              </a:rPr>
              <a:t>Uppercase </a:t>
            </a:r>
            <a:r>
              <a:rPr sz="2800" spc="-60" dirty="0">
                <a:latin typeface="Times New Roman"/>
                <a:cs typeface="Times New Roman"/>
              </a:rPr>
              <a:t>letters, </a:t>
            </a:r>
            <a:r>
              <a:rPr sz="2800" spc="-85" dirty="0">
                <a:latin typeface="Times New Roman"/>
                <a:cs typeface="Times New Roman"/>
              </a:rPr>
              <a:t>italicized </a:t>
            </a:r>
            <a:r>
              <a:rPr sz="2800" spc="-55" dirty="0">
                <a:latin typeface="Times New Roman"/>
                <a:cs typeface="Times New Roman"/>
              </a:rPr>
              <a:t>strings </a:t>
            </a:r>
            <a:r>
              <a:rPr sz="2800" spc="-65" dirty="0">
                <a:latin typeface="Times New Roman"/>
                <a:cs typeface="Times New Roman"/>
              </a:rPr>
              <a:t>are </a:t>
            </a:r>
            <a:r>
              <a:rPr sz="2800" spc="-50" dirty="0">
                <a:latin typeface="Times New Roman"/>
                <a:cs typeface="Times New Roman"/>
              </a:rPr>
              <a:t>used </a:t>
            </a:r>
            <a:r>
              <a:rPr sz="2800" spc="-5" dirty="0">
                <a:latin typeface="Times New Roman"/>
                <a:cs typeface="Times New Roman"/>
              </a:rPr>
              <a:t>for </a:t>
            </a:r>
            <a:r>
              <a:rPr sz="2800" spc="-30" dirty="0">
                <a:latin typeface="Times New Roman"/>
                <a:cs typeface="Times New Roman"/>
              </a:rPr>
              <a:t>denoting  </a:t>
            </a:r>
            <a:r>
              <a:rPr sz="2800" spc="-45" dirty="0">
                <a:latin typeface="Times New Roman"/>
                <a:cs typeface="Times New Roman"/>
              </a:rPr>
              <a:t>non-terminals. </a:t>
            </a:r>
            <a:r>
              <a:rPr sz="2800" spc="-15" dirty="0">
                <a:latin typeface="Times New Roman"/>
                <a:cs typeface="Times New Roman"/>
              </a:rPr>
              <a:t>Eg </a:t>
            </a:r>
            <a:r>
              <a:rPr sz="2800" spc="-114" dirty="0">
                <a:latin typeface="Times New Roman"/>
                <a:cs typeface="Times New Roman"/>
              </a:rPr>
              <a:t>:- </a:t>
            </a:r>
            <a:r>
              <a:rPr sz="2800" spc="-110" dirty="0">
                <a:latin typeface="Times New Roman"/>
                <a:cs typeface="Times New Roman"/>
              </a:rPr>
              <a:t>A, </a:t>
            </a:r>
            <a:r>
              <a:rPr sz="2800" spc="-210" dirty="0">
                <a:latin typeface="Times New Roman"/>
                <a:cs typeface="Times New Roman"/>
              </a:rPr>
              <a:t>S, B, </a:t>
            </a:r>
            <a:r>
              <a:rPr sz="2800" spc="-90" dirty="0">
                <a:latin typeface="Times New Roman"/>
                <a:cs typeface="Times New Roman"/>
              </a:rPr>
              <a:t>C </a:t>
            </a:r>
            <a:r>
              <a:rPr sz="2800" dirty="0">
                <a:latin typeface="AoyagiKouzanFontT"/>
                <a:cs typeface="AoyagiKouzanFontT"/>
              </a:rPr>
              <a:t>∈</a:t>
            </a:r>
            <a:r>
              <a:rPr sz="2800" spc="-890" dirty="0">
                <a:latin typeface="AoyagiKouzanFontT"/>
                <a:cs typeface="AoyagiKouzanFontT"/>
              </a:rPr>
              <a:t> </a:t>
            </a:r>
            <a:r>
              <a:rPr sz="2800" spc="-130" dirty="0">
                <a:latin typeface="Times New Roman"/>
                <a:cs typeface="Times New Roman"/>
              </a:rPr>
              <a:t>V</a:t>
            </a:r>
            <a:endParaRPr sz="2800">
              <a:latin typeface="Times New Roman"/>
              <a:cs typeface="Times New Roman"/>
            </a:endParaRPr>
          </a:p>
          <a:p>
            <a:pPr marL="143510" marR="508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4675505" algn="l"/>
              </a:tabLst>
            </a:pPr>
            <a:r>
              <a:rPr sz="2800" spc="-85" dirty="0">
                <a:latin typeface="Times New Roman"/>
                <a:cs typeface="Times New Roman"/>
              </a:rPr>
              <a:t>Lowercase </a:t>
            </a:r>
            <a:r>
              <a:rPr sz="2800" spc="-30" dirty="0">
                <a:latin typeface="Times New Roman"/>
                <a:cs typeface="Times New Roman"/>
              </a:rPr>
              <a:t>Greek </a:t>
            </a:r>
            <a:r>
              <a:rPr sz="2800" spc="-40" dirty="0">
                <a:latin typeface="Times New Roman"/>
                <a:cs typeface="Times New Roman"/>
              </a:rPr>
              <a:t>letters </a:t>
            </a:r>
            <a:r>
              <a:rPr sz="2800" spc="-110" dirty="0">
                <a:latin typeface="Times New Roman"/>
                <a:cs typeface="Times New Roman"/>
              </a:rPr>
              <a:t>(α, </a:t>
            </a:r>
            <a:r>
              <a:rPr sz="2800" spc="-75" dirty="0">
                <a:latin typeface="Times New Roman"/>
                <a:cs typeface="Times New Roman"/>
              </a:rPr>
              <a:t>β, </a:t>
            </a:r>
            <a:r>
              <a:rPr sz="2800" spc="-90" dirty="0">
                <a:latin typeface="Times New Roman"/>
                <a:cs typeface="Times New Roman"/>
              </a:rPr>
              <a:t>γ, </a:t>
            </a:r>
            <a:r>
              <a:rPr sz="2800" spc="-50" dirty="0">
                <a:latin typeface="Times New Roman"/>
                <a:cs typeface="Times New Roman"/>
              </a:rPr>
              <a:t>δ) </a:t>
            </a:r>
            <a:r>
              <a:rPr sz="2800" spc="-65" dirty="0">
                <a:latin typeface="Times New Roman"/>
                <a:cs typeface="Times New Roman"/>
              </a:rPr>
              <a:t>are </a:t>
            </a:r>
            <a:r>
              <a:rPr sz="2800" spc="-50" dirty="0">
                <a:latin typeface="Times New Roman"/>
                <a:cs typeface="Times New Roman"/>
              </a:rPr>
              <a:t>used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10" dirty="0">
                <a:latin typeface="Times New Roman"/>
                <a:cs typeface="Times New Roman"/>
              </a:rPr>
              <a:t>denote the </a:t>
            </a:r>
            <a:r>
              <a:rPr sz="2800" spc="-55" dirty="0">
                <a:latin typeface="Times New Roman"/>
                <a:cs typeface="Times New Roman"/>
              </a:rPr>
              <a:t>terminal,  </a:t>
            </a:r>
            <a:r>
              <a:rPr sz="2800" spc="-30" dirty="0">
                <a:latin typeface="Times New Roman"/>
                <a:cs typeface="Times New Roman"/>
              </a:rPr>
              <a:t>non-terminal </a:t>
            </a:r>
            <a:r>
              <a:rPr sz="2800" spc="10" dirty="0">
                <a:latin typeface="Times New Roman"/>
                <a:cs typeface="Times New Roman"/>
              </a:rPr>
              <a:t>or</a:t>
            </a:r>
            <a:r>
              <a:rPr sz="2800" spc="50" dirty="0">
                <a:latin typeface="Times New Roman"/>
                <a:cs typeface="Times New Roman"/>
              </a:rPr>
              <a:t> </a:t>
            </a:r>
            <a:r>
              <a:rPr sz="2800" spc="-35">
                <a:latin typeface="Times New Roman"/>
                <a:cs typeface="Times New Roman"/>
              </a:rPr>
              <a:t>combination</a:t>
            </a:r>
            <a:r>
              <a:rPr sz="2800" spc="15">
                <a:latin typeface="Times New Roman"/>
                <a:cs typeface="Times New Roman"/>
              </a:rPr>
              <a:t> </a:t>
            </a:r>
            <a:r>
              <a:rPr sz="2800" spc="-5" smtClean="0">
                <a:latin typeface="Times New Roman"/>
                <a:cs typeface="Times New Roman"/>
              </a:rPr>
              <a:t>of</a:t>
            </a:r>
            <a:r>
              <a:rPr lang="en-US" sz="2800" spc="-5" dirty="0" smtClean="0">
                <a:latin typeface="Times New Roman"/>
                <a:cs typeface="Times New Roman"/>
              </a:rPr>
              <a:t> </a:t>
            </a:r>
            <a:r>
              <a:rPr sz="2800" spc="25" smtClean="0">
                <a:latin typeface="Times New Roman"/>
                <a:cs typeface="Times New Roman"/>
              </a:rPr>
              <a:t>both</a:t>
            </a:r>
            <a:endParaRPr sz="2800">
              <a:latin typeface="Times New Roman"/>
              <a:cs typeface="Times New Roman"/>
            </a:endParaRPr>
          </a:p>
          <a:p>
            <a:pPr marL="14351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2208530" algn="l"/>
              </a:tabLst>
            </a:pPr>
            <a:r>
              <a:rPr sz="2800" spc="-15" dirty="0">
                <a:latin typeface="Times New Roman"/>
                <a:cs typeface="Times New Roman"/>
              </a:rPr>
              <a:t>Production</a:t>
            </a:r>
            <a:r>
              <a:rPr sz="2800" spc="-5" dirty="0">
                <a:latin typeface="Times New Roman"/>
                <a:cs typeface="Times New Roman"/>
              </a:rPr>
              <a:t> of	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15" dirty="0">
                <a:latin typeface="Times New Roman"/>
                <a:cs typeface="Times New Roman"/>
              </a:rPr>
              <a:t>form </a:t>
            </a:r>
            <a:r>
              <a:rPr sz="2800" spc="-130" dirty="0">
                <a:latin typeface="Times New Roman"/>
                <a:cs typeface="Times New Roman"/>
              </a:rPr>
              <a:t>A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110">
                <a:latin typeface="Times New Roman"/>
                <a:cs typeface="Times New Roman"/>
              </a:rPr>
              <a:t>a </a:t>
            </a:r>
            <a:r>
              <a:rPr sz="2800" spc="835" smtClean="0">
                <a:latin typeface="Times New Roman"/>
                <a:cs typeface="Times New Roman"/>
              </a:rPr>
              <a:t>|</a:t>
            </a:r>
            <a:r>
              <a:rPr sz="2800" spc="-100" smtClean="0">
                <a:latin typeface="Times New Roman"/>
                <a:cs typeface="Times New Roman"/>
              </a:rPr>
              <a:t>b</a:t>
            </a:r>
            <a:r>
              <a:rPr sz="2800" spc="-100" dirty="0">
                <a:latin typeface="Times New Roman"/>
                <a:cs typeface="Times New Roman"/>
              </a:rPr>
              <a:t>,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50" dirty="0">
                <a:latin typeface="Times New Roman"/>
                <a:cs typeface="Times New Roman"/>
              </a:rPr>
              <a:t>read </a:t>
            </a:r>
            <a:r>
              <a:rPr sz="2800" spc="-90" dirty="0">
                <a:latin typeface="Times New Roman"/>
                <a:cs typeface="Times New Roman"/>
              </a:rPr>
              <a:t>as </a:t>
            </a:r>
            <a:r>
              <a:rPr sz="2800" spc="-220" dirty="0">
                <a:latin typeface="Times New Roman"/>
                <a:cs typeface="Times New Roman"/>
              </a:rPr>
              <a:t>“A </a:t>
            </a:r>
            <a:r>
              <a:rPr sz="2800" spc="-30" dirty="0">
                <a:latin typeface="Times New Roman"/>
                <a:cs typeface="Times New Roman"/>
              </a:rPr>
              <a:t>produces </a:t>
            </a:r>
            <a:r>
              <a:rPr sz="2800" spc="-110">
                <a:latin typeface="Times New Roman"/>
                <a:cs typeface="Times New Roman"/>
              </a:rPr>
              <a:t>a </a:t>
            </a:r>
            <a:r>
              <a:rPr sz="2800" spc="10" smtClean="0">
                <a:latin typeface="Times New Roman"/>
                <a:cs typeface="Times New Roman"/>
              </a:rPr>
              <a:t>or</a:t>
            </a:r>
            <a:r>
              <a:rPr lang="en-US" sz="2800" spc="10" dirty="0" smtClean="0">
                <a:latin typeface="Times New Roman"/>
                <a:cs typeface="Times New Roman"/>
              </a:rPr>
              <a:t> </a:t>
            </a:r>
            <a:r>
              <a:rPr sz="2800" spc="-445" smtClean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b”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1520" y="457200"/>
            <a:ext cx="491776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80" dirty="0">
                <a:solidFill>
                  <a:srgbClr val="262626"/>
                </a:solidFill>
              </a:rPr>
              <a:t>Derivations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365761" y="1515512"/>
            <a:ext cx="10206418" cy="5342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6210" marR="5080" indent="-144145">
              <a:lnSpc>
                <a:spcPct val="100000"/>
              </a:lnSpc>
              <a:spcBef>
                <a:spcPts val="100"/>
              </a:spcBef>
              <a:buClr>
                <a:srgbClr val="262626"/>
              </a:buClr>
              <a:buChar char="◦"/>
              <a:tabLst>
                <a:tab pos="156845" algn="l"/>
                <a:tab pos="2271395" algn="l"/>
                <a:tab pos="6997700" algn="l"/>
              </a:tabLst>
            </a:pPr>
            <a:r>
              <a:rPr sz="2800" spc="-85" dirty="0">
                <a:latin typeface="Times New Roman"/>
                <a:cs typeface="Times New Roman"/>
              </a:rPr>
              <a:t>Verification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40" dirty="0">
                <a:latin typeface="Times New Roman"/>
                <a:cs typeface="Times New Roman"/>
              </a:rPr>
              <a:t>sentence </a:t>
            </a:r>
            <a:r>
              <a:rPr sz="2800" spc="-45" dirty="0">
                <a:latin typeface="Times New Roman"/>
                <a:cs typeface="Times New Roman"/>
              </a:rPr>
              <a:t>defined </a:t>
            </a:r>
            <a:r>
              <a:rPr sz="2800" spc="-125" dirty="0">
                <a:latin typeface="Times New Roman"/>
                <a:cs typeface="Times New Roman"/>
              </a:rPr>
              <a:t>by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55" dirty="0">
                <a:latin typeface="Times New Roman"/>
                <a:cs typeface="Times New Roman"/>
              </a:rPr>
              <a:t>grammar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5" dirty="0">
                <a:latin typeface="Times New Roman"/>
                <a:cs typeface="Times New Roman"/>
              </a:rPr>
              <a:t>done </a:t>
            </a:r>
            <a:r>
              <a:rPr sz="2800" spc="-75" dirty="0">
                <a:latin typeface="Times New Roman"/>
                <a:cs typeface="Times New Roman"/>
              </a:rPr>
              <a:t>using </a:t>
            </a:r>
            <a:r>
              <a:rPr sz="2800" spc="-15" dirty="0">
                <a:latin typeface="Times New Roman"/>
                <a:cs typeface="Times New Roman"/>
              </a:rPr>
              <a:t>production </a:t>
            </a:r>
            <a:r>
              <a:rPr sz="2800" spc="-50" dirty="0">
                <a:latin typeface="Times New Roman"/>
                <a:cs typeface="Times New Roman"/>
              </a:rPr>
              <a:t>rules 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25" dirty="0">
                <a:latin typeface="Times New Roman"/>
                <a:cs typeface="Times New Roman"/>
              </a:rPr>
              <a:t>obtain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55" dirty="0">
                <a:latin typeface="Times New Roman"/>
                <a:cs typeface="Times New Roman"/>
              </a:rPr>
              <a:t>particular </a:t>
            </a:r>
            <a:r>
              <a:rPr sz="2800" spc="-40" dirty="0">
                <a:latin typeface="Times New Roman"/>
                <a:cs typeface="Times New Roman"/>
              </a:rPr>
              <a:t>sentence </a:t>
            </a:r>
            <a:r>
              <a:rPr sz="2800" spc="-125" dirty="0">
                <a:latin typeface="Times New Roman"/>
                <a:cs typeface="Times New Roman"/>
              </a:rPr>
              <a:t>by</a:t>
            </a:r>
            <a:r>
              <a:rPr sz="2800" spc="145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expansion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35" dirty="0">
                <a:latin typeface="Times New Roman"/>
                <a:cs typeface="Times New Roman"/>
              </a:rPr>
              <a:t>non-terminals</a:t>
            </a:r>
            <a:endParaRPr sz="2800">
              <a:latin typeface="Times New Roman"/>
              <a:cs typeface="Times New Roman"/>
            </a:endParaRPr>
          </a:p>
          <a:p>
            <a:pPr marL="156210" indent="-1441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Char char="◦"/>
              <a:tabLst>
                <a:tab pos="156845" algn="l"/>
              </a:tabLst>
            </a:pPr>
            <a:r>
              <a:rPr sz="2800" spc="-40" dirty="0">
                <a:latin typeface="Times New Roman"/>
                <a:cs typeface="Times New Roman"/>
              </a:rPr>
              <a:t>This process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45" dirty="0">
                <a:latin typeface="Times New Roman"/>
                <a:cs typeface="Times New Roman"/>
              </a:rPr>
              <a:t>known </a:t>
            </a:r>
            <a:r>
              <a:rPr sz="2800" spc="-90" dirty="0">
                <a:latin typeface="Times New Roman"/>
                <a:cs typeface="Times New Roman"/>
              </a:rPr>
              <a:t>as </a:t>
            </a:r>
            <a:r>
              <a:rPr sz="2800" spc="-110" dirty="0">
                <a:latin typeface="Times New Roman"/>
                <a:cs typeface="Times New Roman"/>
              </a:rPr>
              <a:t>a</a:t>
            </a:r>
            <a:r>
              <a:rPr sz="2800" spc="320" dirty="0">
                <a:latin typeface="Times New Roman"/>
                <a:cs typeface="Times New Roman"/>
              </a:rPr>
              <a:t> </a:t>
            </a:r>
            <a:r>
              <a:rPr sz="2800" b="1" spc="-55" dirty="0">
                <a:latin typeface="Times New Roman"/>
                <a:cs typeface="Times New Roman"/>
              </a:rPr>
              <a:t>derivation</a:t>
            </a:r>
            <a:endParaRPr sz="2800">
              <a:latin typeface="Times New Roman"/>
              <a:cs typeface="Times New Roman"/>
            </a:endParaRPr>
          </a:p>
          <a:p>
            <a:pPr marL="156210" indent="-1441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Char char="◦"/>
              <a:tabLst>
                <a:tab pos="156845" algn="l"/>
              </a:tabLst>
            </a:pPr>
            <a:r>
              <a:rPr sz="2800" spc="125" dirty="0">
                <a:latin typeface="Times New Roman"/>
                <a:cs typeface="Times New Roman"/>
              </a:rPr>
              <a:t>E </a:t>
            </a:r>
            <a:r>
              <a:rPr sz="2800" dirty="0">
                <a:latin typeface="AoyagiKouzanFontT"/>
                <a:cs typeface="AoyagiKouzanFontT"/>
              </a:rPr>
              <a:t>⇒</a:t>
            </a:r>
            <a:r>
              <a:rPr sz="2800" spc="-1070" dirty="0">
                <a:latin typeface="AoyagiKouzanFontT"/>
                <a:cs typeface="AoyagiKouzanFontT"/>
              </a:rPr>
              <a:t> </a:t>
            </a:r>
            <a:r>
              <a:rPr sz="2800" spc="175" dirty="0">
                <a:latin typeface="Times New Roman"/>
                <a:cs typeface="Times New Roman"/>
              </a:rPr>
              <a:t>E+E </a:t>
            </a:r>
            <a:r>
              <a:rPr sz="2800" spc="-60" dirty="0">
                <a:latin typeface="Times New Roman"/>
                <a:cs typeface="Times New Roman"/>
              </a:rPr>
              <a:t>means </a:t>
            </a:r>
            <a:r>
              <a:rPr sz="2800" spc="175" dirty="0">
                <a:latin typeface="Times New Roman"/>
                <a:cs typeface="Times New Roman"/>
              </a:rPr>
              <a:t>E+E </a:t>
            </a:r>
            <a:r>
              <a:rPr sz="2800" spc="-80" dirty="0">
                <a:latin typeface="Times New Roman"/>
                <a:cs typeface="Times New Roman"/>
              </a:rPr>
              <a:t>derives </a:t>
            </a:r>
            <a:r>
              <a:rPr sz="2800" spc="-10" dirty="0">
                <a:latin typeface="Times New Roman"/>
                <a:cs typeface="Times New Roman"/>
              </a:rPr>
              <a:t>from </a:t>
            </a:r>
            <a:r>
              <a:rPr sz="2800" spc="125" dirty="0">
                <a:latin typeface="Times New Roman"/>
                <a:cs typeface="Times New Roman"/>
              </a:rPr>
              <a:t>E</a:t>
            </a:r>
            <a:endParaRPr sz="2800">
              <a:latin typeface="Times New Roman"/>
              <a:cs typeface="Times New Roman"/>
            </a:endParaRPr>
          </a:p>
          <a:p>
            <a:pPr marL="430530" lvl="1" indent="-157480">
              <a:lnSpc>
                <a:spcPct val="100000"/>
              </a:lnSpc>
              <a:spcBef>
                <a:spcPts val="500"/>
              </a:spcBef>
              <a:buClr>
                <a:srgbClr val="262626"/>
              </a:buClr>
              <a:buChar char="◦"/>
              <a:tabLst>
                <a:tab pos="431165" algn="l"/>
              </a:tabLst>
            </a:pPr>
            <a:r>
              <a:rPr sz="2800" spc="-140" dirty="0">
                <a:latin typeface="Times New Roman"/>
                <a:cs typeface="Times New Roman"/>
              </a:rPr>
              <a:t>we </a:t>
            </a:r>
            <a:r>
              <a:rPr sz="2800" spc="-55" dirty="0">
                <a:latin typeface="Times New Roman"/>
                <a:cs typeface="Times New Roman"/>
              </a:rPr>
              <a:t>can </a:t>
            </a:r>
            <a:r>
              <a:rPr sz="2800" spc="-65" dirty="0">
                <a:latin typeface="Times New Roman"/>
                <a:cs typeface="Times New Roman"/>
              </a:rPr>
              <a:t>replace </a:t>
            </a:r>
            <a:r>
              <a:rPr sz="2800" spc="125" dirty="0">
                <a:latin typeface="Times New Roman"/>
                <a:cs typeface="Times New Roman"/>
              </a:rPr>
              <a:t>E </a:t>
            </a:r>
            <a:r>
              <a:rPr sz="2800" spc="-125" dirty="0">
                <a:latin typeface="Times New Roman"/>
                <a:cs typeface="Times New Roman"/>
              </a:rPr>
              <a:t>by</a:t>
            </a:r>
            <a:r>
              <a:rPr sz="2800" spc="105" dirty="0">
                <a:latin typeface="Times New Roman"/>
                <a:cs typeface="Times New Roman"/>
              </a:rPr>
              <a:t> </a:t>
            </a:r>
            <a:r>
              <a:rPr sz="2800" spc="175" dirty="0">
                <a:latin typeface="Times New Roman"/>
                <a:cs typeface="Times New Roman"/>
              </a:rPr>
              <a:t>E+E</a:t>
            </a:r>
            <a:endParaRPr sz="2800">
              <a:latin typeface="Times New Roman"/>
              <a:cs typeface="Times New Roman"/>
            </a:endParaRPr>
          </a:p>
          <a:p>
            <a:pPr marL="430530" lvl="1" indent="-157480">
              <a:lnSpc>
                <a:spcPct val="100000"/>
              </a:lnSpc>
              <a:spcBef>
                <a:spcPts val="500"/>
              </a:spcBef>
              <a:buClr>
                <a:srgbClr val="262626"/>
              </a:buClr>
              <a:buChar char="◦"/>
              <a:tabLst>
                <a:tab pos="431165" algn="l"/>
              </a:tabLst>
            </a:pP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80" dirty="0">
                <a:latin typeface="Times New Roman"/>
                <a:cs typeface="Times New Roman"/>
              </a:rPr>
              <a:t>able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10" dirty="0">
                <a:latin typeface="Times New Roman"/>
                <a:cs typeface="Times New Roman"/>
              </a:rPr>
              <a:t>do </a:t>
            </a:r>
            <a:r>
              <a:rPr sz="2800" spc="-70" dirty="0">
                <a:latin typeface="Times New Roman"/>
                <a:cs typeface="Times New Roman"/>
              </a:rPr>
              <a:t>this, </a:t>
            </a:r>
            <a:r>
              <a:rPr sz="2800" spc="-140" dirty="0">
                <a:latin typeface="Times New Roman"/>
                <a:cs typeface="Times New Roman"/>
              </a:rPr>
              <a:t>we </a:t>
            </a:r>
            <a:r>
              <a:rPr sz="2800" spc="-90" dirty="0">
                <a:latin typeface="Times New Roman"/>
                <a:cs typeface="Times New Roman"/>
              </a:rPr>
              <a:t>have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90" dirty="0">
                <a:latin typeface="Times New Roman"/>
                <a:cs typeface="Times New Roman"/>
              </a:rPr>
              <a:t>have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15" dirty="0">
                <a:latin typeface="Times New Roman"/>
                <a:cs typeface="Times New Roman"/>
              </a:rPr>
              <a:t>production </a:t>
            </a:r>
            <a:r>
              <a:rPr sz="2800" spc="-45" dirty="0">
                <a:latin typeface="Times New Roman"/>
                <a:cs typeface="Times New Roman"/>
              </a:rPr>
              <a:t>rule </a:t>
            </a:r>
            <a:r>
              <a:rPr sz="2800" spc="60" dirty="0">
                <a:latin typeface="Times New Roman"/>
                <a:cs typeface="Times New Roman"/>
              </a:rPr>
              <a:t>E→ </a:t>
            </a:r>
            <a:r>
              <a:rPr sz="2800" spc="175" dirty="0">
                <a:latin typeface="Times New Roman"/>
                <a:cs typeface="Times New Roman"/>
              </a:rPr>
              <a:t>E+E </a:t>
            </a:r>
            <a:r>
              <a:rPr sz="2800" spc="-55" dirty="0">
                <a:latin typeface="Times New Roman"/>
                <a:cs typeface="Times New Roman"/>
              </a:rPr>
              <a:t>in </a:t>
            </a:r>
            <a:r>
              <a:rPr sz="2800" spc="-5" dirty="0">
                <a:latin typeface="Times New Roman"/>
                <a:cs typeface="Times New Roman"/>
              </a:rPr>
              <a:t>our</a:t>
            </a:r>
            <a:r>
              <a:rPr sz="2800" spc="350" dirty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grammar</a:t>
            </a:r>
            <a:endParaRPr sz="2800">
              <a:latin typeface="Times New Roman"/>
              <a:cs typeface="Times New Roman"/>
            </a:endParaRPr>
          </a:p>
          <a:p>
            <a:pPr marL="156210" indent="-1441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Char char="◦"/>
              <a:tabLst>
                <a:tab pos="156845" algn="l"/>
              </a:tabLst>
            </a:pPr>
            <a:r>
              <a:rPr sz="2800" spc="1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oyagiKouzanFontT"/>
                <a:cs typeface="AoyagiKouzanFontT"/>
              </a:rPr>
              <a:t>⇒</a:t>
            </a:r>
            <a:r>
              <a:rPr sz="2800" spc="-705" dirty="0">
                <a:latin typeface="AoyagiKouzanFontT"/>
                <a:cs typeface="AoyagiKouzanFontT"/>
              </a:rPr>
              <a:t> </a:t>
            </a:r>
            <a:r>
              <a:rPr sz="2800" spc="175" dirty="0">
                <a:latin typeface="Times New Roman"/>
                <a:cs typeface="Times New Roman"/>
              </a:rPr>
              <a:t>E+E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oyagiKouzanFontT"/>
                <a:cs typeface="AoyagiKouzanFontT"/>
              </a:rPr>
              <a:t>⇒</a:t>
            </a:r>
            <a:r>
              <a:rPr sz="2800" spc="-705" dirty="0">
                <a:latin typeface="AoyagiKouzanFontT"/>
                <a:cs typeface="AoyagiKouzanFontT"/>
              </a:rPr>
              <a:t> </a:t>
            </a:r>
            <a:r>
              <a:rPr sz="2800" spc="65" dirty="0">
                <a:latin typeface="Times New Roman"/>
                <a:cs typeface="Times New Roman"/>
              </a:rPr>
              <a:t>id+E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oyagiKouzanFontT"/>
                <a:cs typeface="AoyagiKouzanFontT"/>
              </a:rPr>
              <a:t>⇒</a:t>
            </a:r>
            <a:r>
              <a:rPr sz="2800" spc="-705" dirty="0">
                <a:latin typeface="AoyagiKouzanFontT"/>
                <a:cs typeface="AoyagiKouzanFontT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id+id</a:t>
            </a:r>
            <a:endParaRPr sz="2800">
              <a:latin typeface="Times New Roman"/>
              <a:cs typeface="Times New Roman"/>
            </a:endParaRPr>
          </a:p>
          <a:p>
            <a:pPr marL="156210" marR="351790" indent="-1441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Char char="◦"/>
              <a:tabLst>
                <a:tab pos="156845" algn="l"/>
                <a:tab pos="2253615" algn="l"/>
                <a:tab pos="4582795" algn="l"/>
              </a:tabLst>
            </a:pPr>
            <a:r>
              <a:rPr sz="2800" spc="-130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sequence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50" dirty="0">
                <a:latin typeface="Times New Roman"/>
                <a:cs typeface="Times New Roman"/>
              </a:rPr>
              <a:t>replacements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30" dirty="0">
                <a:latin typeface="Times New Roman"/>
                <a:cs typeface="Times New Roman"/>
              </a:rPr>
              <a:t>non-terminal </a:t>
            </a:r>
            <a:r>
              <a:rPr sz="2800" spc="-75" dirty="0">
                <a:latin typeface="Times New Roman"/>
                <a:cs typeface="Times New Roman"/>
              </a:rPr>
              <a:t>symbols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95" dirty="0">
                <a:latin typeface="Times New Roman"/>
                <a:cs typeface="Times New Roman"/>
              </a:rPr>
              <a:t>called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b="1" spc="-55" dirty="0">
                <a:latin typeface="Times New Roman"/>
                <a:cs typeface="Times New Roman"/>
              </a:rPr>
              <a:t>derivation </a:t>
            </a:r>
            <a:r>
              <a:rPr sz="2800" spc="-5" dirty="0">
                <a:latin typeface="Times New Roman"/>
                <a:cs typeface="Times New Roman"/>
              </a:rPr>
              <a:t>of  </a:t>
            </a:r>
            <a:r>
              <a:rPr sz="2800" dirty="0">
                <a:latin typeface="Times New Roman"/>
                <a:cs typeface="Times New Roman"/>
              </a:rPr>
              <a:t>id+id </a:t>
            </a:r>
            <a:r>
              <a:rPr sz="2800" spc="-10" dirty="0">
                <a:latin typeface="Times New Roman"/>
                <a:cs typeface="Times New Roman"/>
              </a:rPr>
              <a:t>from </a:t>
            </a:r>
            <a:r>
              <a:rPr sz="2800" spc="125" dirty="0">
                <a:latin typeface="Times New Roman"/>
                <a:cs typeface="Times New Roman"/>
              </a:rPr>
              <a:t>E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0080" y="304800"/>
            <a:ext cx="464344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80" dirty="0">
                <a:solidFill>
                  <a:srgbClr val="262626"/>
                </a:solidFill>
              </a:rPr>
              <a:t>Derivations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731520" y="1752600"/>
            <a:ext cx="9692640" cy="3059812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56210" indent="-131445">
              <a:lnSpc>
                <a:spcPct val="100000"/>
              </a:lnSpc>
              <a:spcBef>
                <a:spcPts val="1000"/>
              </a:spcBef>
              <a:buClr>
                <a:srgbClr val="262626"/>
              </a:buClr>
              <a:buSzPct val="96428"/>
              <a:buChar char="◦"/>
              <a:tabLst>
                <a:tab pos="156845" algn="l"/>
              </a:tabLst>
            </a:pPr>
            <a:r>
              <a:rPr sz="2800" spc="-5" dirty="0">
                <a:latin typeface="Times New Roman"/>
                <a:cs typeface="Times New Roman"/>
              </a:rPr>
              <a:t>The </a:t>
            </a:r>
            <a:r>
              <a:rPr sz="2800" spc="5" dirty="0">
                <a:latin typeface="Times New Roman"/>
                <a:cs typeface="Times New Roman"/>
              </a:rPr>
              <a:t>term </a:t>
            </a:r>
            <a:r>
              <a:rPr sz="2800" spc="-114" dirty="0">
                <a:latin typeface="Times New Roman"/>
                <a:cs typeface="Times New Roman"/>
              </a:rPr>
              <a:t>α </a:t>
            </a:r>
            <a:r>
              <a:rPr sz="2800" dirty="0">
                <a:latin typeface="AoyagiKouzanFontT"/>
                <a:cs typeface="AoyagiKouzanFontT"/>
              </a:rPr>
              <a:t>⇒ </a:t>
            </a:r>
            <a:r>
              <a:rPr sz="2800" spc="-50" dirty="0">
                <a:latin typeface="Times New Roman"/>
                <a:cs typeface="Times New Roman"/>
              </a:rPr>
              <a:t>β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50" dirty="0">
                <a:latin typeface="Times New Roman"/>
                <a:cs typeface="Times New Roman"/>
              </a:rPr>
              <a:t>used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10" dirty="0">
                <a:latin typeface="Times New Roman"/>
                <a:cs typeface="Times New Roman"/>
              </a:rPr>
              <a:t>denote </a:t>
            </a:r>
            <a:r>
              <a:rPr sz="2800" spc="-5" dirty="0">
                <a:latin typeface="Times New Roman"/>
                <a:cs typeface="Times New Roman"/>
              </a:rPr>
              <a:t>that </a:t>
            </a:r>
            <a:r>
              <a:rPr sz="2800" spc="-50" dirty="0">
                <a:latin typeface="Times New Roman"/>
                <a:cs typeface="Times New Roman"/>
              </a:rPr>
              <a:t>β </a:t>
            </a:r>
            <a:r>
              <a:rPr sz="2800" spc="-55" dirty="0">
                <a:latin typeface="Times New Roman"/>
                <a:cs typeface="Times New Roman"/>
              </a:rPr>
              <a:t>can </a:t>
            </a:r>
            <a:r>
              <a:rPr sz="2800" spc="-30" dirty="0">
                <a:latin typeface="Times New Roman"/>
                <a:cs typeface="Times New Roman"/>
              </a:rPr>
              <a:t>be </a:t>
            </a:r>
            <a:r>
              <a:rPr sz="2800" b="1" spc="-60" dirty="0">
                <a:latin typeface="Times New Roman"/>
                <a:cs typeface="Times New Roman"/>
              </a:rPr>
              <a:t>derived </a:t>
            </a:r>
            <a:r>
              <a:rPr sz="2800" spc="-10" dirty="0">
                <a:latin typeface="Times New Roman"/>
                <a:cs typeface="Times New Roman"/>
              </a:rPr>
              <a:t>from</a:t>
            </a:r>
            <a:r>
              <a:rPr sz="2800" spc="-210" dirty="0">
                <a:latin typeface="Times New Roman"/>
                <a:cs typeface="Times New Roman"/>
              </a:rPr>
              <a:t> </a:t>
            </a:r>
            <a:r>
              <a:rPr sz="2800" spc="-114" dirty="0">
                <a:latin typeface="Times New Roman"/>
                <a:cs typeface="Times New Roman"/>
              </a:rPr>
              <a:t>α</a:t>
            </a:r>
            <a:endParaRPr sz="2800">
              <a:latin typeface="Times New Roman"/>
              <a:cs typeface="Times New Roman"/>
            </a:endParaRPr>
          </a:p>
          <a:p>
            <a:pPr marL="156210" marR="48768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56845" algn="l"/>
              </a:tabLst>
            </a:pPr>
            <a:r>
              <a:rPr sz="2800" spc="-145" dirty="0">
                <a:latin typeface="Times New Roman"/>
                <a:cs typeface="Times New Roman"/>
              </a:rPr>
              <a:t>Similarly, </a:t>
            </a:r>
            <a:r>
              <a:rPr sz="2800" spc="-114" dirty="0">
                <a:latin typeface="Times New Roman"/>
                <a:cs typeface="Times New Roman"/>
              </a:rPr>
              <a:t>α </a:t>
            </a:r>
            <a:r>
              <a:rPr sz="2800" spc="-70" dirty="0">
                <a:latin typeface="AoyagiKouzanFontT"/>
                <a:cs typeface="AoyagiKouzanFontT"/>
              </a:rPr>
              <a:t>⇒</a:t>
            </a:r>
            <a:r>
              <a:rPr sz="2775" spc="-104" baseline="31531" dirty="0">
                <a:latin typeface="Times New Roman"/>
                <a:cs typeface="Times New Roman"/>
              </a:rPr>
              <a:t>* </a:t>
            </a:r>
            <a:r>
              <a:rPr sz="2800" spc="-50" dirty="0">
                <a:latin typeface="Times New Roman"/>
                <a:cs typeface="Times New Roman"/>
              </a:rPr>
              <a:t>β </a:t>
            </a:r>
            <a:r>
              <a:rPr sz="2800" spc="-20" dirty="0">
                <a:latin typeface="Times New Roman"/>
                <a:cs typeface="Times New Roman"/>
              </a:rPr>
              <a:t>denotes </a:t>
            </a:r>
            <a:r>
              <a:rPr sz="2800" spc="-60" dirty="0">
                <a:latin typeface="Times New Roman"/>
                <a:cs typeface="Times New Roman"/>
              </a:rPr>
              <a:t>derivation </a:t>
            </a:r>
            <a:r>
              <a:rPr sz="2800" spc="-75" dirty="0">
                <a:latin typeface="Times New Roman"/>
                <a:cs typeface="Times New Roman"/>
              </a:rPr>
              <a:t>using </a:t>
            </a:r>
            <a:r>
              <a:rPr sz="2800" spc="-30" dirty="0">
                <a:latin typeface="Times New Roman"/>
                <a:cs typeface="Times New Roman"/>
              </a:rPr>
              <a:t>zero </a:t>
            </a:r>
            <a:r>
              <a:rPr sz="2800" spc="10" dirty="0">
                <a:latin typeface="Times New Roman"/>
                <a:cs typeface="Times New Roman"/>
              </a:rPr>
              <a:t>or </a:t>
            </a:r>
            <a:r>
              <a:rPr sz="2800" spc="-25" dirty="0">
                <a:latin typeface="Times New Roman"/>
                <a:cs typeface="Times New Roman"/>
              </a:rPr>
              <a:t>more </a:t>
            </a:r>
            <a:r>
              <a:rPr sz="2800" spc="-50" dirty="0">
                <a:latin typeface="Times New Roman"/>
                <a:cs typeface="Times New Roman"/>
              </a:rPr>
              <a:t>rules </a:t>
            </a:r>
            <a:r>
              <a:rPr sz="2800" spc="-35" dirty="0">
                <a:latin typeface="Times New Roman"/>
                <a:cs typeface="Times New Roman"/>
              </a:rPr>
              <a:t>and  </a:t>
            </a:r>
            <a:r>
              <a:rPr sz="2800" spc="-114" dirty="0">
                <a:latin typeface="Times New Roman"/>
                <a:cs typeface="Times New Roman"/>
              </a:rPr>
              <a:t>α </a:t>
            </a:r>
            <a:r>
              <a:rPr sz="2800" spc="95" dirty="0">
                <a:latin typeface="AoyagiKouzanFontT"/>
                <a:cs typeface="AoyagiKouzanFontT"/>
              </a:rPr>
              <a:t>⇒</a:t>
            </a:r>
            <a:r>
              <a:rPr sz="2775" spc="142" baseline="31531" dirty="0">
                <a:latin typeface="Times New Roman"/>
                <a:cs typeface="Times New Roman"/>
              </a:rPr>
              <a:t>+ </a:t>
            </a:r>
            <a:r>
              <a:rPr sz="2800" spc="-50" dirty="0">
                <a:latin typeface="Times New Roman"/>
                <a:cs typeface="Times New Roman"/>
              </a:rPr>
              <a:t>β </a:t>
            </a:r>
            <a:r>
              <a:rPr sz="2800" spc="-20" dirty="0">
                <a:latin typeface="Times New Roman"/>
                <a:cs typeface="Times New Roman"/>
              </a:rPr>
              <a:t>denotes </a:t>
            </a:r>
            <a:r>
              <a:rPr sz="2800" spc="-60" dirty="0">
                <a:latin typeface="Times New Roman"/>
                <a:cs typeface="Times New Roman"/>
              </a:rPr>
              <a:t>derivation </a:t>
            </a:r>
            <a:r>
              <a:rPr sz="2800" spc="-75" dirty="0">
                <a:latin typeface="Times New Roman"/>
                <a:cs typeface="Times New Roman"/>
              </a:rPr>
              <a:t>using </a:t>
            </a:r>
            <a:r>
              <a:rPr sz="2800" spc="-10" dirty="0">
                <a:latin typeface="Times New Roman"/>
                <a:cs typeface="Times New Roman"/>
              </a:rPr>
              <a:t>one </a:t>
            </a:r>
            <a:r>
              <a:rPr sz="2800" spc="10" dirty="0">
                <a:latin typeface="Times New Roman"/>
                <a:cs typeface="Times New Roman"/>
              </a:rPr>
              <a:t>or </a:t>
            </a:r>
            <a:r>
              <a:rPr sz="2800" spc="-25" dirty="0">
                <a:latin typeface="Times New Roman"/>
                <a:cs typeface="Times New Roman"/>
              </a:rPr>
              <a:t>more</a:t>
            </a:r>
            <a:r>
              <a:rPr sz="2800" spc="409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rules</a:t>
            </a:r>
            <a:endParaRPr sz="2800">
              <a:latin typeface="Times New Roman"/>
              <a:cs typeface="Times New Roman"/>
            </a:endParaRPr>
          </a:p>
          <a:p>
            <a:pPr marL="156210" marR="1778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56845" algn="l"/>
                <a:tab pos="1056005" algn="l"/>
                <a:tab pos="3656329" algn="l"/>
              </a:tabLst>
            </a:pPr>
            <a:r>
              <a:rPr sz="2800" spc="-55" dirty="0">
                <a:latin typeface="Times New Roman"/>
                <a:cs typeface="Times New Roman"/>
              </a:rPr>
              <a:t>L(G)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190" dirty="0">
                <a:latin typeface="Times New Roman"/>
                <a:cs typeface="Times New Roman"/>
              </a:rPr>
              <a:t> </a:t>
            </a:r>
            <a:r>
              <a:rPr sz="2800" b="1" spc="15" dirty="0">
                <a:latin typeface="Times New Roman"/>
                <a:cs typeface="Times New Roman"/>
              </a:rPr>
              <a:t>language</a:t>
            </a:r>
            <a:r>
              <a:rPr sz="2800" b="1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135" dirty="0">
                <a:latin typeface="Times New Roman"/>
                <a:cs typeface="Times New Roman"/>
              </a:rPr>
              <a:t>G </a:t>
            </a:r>
            <a:r>
              <a:rPr sz="2800" spc="-40" dirty="0">
                <a:latin typeface="Times New Roman"/>
                <a:cs typeface="Times New Roman"/>
              </a:rPr>
              <a:t>(the </a:t>
            </a:r>
            <a:r>
              <a:rPr sz="2800" spc="-85" dirty="0">
                <a:latin typeface="Times New Roman"/>
                <a:cs typeface="Times New Roman"/>
              </a:rPr>
              <a:t>language </a:t>
            </a:r>
            <a:r>
              <a:rPr sz="2800" spc="-50" dirty="0">
                <a:latin typeface="Times New Roman"/>
                <a:cs typeface="Times New Roman"/>
              </a:rPr>
              <a:t>generated </a:t>
            </a:r>
            <a:r>
              <a:rPr sz="2800" spc="-125" dirty="0">
                <a:latin typeface="Times New Roman"/>
                <a:cs typeface="Times New Roman"/>
              </a:rPr>
              <a:t>by </a:t>
            </a:r>
            <a:r>
              <a:rPr sz="2800" spc="5" dirty="0">
                <a:latin typeface="Times New Roman"/>
                <a:cs typeface="Times New Roman"/>
              </a:rPr>
              <a:t>G) </a:t>
            </a:r>
            <a:r>
              <a:rPr sz="2800" spc="-75" dirty="0">
                <a:latin typeface="Times New Roman"/>
                <a:cs typeface="Times New Roman"/>
              </a:rPr>
              <a:t>which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110" dirty="0">
                <a:latin typeface="Times New Roman"/>
                <a:cs typeface="Times New Roman"/>
              </a:rPr>
              <a:t>a  </a:t>
            </a:r>
            <a:r>
              <a:rPr sz="2800" spc="-40">
                <a:latin typeface="Times New Roman"/>
                <a:cs typeface="Times New Roman"/>
              </a:rPr>
              <a:t>set</a:t>
            </a:r>
            <a:r>
              <a:rPr sz="2800" spc="-5">
                <a:latin typeface="Times New Roman"/>
                <a:cs typeface="Times New Roman"/>
              </a:rPr>
              <a:t> </a:t>
            </a:r>
            <a:r>
              <a:rPr sz="2800" spc="-5" smtClean="0">
                <a:latin typeface="Times New Roman"/>
                <a:cs typeface="Times New Roman"/>
              </a:rPr>
              <a:t>of</a:t>
            </a:r>
            <a:r>
              <a:rPr lang="en-US" sz="2800" spc="-5" dirty="0" smtClean="0">
                <a:latin typeface="Times New Roman"/>
                <a:cs typeface="Times New Roman"/>
              </a:rPr>
              <a:t> </a:t>
            </a:r>
            <a:r>
              <a:rPr sz="2800" spc="-45" smtClean="0">
                <a:latin typeface="Times New Roman"/>
                <a:cs typeface="Times New Roman"/>
              </a:rPr>
              <a:t>sentences</a:t>
            </a:r>
            <a:endParaRPr sz="2800">
              <a:latin typeface="Times New Roman"/>
              <a:cs typeface="Times New Roman"/>
            </a:endParaRPr>
          </a:p>
          <a:p>
            <a:pPr marL="15621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56845" algn="l"/>
                <a:tab pos="2324735" algn="l"/>
                <a:tab pos="4920615" algn="l"/>
                <a:tab pos="7794625" algn="l"/>
              </a:tabLst>
            </a:pPr>
            <a:r>
              <a:rPr sz="2800" spc="-130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b="1" spc="30" dirty="0">
                <a:latin typeface="Times New Roman"/>
                <a:cs typeface="Times New Roman"/>
              </a:rPr>
              <a:t>sentence</a:t>
            </a:r>
            <a:r>
              <a:rPr sz="2800" b="1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55" dirty="0">
                <a:latin typeface="Times New Roman"/>
                <a:cs typeface="Times New Roman"/>
              </a:rPr>
              <a:t>L(G)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110" dirty="0">
                <a:latin typeface="Times New Roman"/>
                <a:cs typeface="Times New Roman"/>
              </a:rPr>
              <a:t>a</a:t>
            </a:r>
            <a:r>
              <a:rPr sz="2800" spc="170" dirty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string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45" dirty="0">
                <a:latin typeface="Times New Roman"/>
                <a:cs typeface="Times New Roman"/>
              </a:rPr>
              <a:t>terminal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75" dirty="0">
                <a:latin typeface="Times New Roman"/>
                <a:cs typeface="Times New Roman"/>
              </a:rPr>
              <a:t>symbols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135" dirty="0">
                <a:latin typeface="Times New Roman"/>
                <a:cs typeface="Times New Roman"/>
              </a:rPr>
              <a:t>G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5840" y="533400"/>
            <a:ext cx="50092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262626"/>
                </a:solidFill>
              </a:rPr>
              <a:t>Introduction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731520" y="1600201"/>
            <a:ext cx="9875520" cy="4037003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43510" indent="-131445">
              <a:lnSpc>
                <a:spcPct val="100000"/>
              </a:lnSpc>
              <a:spcBef>
                <a:spcPts val="10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140" dirty="0">
                <a:latin typeface="Times New Roman" pitchFamily="18" charset="0"/>
                <a:cs typeface="Times New Roman" pitchFamily="18" charset="0"/>
              </a:rPr>
              <a:t>All </a:t>
            </a:r>
            <a:r>
              <a:rPr sz="2800" spc="-45" dirty="0">
                <a:latin typeface="Times New Roman" pitchFamily="18" charset="0"/>
                <a:cs typeface="Times New Roman" pitchFamily="18" charset="0"/>
              </a:rPr>
              <a:t>programming </a:t>
            </a:r>
            <a:r>
              <a:rPr sz="2800" spc="-85" dirty="0">
                <a:latin typeface="Times New Roman" pitchFamily="18" charset="0"/>
                <a:cs typeface="Times New Roman" pitchFamily="18" charset="0"/>
              </a:rPr>
              <a:t>languages </a:t>
            </a:r>
            <a:r>
              <a:rPr sz="2800" spc="-90" dirty="0">
                <a:latin typeface="Times New Roman" pitchFamily="18" charset="0"/>
                <a:cs typeface="Times New Roman" pitchFamily="18" charset="0"/>
              </a:rPr>
              <a:t>have </a:t>
            </a:r>
            <a:r>
              <a:rPr sz="2800" spc="-45" dirty="0">
                <a:latin typeface="Times New Roman" pitchFamily="18" charset="0"/>
                <a:cs typeface="Times New Roman" pitchFamily="18" charset="0"/>
              </a:rPr>
              <a:t>certain </a:t>
            </a:r>
            <a:r>
              <a:rPr sz="2800" spc="-75" dirty="0">
                <a:latin typeface="Times New Roman" pitchFamily="18" charset="0"/>
                <a:cs typeface="Times New Roman" pitchFamily="18" charset="0"/>
              </a:rPr>
              <a:t>syntactic</a:t>
            </a:r>
            <a:r>
              <a:rPr sz="2800" spc="3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2800" spc="-25" dirty="0">
                <a:latin typeface="Times New Roman" pitchFamily="18" charset="0"/>
                <a:cs typeface="Times New Roman" pitchFamily="18" charset="0"/>
              </a:rPr>
              <a:t>structures</a:t>
            </a:r>
            <a:endParaRPr sz="2800">
              <a:latin typeface="Times New Roman" pitchFamily="18" charset="0"/>
              <a:cs typeface="Times New Roman" pitchFamily="18" charset="0"/>
            </a:endParaRPr>
          </a:p>
          <a:p>
            <a:pPr marL="143510" marR="28321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240" dirty="0">
                <a:latin typeface="Times New Roman" pitchFamily="18" charset="0"/>
                <a:cs typeface="Times New Roman" pitchFamily="18" charset="0"/>
              </a:rPr>
              <a:t>We </a:t>
            </a:r>
            <a:r>
              <a:rPr sz="2800" spc="-35" dirty="0">
                <a:latin typeface="Times New Roman" pitchFamily="18" charset="0"/>
                <a:cs typeface="Times New Roman" pitchFamily="18" charset="0"/>
              </a:rPr>
              <a:t>need </a:t>
            </a:r>
            <a:r>
              <a:rPr sz="2800" spc="30" dirty="0">
                <a:latin typeface="Times New Roman" pitchFamily="18" charset="0"/>
                <a:cs typeface="Times New Roman" pitchFamily="18" charset="0"/>
              </a:rPr>
              <a:t>to </a:t>
            </a:r>
            <a:r>
              <a:rPr sz="2800" spc="-110" dirty="0">
                <a:latin typeface="Times New Roman" pitchFamily="18" charset="0"/>
                <a:cs typeface="Times New Roman" pitchFamily="18" charset="0"/>
              </a:rPr>
              <a:t>verify </a:t>
            </a:r>
            <a:r>
              <a:rPr sz="2800" spc="-5" dirty="0">
                <a:latin typeface="Times New Roman" pitchFamily="18" charset="0"/>
                <a:cs typeface="Times New Roman" pitchFamily="18" charset="0"/>
              </a:rPr>
              <a:t>that </a:t>
            </a:r>
            <a:r>
              <a:rPr sz="2800" spc="-1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sz="2800" spc="-45" dirty="0">
                <a:latin typeface="Times New Roman" pitchFamily="18" charset="0"/>
                <a:cs typeface="Times New Roman" pitchFamily="18" charset="0"/>
              </a:rPr>
              <a:t>source </a:t>
            </a:r>
            <a:r>
              <a:rPr sz="2800" spc="-35" dirty="0">
                <a:latin typeface="Times New Roman" pitchFamily="18" charset="0"/>
                <a:cs typeface="Times New Roman" pitchFamily="18" charset="0"/>
              </a:rPr>
              <a:t>code </a:t>
            </a:r>
            <a:r>
              <a:rPr sz="2800" spc="-45" dirty="0">
                <a:latin typeface="Times New Roman" pitchFamily="18" charset="0"/>
                <a:cs typeface="Times New Roman" pitchFamily="18" charset="0"/>
              </a:rPr>
              <a:t>written </a:t>
            </a:r>
            <a:r>
              <a:rPr sz="2800" spc="-5" dirty="0">
                <a:latin typeface="Times New Roman" pitchFamily="18" charset="0"/>
                <a:cs typeface="Times New Roman" pitchFamily="18" charset="0"/>
              </a:rPr>
              <a:t>for </a:t>
            </a:r>
            <a:r>
              <a:rPr sz="2800" spc="-110" dirty="0">
                <a:latin typeface="Times New Roman" pitchFamily="18" charset="0"/>
                <a:cs typeface="Times New Roman" pitchFamily="18" charset="0"/>
              </a:rPr>
              <a:t>a </a:t>
            </a:r>
            <a:r>
              <a:rPr sz="2800" spc="-85" dirty="0">
                <a:latin typeface="Times New Roman" pitchFamily="18" charset="0"/>
                <a:cs typeface="Times New Roman" pitchFamily="18" charset="0"/>
              </a:rPr>
              <a:t>language </a:t>
            </a:r>
            <a:r>
              <a:rPr sz="2800" spc="-105" dirty="0">
                <a:latin typeface="Times New Roman" pitchFamily="18" charset="0"/>
                <a:cs typeface="Times New Roman" pitchFamily="18" charset="0"/>
              </a:rPr>
              <a:t>is  </a:t>
            </a:r>
            <a:r>
              <a:rPr sz="2800" spc="-100" dirty="0">
                <a:latin typeface="Times New Roman" pitchFamily="18" charset="0"/>
                <a:cs typeface="Times New Roman" pitchFamily="18" charset="0"/>
              </a:rPr>
              <a:t>syntactically</a:t>
            </a:r>
            <a:r>
              <a:rPr sz="2800" spc="-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2800" spc="-110" dirty="0">
                <a:latin typeface="Times New Roman" pitchFamily="18" charset="0"/>
                <a:cs typeface="Times New Roman" pitchFamily="18" charset="0"/>
              </a:rPr>
              <a:t>valid</a:t>
            </a:r>
            <a:endParaRPr sz="2800">
              <a:latin typeface="Times New Roman" pitchFamily="18" charset="0"/>
              <a:cs typeface="Times New Roman" pitchFamily="18" charset="0"/>
            </a:endParaRPr>
          </a:p>
          <a:p>
            <a:pPr marL="14351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2282190" algn="l"/>
              </a:tabLst>
            </a:pPr>
            <a:r>
              <a:rPr sz="2800" spc="-5" dirty="0">
                <a:latin typeface="Times New Roman" pitchFamily="18" charset="0"/>
                <a:cs typeface="Times New Roman" pitchFamily="18" charset="0"/>
              </a:rPr>
              <a:t>The</a:t>
            </a:r>
            <a:r>
              <a:rPr sz="2800" spc="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2800" spc="-114" dirty="0">
                <a:latin typeface="Times New Roman" pitchFamily="18" charset="0"/>
                <a:cs typeface="Times New Roman" pitchFamily="18" charset="0"/>
              </a:rPr>
              <a:t>validity</a:t>
            </a:r>
            <a:r>
              <a:rPr sz="2800" spc="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2800" spc="-5" dirty="0">
                <a:latin typeface="Times New Roman" pitchFamily="18" charset="0"/>
                <a:cs typeface="Times New Roman" pitchFamily="18" charset="0"/>
              </a:rPr>
              <a:t>of	</a:t>
            </a:r>
            <a:r>
              <a:rPr sz="2800" spc="-1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sz="2800" spc="-85" dirty="0">
                <a:latin typeface="Times New Roman" pitchFamily="18" charset="0"/>
                <a:cs typeface="Times New Roman" pitchFamily="18" charset="0"/>
              </a:rPr>
              <a:t>syntax </a:t>
            </a:r>
            <a:r>
              <a:rPr sz="2800" spc="-105" dirty="0">
                <a:latin typeface="Times New Roman" pitchFamily="18" charset="0"/>
                <a:cs typeface="Times New Roman" pitchFamily="18" charset="0"/>
              </a:rPr>
              <a:t>is </a:t>
            </a:r>
            <a:r>
              <a:rPr sz="2800" spc="-75" dirty="0">
                <a:latin typeface="Times New Roman" pitchFamily="18" charset="0"/>
                <a:cs typeface="Times New Roman" pitchFamily="18" charset="0"/>
              </a:rPr>
              <a:t>checked </a:t>
            </a:r>
            <a:r>
              <a:rPr sz="2800" spc="-125" dirty="0">
                <a:latin typeface="Times New Roman" pitchFamily="18" charset="0"/>
                <a:cs typeface="Times New Roman" pitchFamily="18" charset="0"/>
              </a:rPr>
              <a:t>by </a:t>
            </a:r>
            <a:r>
              <a:rPr sz="2800" spc="-1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sz="2800" spc="-85" dirty="0">
                <a:latin typeface="Times New Roman" pitchFamily="18" charset="0"/>
                <a:cs typeface="Times New Roman" pitchFamily="18" charset="0"/>
              </a:rPr>
              <a:t>syntax</a:t>
            </a:r>
            <a:r>
              <a:rPr sz="2800" spc="3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2800" spc="-110" dirty="0">
                <a:latin typeface="Times New Roman" pitchFamily="18" charset="0"/>
                <a:cs typeface="Times New Roman" pitchFamily="18" charset="0"/>
              </a:rPr>
              <a:t>analysis</a:t>
            </a:r>
            <a:endParaRPr sz="2800">
              <a:latin typeface="Times New Roman" pitchFamily="18" charset="0"/>
              <a:cs typeface="Times New Roman" pitchFamily="18" charset="0"/>
            </a:endParaRPr>
          </a:p>
          <a:p>
            <a:pPr marL="143510" marR="233679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105" dirty="0">
                <a:latin typeface="Times New Roman" pitchFamily="18" charset="0"/>
                <a:cs typeface="Times New Roman" pitchFamily="18" charset="0"/>
              </a:rPr>
              <a:t>Syntaxes </a:t>
            </a:r>
            <a:r>
              <a:rPr sz="2800" spc="-65" dirty="0">
                <a:latin typeface="Times New Roman" pitchFamily="18" charset="0"/>
                <a:cs typeface="Times New Roman" pitchFamily="18" charset="0"/>
              </a:rPr>
              <a:t>are </a:t>
            </a:r>
            <a:r>
              <a:rPr sz="2800" spc="-30" dirty="0">
                <a:latin typeface="Times New Roman" pitchFamily="18" charset="0"/>
                <a:cs typeface="Times New Roman" pitchFamily="18" charset="0"/>
              </a:rPr>
              <a:t>represented </a:t>
            </a:r>
            <a:r>
              <a:rPr sz="2800" spc="-75" dirty="0">
                <a:latin typeface="Times New Roman" pitchFamily="18" charset="0"/>
                <a:cs typeface="Times New Roman" pitchFamily="18" charset="0"/>
              </a:rPr>
              <a:t>using </a:t>
            </a:r>
            <a:r>
              <a:rPr sz="2800" spc="-25" dirty="0">
                <a:latin typeface="Times New Roman" pitchFamily="18" charset="0"/>
                <a:cs typeface="Times New Roman" pitchFamily="18" charset="0"/>
              </a:rPr>
              <a:t>context </a:t>
            </a:r>
            <a:r>
              <a:rPr sz="2800" spc="-50" dirty="0">
                <a:latin typeface="Times New Roman" pitchFamily="18" charset="0"/>
                <a:cs typeface="Times New Roman" pitchFamily="18" charset="0"/>
              </a:rPr>
              <a:t>free </a:t>
            </a:r>
            <a:r>
              <a:rPr sz="2800" spc="-55" dirty="0">
                <a:latin typeface="Times New Roman" pitchFamily="18" charset="0"/>
                <a:cs typeface="Times New Roman" pitchFamily="18" charset="0"/>
              </a:rPr>
              <a:t>grammar </a:t>
            </a:r>
            <a:r>
              <a:rPr sz="2800" spc="-50" dirty="0">
                <a:latin typeface="Times New Roman" pitchFamily="18" charset="0"/>
                <a:cs typeface="Times New Roman" pitchFamily="18" charset="0"/>
              </a:rPr>
              <a:t>(CFG), </a:t>
            </a:r>
            <a:r>
              <a:rPr sz="2800" spc="10" dirty="0">
                <a:latin typeface="Times New Roman" pitchFamily="18" charset="0"/>
                <a:cs typeface="Times New Roman" pitchFamily="18" charset="0"/>
              </a:rPr>
              <a:t>or  </a:t>
            </a:r>
            <a:r>
              <a:rPr sz="2800" spc="-100" dirty="0">
                <a:latin typeface="Times New Roman" pitchFamily="18" charset="0"/>
                <a:cs typeface="Times New Roman" pitchFamily="18" charset="0"/>
              </a:rPr>
              <a:t>Backus </a:t>
            </a:r>
            <a:r>
              <a:rPr sz="2800" spc="-10" dirty="0">
                <a:latin typeface="Times New Roman" pitchFamily="18" charset="0"/>
                <a:cs typeface="Times New Roman" pitchFamily="18" charset="0"/>
              </a:rPr>
              <a:t>Naur </a:t>
            </a:r>
            <a:r>
              <a:rPr sz="2800" dirty="0">
                <a:latin typeface="Times New Roman" pitchFamily="18" charset="0"/>
                <a:cs typeface="Times New Roman" pitchFamily="18" charset="0"/>
              </a:rPr>
              <a:t>Form</a:t>
            </a:r>
            <a:r>
              <a:rPr sz="2800" spc="8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2800" spc="-50" dirty="0">
                <a:latin typeface="Times New Roman" pitchFamily="18" charset="0"/>
                <a:cs typeface="Times New Roman" pitchFamily="18" charset="0"/>
              </a:rPr>
              <a:t>(BNF)</a:t>
            </a:r>
            <a:endParaRPr sz="2800">
              <a:latin typeface="Times New Roman" pitchFamily="18" charset="0"/>
              <a:cs typeface="Times New Roman" pitchFamily="18" charset="0"/>
            </a:endParaRPr>
          </a:p>
          <a:p>
            <a:pPr marL="143510" marR="508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2972435" algn="l"/>
              </a:tabLst>
            </a:pPr>
            <a:r>
              <a:rPr sz="2800" spc="-75" dirty="0">
                <a:latin typeface="Times New Roman" pitchFamily="18" charset="0"/>
                <a:cs typeface="Times New Roman" pitchFamily="18" charset="0"/>
              </a:rPr>
              <a:t>Parsing </a:t>
            </a:r>
            <a:r>
              <a:rPr sz="2800" spc="-105" dirty="0">
                <a:latin typeface="Times New Roman" pitchFamily="18" charset="0"/>
                <a:cs typeface="Times New Roman" pitchFamily="18" charset="0"/>
              </a:rPr>
              <a:t>is </a:t>
            </a:r>
            <a:r>
              <a:rPr sz="2800" spc="-10" dirty="0">
                <a:latin typeface="Times New Roman" pitchFamily="18" charset="0"/>
                <a:cs typeface="Times New Roman" pitchFamily="18" charset="0"/>
              </a:rPr>
              <a:t>the</a:t>
            </a:r>
            <a:r>
              <a:rPr sz="2800" spc="18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2800" spc="-55" dirty="0">
                <a:latin typeface="Times New Roman" pitchFamily="18" charset="0"/>
                <a:cs typeface="Times New Roman" pitchFamily="18" charset="0"/>
              </a:rPr>
              <a:t>act</a:t>
            </a:r>
            <a:r>
              <a:rPr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2800" spc="-5" dirty="0">
                <a:latin typeface="Times New Roman" pitchFamily="18" charset="0"/>
                <a:cs typeface="Times New Roman" pitchFamily="18" charset="0"/>
              </a:rPr>
              <a:t>of	</a:t>
            </a:r>
            <a:r>
              <a:rPr sz="2800" spc="-30" dirty="0">
                <a:latin typeface="Times New Roman" pitchFamily="18" charset="0"/>
                <a:cs typeface="Times New Roman" pitchFamily="18" charset="0"/>
              </a:rPr>
              <a:t>performing </a:t>
            </a:r>
            <a:r>
              <a:rPr sz="2800" spc="-85" dirty="0">
                <a:latin typeface="Times New Roman" pitchFamily="18" charset="0"/>
                <a:cs typeface="Times New Roman" pitchFamily="18" charset="0"/>
              </a:rPr>
              <a:t>syntax </a:t>
            </a:r>
            <a:r>
              <a:rPr sz="2800" spc="-110" dirty="0">
                <a:latin typeface="Times New Roman" pitchFamily="18" charset="0"/>
                <a:cs typeface="Times New Roman" pitchFamily="18" charset="0"/>
              </a:rPr>
              <a:t>analysis </a:t>
            </a:r>
            <a:r>
              <a:rPr sz="2800" spc="30" dirty="0">
                <a:latin typeface="Times New Roman" pitchFamily="18" charset="0"/>
                <a:cs typeface="Times New Roman" pitchFamily="18" charset="0"/>
              </a:rPr>
              <a:t>to </a:t>
            </a:r>
            <a:r>
              <a:rPr sz="2800" spc="-110" dirty="0">
                <a:latin typeface="Times New Roman" pitchFamily="18" charset="0"/>
                <a:cs typeface="Times New Roman" pitchFamily="18" charset="0"/>
              </a:rPr>
              <a:t>verify </a:t>
            </a:r>
            <a:r>
              <a:rPr sz="2800" spc="-45" dirty="0">
                <a:latin typeface="Times New Roman" pitchFamily="18" charset="0"/>
                <a:cs typeface="Times New Roman" pitchFamily="18" charset="0"/>
              </a:rPr>
              <a:t>an </a:t>
            </a:r>
            <a:r>
              <a:rPr sz="2800" spc="-15" dirty="0">
                <a:latin typeface="Times New Roman" pitchFamily="18" charset="0"/>
                <a:cs typeface="Times New Roman" pitchFamily="18" charset="0"/>
              </a:rPr>
              <a:t>input  </a:t>
            </a:r>
            <a:r>
              <a:rPr sz="2800" spc="-30" dirty="0">
                <a:latin typeface="Times New Roman" pitchFamily="18" charset="0"/>
                <a:cs typeface="Times New Roman" pitchFamily="18" charset="0"/>
              </a:rPr>
              <a:t>program's </a:t>
            </a:r>
            <a:r>
              <a:rPr sz="2800" spc="-60" dirty="0">
                <a:latin typeface="Times New Roman" pitchFamily="18" charset="0"/>
                <a:cs typeface="Times New Roman" pitchFamily="18" charset="0"/>
              </a:rPr>
              <a:t>compliance </a:t>
            </a:r>
            <a:r>
              <a:rPr sz="2800" spc="-65" dirty="0">
                <a:latin typeface="Times New Roman" pitchFamily="18" charset="0"/>
                <a:cs typeface="Times New Roman" pitchFamily="18" charset="0"/>
              </a:rPr>
              <a:t>with </a:t>
            </a:r>
            <a:r>
              <a:rPr sz="2800" spc="-1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sz="2800" spc="-45" dirty="0">
                <a:latin typeface="Times New Roman" pitchFamily="18" charset="0"/>
                <a:cs typeface="Times New Roman" pitchFamily="18" charset="0"/>
              </a:rPr>
              <a:t>source</a:t>
            </a:r>
            <a:r>
              <a:rPr sz="2800" spc="13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2800" spc="-85" dirty="0">
                <a:latin typeface="Times New Roman" pitchFamily="18" charset="0"/>
                <a:cs typeface="Times New Roman" pitchFamily="18" charset="0"/>
              </a:rPr>
              <a:t>language</a:t>
            </a:r>
            <a:endParaRPr sz="280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0080" y="304800"/>
            <a:ext cx="427768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80" dirty="0">
                <a:solidFill>
                  <a:srgbClr val="262626"/>
                </a:solidFill>
              </a:rPr>
              <a:t>Derivations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548640" y="1600200"/>
            <a:ext cx="10424160" cy="3934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6210" indent="-131445">
              <a:lnSpc>
                <a:spcPct val="100000"/>
              </a:lnSpc>
              <a:spcBef>
                <a:spcPts val="100"/>
              </a:spcBef>
              <a:buClr>
                <a:srgbClr val="262626"/>
              </a:buClr>
              <a:buSzPct val="96428"/>
              <a:buChar char="◦"/>
              <a:tabLst>
                <a:tab pos="156845" algn="l"/>
                <a:tab pos="532130" algn="l"/>
                <a:tab pos="3532504" algn="l"/>
                <a:tab pos="7197090" algn="l"/>
                <a:tab pos="8300720" algn="l"/>
                <a:tab pos="9904730" algn="l"/>
              </a:tabLst>
            </a:pPr>
            <a:r>
              <a:rPr sz="2800" spc="15" dirty="0">
                <a:latin typeface="Times New Roman"/>
                <a:cs typeface="Times New Roman"/>
              </a:rPr>
              <a:t>If	</a:t>
            </a:r>
            <a:r>
              <a:rPr sz="2800" spc="-220" dirty="0">
                <a:latin typeface="Times New Roman"/>
                <a:cs typeface="Times New Roman"/>
              </a:rPr>
              <a:t>S 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15" dirty="0">
                <a:latin typeface="Times New Roman"/>
                <a:cs typeface="Times New Roman"/>
              </a:rPr>
              <a:t>start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75" dirty="0">
                <a:latin typeface="Times New Roman"/>
                <a:cs typeface="Times New Roman"/>
              </a:rPr>
              <a:t>symbol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135" dirty="0">
                <a:latin typeface="Times New Roman"/>
                <a:cs typeface="Times New Roman"/>
              </a:rPr>
              <a:t>G </a:t>
            </a:r>
            <a:r>
              <a:rPr sz="2800" spc="-20" dirty="0">
                <a:latin typeface="Times New Roman"/>
                <a:cs typeface="Times New Roman"/>
              </a:rPr>
              <a:t>then, </a:t>
            </a:r>
            <a:r>
              <a:rPr sz="2800" i="1" spc="-385" dirty="0">
                <a:latin typeface="Times New Roman"/>
                <a:cs typeface="Times New Roman"/>
              </a:rPr>
              <a:t>w 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110" dirty="0">
                <a:latin typeface="Times New Roman"/>
                <a:cs typeface="Times New Roman"/>
              </a:rPr>
              <a:t>a</a:t>
            </a:r>
            <a:r>
              <a:rPr sz="2800" spc="120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Times New Roman"/>
                <a:cs typeface="Times New Roman"/>
              </a:rPr>
              <a:t>sentence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55" dirty="0">
                <a:latin typeface="Times New Roman"/>
                <a:cs typeface="Times New Roman"/>
              </a:rPr>
              <a:t>L(G)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85" dirty="0">
                <a:latin typeface="Times New Roman"/>
                <a:cs typeface="Times New Roman"/>
              </a:rPr>
              <a:t>if	</a:t>
            </a:r>
            <a:r>
              <a:rPr sz="2800" spc="-30" dirty="0">
                <a:latin typeface="Times New Roman"/>
                <a:cs typeface="Times New Roman"/>
              </a:rPr>
              <a:t>and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85">
                <a:latin typeface="Times New Roman"/>
                <a:cs typeface="Times New Roman"/>
              </a:rPr>
              <a:t>only</a:t>
            </a:r>
            <a:r>
              <a:rPr sz="2800">
                <a:latin typeface="Times New Roman"/>
                <a:cs typeface="Times New Roman"/>
              </a:rPr>
              <a:t> </a:t>
            </a:r>
            <a:r>
              <a:rPr sz="2800" spc="-85" smtClean="0">
                <a:latin typeface="Times New Roman"/>
                <a:cs typeface="Times New Roman"/>
              </a:rPr>
              <a:t>if</a:t>
            </a:r>
            <a:r>
              <a:rPr lang="en-US" sz="2800" spc="-85" dirty="0" smtClean="0">
                <a:latin typeface="Times New Roman"/>
                <a:cs typeface="Times New Roman"/>
              </a:rPr>
              <a:t> </a:t>
            </a:r>
            <a:r>
              <a:rPr sz="2800" spc="-220" smtClean="0">
                <a:latin typeface="Times New Roman"/>
                <a:cs typeface="Times New Roman"/>
              </a:rPr>
              <a:t>S</a:t>
            </a:r>
            <a:r>
              <a:rPr lang="en-US" sz="2800" spc="-220" dirty="0" smtClean="0">
                <a:latin typeface="Times New Roman"/>
                <a:cs typeface="Times New Roman"/>
              </a:rPr>
              <a:t> </a:t>
            </a:r>
            <a:r>
              <a:rPr sz="2800" spc="-70" smtClean="0">
                <a:latin typeface="AoyagiKouzanFontT"/>
                <a:cs typeface="AoyagiKouzanFontT"/>
              </a:rPr>
              <a:t>⇒</a:t>
            </a:r>
            <a:r>
              <a:rPr sz="2775" spc="-104" baseline="31531" dirty="0">
                <a:latin typeface="Times New Roman"/>
                <a:cs typeface="Times New Roman"/>
              </a:rPr>
              <a:t>*  </a:t>
            </a:r>
            <a:r>
              <a:rPr sz="2800" i="1" spc="-240" dirty="0">
                <a:latin typeface="Times New Roman"/>
                <a:cs typeface="Times New Roman"/>
              </a:rPr>
              <a:t>w</a:t>
            </a:r>
            <a:r>
              <a:rPr sz="2800" spc="-240" dirty="0">
                <a:latin typeface="Times New Roman"/>
                <a:cs typeface="Times New Roman"/>
              </a:rPr>
              <a:t>,  </a:t>
            </a:r>
            <a:r>
              <a:rPr sz="2800" spc="-60" dirty="0">
                <a:latin typeface="Times New Roman"/>
                <a:cs typeface="Times New Roman"/>
              </a:rPr>
              <a:t>where </a:t>
            </a:r>
            <a:r>
              <a:rPr sz="2800" i="1" spc="-385" dirty="0">
                <a:latin typeface="Times New Roman"/>
                <a:cs typeface="Times New Roman"/>
              </a:rPr>
              <a:t>w 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110" dirty="0">
                <a:latin typeface="Times New Roman"/>
                <a:cs typeface="Times New Roman"/>
              </a:rPr>
              <a:t>a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-55">
                <a:latin typeface="Times New Roman"/>
                <a:cs typeface="Times New Roman"/>
              </a:rPr>
              <a:t>string</a:t>
            </a:r>
            <a:r>
              <a:rPr sz="2800">
                <a:latin typeface="Times New Roman"/>
                <a:cs typeface="Times New Roman"/>
              </a:rPr>
              <a:t> </a:t>
            </a:r>
            <a:r>
              <a:rPr sz="2800" spc="-5" smtClean="0">
                <a:latin typeface="Times New Roman"/>
                <a:cs typeface="Times New Roman"/>
              </a:rPr>
              <a:t>of</a:t>
            </a:r>
            <a:r>
              <a:rPr lang="en-US" sz="2800" spc="-5" dirty="0" smtClean="0">
                <a:latin typeface="Times New Roman"/>
                <a:cs typeface="Times New Roman"/>
              </a:rPr>
              <a:t> </a:t>
            </a:r>
            <a:r>
              <a:rPr sz="2800" spc="-50" smtClean="0">
                <a:latin typeface="Times New Roman"/>
                <a:cs typeface="Times New Roman"/>
              </a:rPr>
              <a:t>terminals</a:t>
            </a:r>
            <a:r>
              <a:rPr sz="2800" smtClean="0">
                <a:latin typeface="Times New Roman"/>
                <a:cs typeface="Times New Roman"/>
              </a:rPr>
              <a:t> </a:t>
            </a:r>
            <a:r>
              <a:rPr sz="2800" spc="-5" smtClean="0">
                <a:latin typeface="Times New Roman"/>
                <a:cs typeface="Times New Roman"/>
              </a:rPr>
              <a:t>of</a:t>
            </a:r>
            <a:r>
              <a:rPr lang="en-US" sz="2800" spc="-5" dirty="0" smtClean="0">
                <a:latin typeface="Times New Roman"/>
                <a:cs typeface="Times New Roman"/>
              </a:rPr>
              <a:t> </a:t>
            </a:r>
            <a:r>
              <a:rPr sz="2800" spc="135" smtClean="0">
                <a:latin typeface="Times New Roman"/>
                <a:cs typeface="Times New Roman"/>
              </a:rPr>
              <a:t>G</a:t>
            </a:r>
            <a:endParaRPr sz="2800">
              <a:latin typeface="Times New Roman"/>
              <a:cs typeface="Times New Roman"/>
            </a:endParaRPr>
          </a:p>
          <a:p>
            <a:pPr marL="15621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56845" algn="l"/>
                <a:tab pos="532130" algn="l"/>
              </a:tabLst>
            </a:pPr>
            <a:r>
              <a:rPr sz="2800" spc="15" dirty="0">
                <a:latin typeface="Times New Roman"/>
                <a:cs typeface="Times New Roman"/>
              </a:rPr>
              <a:t>If	</a:t>
            </a:r>
            <a:r>
              <a:rPr sz="2800" spc="135" dirty="0">
                <a:latin typeface="Times New Roman"/>
                <a:cs typeface="Times New Roman"/>
              </a:rPr>
              <a:t>G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25" dirty="0">
                <a:latin typeface="Times New Roman"/>
                <a:cs typeface="Times New Roman"/>
              </a:rPr>
              <a:t>context </a:t>
            </a:r>
            <a:r>
              <a:rPr sz="2800" spc="-50" dirty="0">
                <a:latin typeface="Times New Roman"/>
                <a:cs typeface="Times New Roman"/>
              </a:rPr>
              <a:t>free </a:t>
            </a:r>
            <a:r>
              <a:rPr sz="2800" spc="-65" dirty="0">
                <a:latin typeface="Times New Roman"/>
                <a:cs typeface="Times New Roman"/>
              </a:rPr>
              <a:t>grammar</a:t>
            </a:r>
            <a:r>
              <a:rPr sz="2800" spc="-65">
                <a:latin typeface="Times New Roman"/>
                <a:cs typeface="Times New Roman"/>
              </a:rPr>
              <a:t>, </a:t>
            </a:r>
            <a:r>
              <a:rPr sz="2800" spc="-10" smtClean="0">
                <a:latin typeface="Times New Roman"/>
                <a:cs typeface="Times New Roman"/>
              </a:rPr>
              <a:t>the</a:t>
            </a:r>
            <a:r>
              <a:rPr lang="en-US" sz="2800" spc="-10" dirty="0" smtClean="0">
                <a:latin typeface="Times New Roman"/>
                <a:cs typeface="Times New Roman"/>
              </a:rPr>
              <a:t>n</a:t>
            </a:r>
            <a:r>
              <a:rPr sz="2800" spc="-10" smtClean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L(G)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25" dirty="0">
                <a:latin typeface="Times New Roman"/>
                <a:cs typeface="Times New Roman"/>
              </a:rPr>
              <a:t>context </a:t>
            </a:r>
            <a:r>
              <a:rPr sz="2800" spc="-50" dirty="0">
                <a:latin typeface="Times New Roman"/>
                <a:cs typeface="Times New Roman"/>
              </a:rPr>
              <a:t>free</a:t>
            </a:r>
            <a:r>
              <a:rPr sz="2800" spc="455" dirty="0">
                <a:latin typeface="Times New Roman"/>
                <a:cs typeface="Times New Roman"/>
              </a:rPr>
              <a:t> </a:t>
            </a:r>
            <a:r>
              <a:rPr sz="2800" spc="-85" dirty="0">
                <a:latin typeface="Times New Roman"/>
                <a:cs typeface="Times New Roman"/>
              </a:rPr>
              <a:t>language</a:t>
            </a:r>
            <a:endParaRPr sz="2800">
              <a:latin typeface="Times New Roman"/>
              <a:cs typeface="Times New Roman"/>
            </a:endParaRPr>
          </a:p>
          <a:p>
            <a:pPr marL="15621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56845" algn="l"/>
                <a:tab pos="4618990" algn="l"/>
              </a:tabLst>
            </a:pPr>
            <a:r>
              <a:rPr sz="2800" spc="-125" dirty="0">
                <a:latin typeface="Times New Roman"/>
                <a:cs typeface="Times New Roman"/>
              </a:rPr>
              <a:t>Two </a:t>
            </a:r>
            <a:r>
              <a:rPr sz="2800" spc="-55" dirty="0">
                <a:latin typeface="Times New Roman"/>
                <a:cs typeface="Times New Roman"/>
              </a:rPr>
              <a:t>grammars </a:t>
            </a:r>
            <a:r>
              <a:rPr sz="2800" spc="-65" dirty="0">
                <a:latin typeface="Times New Roman"/>
                <a:cs typeface="Times New Roman"/>
              </a:rPr>
              <a:t>are</a:t>
            </a:r>
            <a:r>
              <a:rPr sz="2800" spc="185" dirty="0">
                <a:latin typeface="Times New Roman"/>
                <a:cs typeface="Times New Roman"/>
              </a:rPr>
              <a:t> </a:t>
            </a:r>
            <a:r>
              <a:rPr sz="2800" spc="-75" dirty="0">
                <a:latin typeface="Times New Roman"/>
                <a:cs typeface="Times New Roman"/>
              </a:rPr>
              <a:t>equivalent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85" dirty="0">
                <a:latin typeface="Times New Roman"/>
                <a:cs typeface="Times New Roman"/>
              </a:rPr>
              <a:t>if	</a:t>
            </a:r>
            <a:r>
              <a:rPr sz="2800" spc="-65" dirty="0">
                <a:latin typeface="Times New Roman"/>
                <a:cs typeface="Times New Roman"/>
              </a:rPr>
              <a:t>they </a:t>
            </a:r>
            <a:r>
              <a:rPr sz="2800" spc="-25" dirty="0">
                <a:latin typeface="Times New Roman"/>
                <a:cs typeface="Times New Roman"/>
              </a:rPr>
              <a:t>produce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75" dirty="0">
                <a:latin typeface="Times New Roman"/>
                <a:cs typeface="Times New Roman"/>
              </a:rPr>
              <a:t>same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-85" dirty="0">
                <a:latin typeface="Times New Roman"/>
                <a:cs typeface="Times New Roman"/>
              </a:rPr>
              <a:t>language</a:t>
            </a:r>
            <a:endParaRPr sz="2800">
              <a:latin typeface="Times New Roman"/>
              <a:cs typeface="Times New Roman"/>
            </a:endParaRPr>
          </a:p>
          <a:p>
            <a:pPr marL="15621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56845" algn="l"/>
              </a:tabLst>
            </a:pPr>
            <a:r>
              <a:rPr sz="2800" spc="-25" dirty="0">
                <a:latin typeface="Times New Roman"/>
                <a:cs typeface="Times New Roman"/>
              </a:rPr>
              <a:t>For </a:t>
            </a:r>
            <a:r>
              <a:rPr sz="2800" spc="-220" dirty="0">
                <a:latin typeface="Times New Roman"/>
                <a:cs typeface="Times New Roman"/>
              </a:rPr>
              <a:t>S </a:t>
            </a:r>
            <a:r>
              <a:rPr sz="2800" dirty="0">
                <a:latin typeface="AoyagiKouzanFontT"/>
                <a:cs typeface="AoyagiKouzanFontT"/>
              </a:rPr>
              <a:t>⇒</a:t>
            </a:r>
            <a:r>
              <a:rPr sz="2800" spc="-950" dirty="0">
                <a:latin typeface="AoyagiKouzanFontT"/>
                <a:cs typeface="AoyagiKouzanFontT"/>
              </a:rPr>
              <a:t> </a:t>
            </a:r>
            <a:r>
              <a:rPr sz="2800" spc="-114" dirty="0">
                <a:latin typeface="Times New Roman"/>
                <a:cs typeface="Times New Roman"/>
              </a:rPr>
              <a:t>α</a:t>
            </a:r>
            <a:endParaRPr sz="2800">
              <a:latin typeface="Times New Roman"/>
              <a:cs typeface="Times New Roman"/>
            </a:endParaRPr>
          </a:p>
          <a:p>
            <a:pPr marL="430530" lvl="1" indent="-144780">
              <a:lnSpc>
                <a:spcPct val="100000"/>
              </a:lnSpc>
              <a:spcBef>
                <a:spcPts val="500"/>
              </a:spcBef>
              <a:buClr>
                <a:srgbClr val="262626"/>
              </a:buClr>
              <a:buChar char="◦"/>
              <a:tabLst>
                <a:tab pos="431165" algn="l"/>
                <a:tab pos="806450" algn="l"/>
                <a:tab pos="3856354" algn="l"/>
              </a:tabLst>
            </a:pPr>
            <a:r>
              <a:rPr sz="2800" spc="15" dirty="0">
                <a:latin typeface="Times New Roman"/>
                <a:cs typeface="Times New Roman"/>
              </a:rPr>
              <a:t>If	</a:t>
            </a:r>
            <a:r>
              <a:rPr sz="2800" spc="-114" dirty="0">
                <a:latin typeface="Times New Roman"/>
                <a:cs typeface="Times New Roman"/>
              </a:rPr>
              <a:t>α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110" dirty="0">
                <a:latin typeface="Times New Roman"/>
                <a:cs typeface="Times New Roman"/>
              </a:rPr>
              <a:t>a</a:t>
            </a:r>
            <a:r>
              <a:rPr sz="2800" spc="235" dirty="0">
                <a:latin typeface="Times New Roman"/>
                <a:cs typeface="Times New Roman"/>
              </a:rPr>
              <a:t> </a:t>
            </a:r>
            <a:r>
              <a:rPr sz="2800" spc="-35" dirty="0">
                <a:latin typeface="Times New Roman"/>
                <a:cs typeface="Times New Roman"/>
              </a:rPr>
              <a:t>combination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50" dirty="0">
                <a:latin typeface="Times New Roman"/>
                <a:cs typeface="Times New Roman"/>
              </a:rPr>
              <a:t>terminals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-45" dirty="0">
                <a:latin typeface="Times New Roman"/>
                <a:cs typeface="Times New Roman"/>
              </a:rPr>
              <a:t>non-terminals, </a:t>
            </a:r>
            <a:r>
              <a:rPr sz="2800" spc="-50" dirty="0">
                <a:latin typeface="Times New Roman"/>
                <a:cs typeface="Times New Roman"/>
              </a:rPr>
              <a:t>it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95" dirty="0">
                <a:latin typeface="Times New Roman"/>
                <a:cs typeface="Times New Roman"/>
              </a:rPr>
              <a:t>called </a:t>
            </a:r>
            <a:r>
              <a:rPr sz="2800" spc="-90">
                <a:latin typeface="Times New Roman"/>
                <a:cs typeface="Times New Roman"/>
              </a:rPr>
              <a:t>as</a:t>
            </a:r>
            <a:r>
              <a:rPr sz="2800" spc="340">
                <a:latin typeface="Times New Roman"/>
                <a:cs typeface="Times New Roman"/>
              </a:rPr>
              <a:t> </a:t>
            </a:r>
            <a:r>
              <a:rPr sz="2800" spc="-110" smtClean="0">
                <a:latin typeface="Times New Roman"/>
                <a:cs typeface="Times New Roman"/>
              </a:rPr>
              <a:t>a</a:t>
            </a:r>
            <a:r>
              <a:rPr lang="en-US" sz="2800" spc="-110" dirty="0" smtClean="0">
                <a:latin typeface="Times New Roman"/>
                <a:cs typeface="Times New Roman"/>
              </a:rPr>
              <a:t> </a:t>
            </a:r>
            <a:r>
              <a:rPr sz="2800" b="1" spc="-10" smtClean="0">
                <a:latin typeface="Times New Roman"/>
                <a:cs typeface="Times New Roman"/>
              </a:rPr>
              <a:t>sentential</a:t>
            </a:r>
            <a:r>
              <a:rPr sz="2800" b="1" spc="25" smtClean="0">
                <a:latin typeface="Times New Roman"/>
                <a:cs typeface="Times New Roman"/>
              </a:rPr>
              <a:t> </a:t>
            </a:r>
            <a:r>
              <a:rPr sz="2800" spc="15" dirty="0">
                <a:latin typeface="Times New Roman"/>
                <a:cs typeface="Times New Roman"/>
              </a:rPr>
              <a:t>form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135" dirty="0">
                <a:latin typeface="Times New Roman"/>
                <a:cs typeface="Times New Roman"/>
              </a:rPr>
              <a:t>G</a:t>
            </a:r>
            <a:endParaRPr sz="2800">
              <a:latin typeface="Times New Roman"/>
              <a:cs typeface="Times New Roman"/>
            </a:endParaRPr>
          </a:p>
          <a:p>
            <a:pPr marL="430530" lvl="1" indent="-144780">
              <a:lnSpc>
                <a:spcPct val="100000"/>
              </a:lnSpc>
              <a:spcBef>
                <a:spcPts val="500"/>
              </a:spcBef>
              <a:buClr>
                <a:srgbClr val="262626"/>
              </a:buClr>
              <a:buChar char="◦"/>
              <a:tabLst>
                <a:tab pos="431165" algn="l"/>
                <a:tab pos="806450" algn="l"/>
                <a:tab pos="8281670" algn="l"/>
              </a:tabLst>
            </a:pPr>
            <a:r>
              <a:rPr sz="2800" spc="15" dirty="0">
                <a:latin typeface="Times New Roman"/>
                <a:cs typeface="Times New Roman"/>
              </a:rPr>
              <a:t>If	</a:t>
            </a:r>
            <a:r>
              <a:rPr sz="2800" spc="-114" dirty="0">
                <a:latin typeface="Times New Roman"/>
                <a:cs typeface="Times New Roman"/>
              </a:rPr>
              <a:t>α </a:t>
            </a:r>
            <a:r>
              <a:rPr sz="2800" spc="-40" dirty="0">
                <a:latin typeface="Times New Roman"/>
                <a:cs typeface="Times New Roman"/>
              </a:rPr>
              <a:t>contains </a:t>
            </a:r>
            <a:r>
              <a:rPr sz="2800" spc="-50" dirty="0">
                <a:latin typeface="Times New Roman"/>
                <a:cs typeface="Times New Roman"/>
              </a:rPr>
              <a:t>terminals </a:t>
            </a:r>
            <a:r>
              <a:rPr sz="2800" spc="-135" dirty="0">
                <a:latin typeface="Times New Roman"/>
                <a:cs typeface="Times New Roman"/>
              </a:rPr>
              <a:t>only, </a:t>
            </a:r>
            <a:r>
              <a:rPr sz="2800" spc="-50" dirty="0">
                <a:latin typeface="Times New Roman"/>
                <a:cs typeface="Times New Roman"/>
              </a:rPr>
              <a:t>it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95" dirty="0">
                <a:latin typeface="Times New Roman"/>
                <a:cs typeface="Times New Roman"/>
              </a:rPr>
              <a:t>called </a:t>
            </a:r>
            <a:r>
              <a:rPr sz="2800" spc="-90" dirty="0">
                <a:latin typeface="Times New Roman"/>
                <a:cs typeface="Times New Roman"/>
              </a:rPr>
              <a:t>as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204" dirty="0">
                <a:latin typeface="Times New Roman"/>
                <a:cs typeface="Times New Roman"/>
              </a:rPr>
              <a:t> </a:t>
            </a:r>
            <a:r>
              <a:rPr sz="2800" b="1" spc="30" dirty="0">
                <a:latin typeface="Times New Roman"/>
                <a:cs typeface="Times New Roman"/>
              </a:rPr>
              <a:t>sentence</a:t>
            </a:r>
            <a:r>
              <a:rPr sz="2800" b="1" spc="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135" dirty="0">
                <a:latin typeface="Times New Roman"/>
                <a:cs typeface="Times New Roman"/>
              </a:rPr>
              <a:t>G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0080" y="304800"/>
            <a:ext cx="45520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80" dirty="0">
                <a:solidFill>
                  <a:srgbClr val="262626"/>
                </a:solidFill>
              </a:rPr>
              <a:t>Derivations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640080" y="1752602"/>
            <a:ext cx="9875520" cy="18517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510" marR="197485" indent="-131445">
              <a:lnSpc>
                <a:spcPct val="100000"/>
              </a:lnSpc>
              <a:spcBef>
                <a:spcPts val="1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519430" algn="l"/>
              </a:tabLst>
            </a:pPr>
            <a:r>
              <a:rPr sz="2800" spc="15" dirty="0">
                <a:latin typeface="Times New Roman"/>
                <a:cs typeface="Times New Roman"/>
              </a:rPr>
              <a:t>If	</a:t>
            </a:r>
            <a:r>
              <a:rPr sz="2800" spc="-140" dirty="0">
                <a:latin typeface="Times New Roman"/>
                <a:cs typeface="Times New Roman"/>
              </a:rPr>
              <a:t>we </a:t>
            </a:r>
            <a:r>
              <a:rPr sz="2800" spc="-150" dirty="0">
                <a:latin typeface="Times New Roman"/>
                <a:cs typeface="Times New Roman"/>
              </a:rPr>
              <a:t>always </a:t>
            </a:r>
            <a:r>
              <a:rPr sz="2800" spc="-35" dirty="0">
                <a:latin typeface="Times New Roman"/>
                <a:cs typeface="Times New Roman"/>
              </a:rPr>
              <a:t>choose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35" dirty="0">
                <a:latin typeface="Times New Roman"/>
                <a:cs typeface="Times New Roman"/>
              </a:rPr>
              <a:t>left-most </a:t>
            </a:r>
            <a:r>
              <a:rPr sz="2800" spc="-30" dirty="0">
                <a:latin typeface="Times New Roman"/>
                <a:cs typeface="Times New Roman"/>
              </a:rPr>
              <a:t>non-terminal </a:t>
            </a:r>
            <a:r>
              <a:rPr sz="2800" spc="-55" dirty="0">
                <a:latin typeface="Times New Roman"/>
                <a:cs typeface="Times New Roman"/>
              </a:rPr>
              <a:t>in </a:t>
            </a:r>
            <a:r>
              <a:rPr sz="2800" spc="-70" dirty="0">
                <a:latin typeface="Times New Roman"/>
                <a:cs typeface="Times New Roman"/>
              </a:rPr>
              <a:t>each </a:t>
            </a:r>
            <a:r>
              <a:rPr sz="2800" spc="-60" dirty="0">
                <a:latin typeface="Times New Roman"/>
                <a:cs typeface="Times New Roman"/>
              </a:rPr>
              <a:t>derivation  step, </a:t>
            </a:r>
            <a:r>
              <a:rPr sz="2800" spc="-40" dirty="0">
                <a:latin typeface="Times New Roman"/>
                <a:cs typeface="Times New Roman"/>
              </a:rPr>
              <a:t>this </a:t>
            </a:r>
            <a:r>
              <a:rPr sz="2800" spc="-60" dirty="0">
                <a:latin typeface="Times New Roman"/>
                <a:cs typeface="Times New Roman"/>
              </a:rPr>
              <a:t>derivation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95" dirty="0">
                <a:latin typeface="Times New Roman"/>
                <a:cs typeface="Times New Roman"/>
              </a:rPr>
              <a:t>called </a:t>
            </a:r>
            <a:r>
              <a:rPr sz="2800" b="1" spc="-10" dirty="0">
                <a:latin typeface="Times New Roman"/>
                <a:cs typeface="Times New Roman"/>
              </a:rPr>
              <a:t>left-most</a:t>
            </a:r>
            <a:r>
              <a:rPr sz="2800" b="1" spc="380" dirty="0">
                <a:latin typeface="Times New Roman"/>
                <a:cs typeface="Times New Roman"/>
              </a:rPr>
              <a:t> </a:t>
            </a:r>
            <a:r>
              <a:rPr sz="2800" b="1" spc="-55" dirty="0">
                <a:latin typeface="Times New Roman"/>
                <a:cs typeface="Times New Roman"/>
              </a:rPr>
              <a:t>derivation</a:t>
            </a:r>
            <a:endParaRPr sz="2800">
              <a:latin typeface="Times New Roman"/>
              <a:cs typeface="Times New Roman"/>
            </a:endParaRPr>
          </a:p>
          <a:p>
            <a:pPr marL="143510" marR="508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519430" algn="l"/>
              </a:tabLst>
            </a:pPr>
            <a:r>
              <a:rPr sz="2800" spc="15" dirty="0">
                <a:latin typeface="Times New Roman"/>
                <a:cs typeface="Times New Roman"/>
              </a:rPr>
              <a:t>If	</a:t>
            </a:r>
            <a:r>
              <a:rPr sz="2800" spc="-140" dirty="0">
                <a:latin typeface="Times New Roman"/>
                <a:cs typeface="Times New Roman"/>
              </a:rPr>
              <a:t>we </a:t>
            </a:r>
            <a:r>
              <a:rPr sz="2800" spc="-150" dirty="0">
                <a:latin typeface="Times New Roman"/>
                <a:cs typeface="Times New Roman"/>
              </a:rPr>
              <a:t>always </a:t>
            </a:r>
            <a:r>
              <a:rPr sz="2800" spc="-35" dirty="0">
                <a:latin typeface="Times New Roman"/>
                <a:cs typeface="Times New Roman"/>
              </a:rPr>
              <a:t>choose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35" dirty="0">
                <a:latin typeface="Times New Roman"/>
                <a:cs typeface="Times New Roman"/>
              </a:rPr>
              <a:t>right-most </a:t>
            </a:r>
            <a:r>
              <a:rPr sz="2800" spc="-30" dirty="0">
                <a:latin typeface="Times New Roman"/>
                <a:cs typeface="Times New Roman"/>
              </a:rPr>
              <a:t>non-terminal </a:t>
            </a:r>
            <a:r>
              <a:rPr sz="2800" spc="-55" dirty="0">
                <a:latin typeface="Times New Roman"/>
                <a:cs typeface="Times New Roman"/>
              </a:rPr>
              <a:t>in </a:t>
            </a:r>
            <a:r>
              <a:rPr sz="2800" spc="-70" dirty="0">
                <a:latin typeface="Times New Roman"/>
                <a:cs typeface="Times New Roman"/>
              </a:rPr>
              <a:t>each </a:t>
            </a:r>
            <a:r>
              <a:rPr sz="2800" spc="-60" dirty="0">
                <a:latin typeface="Times New Roman"/>
                <a:cs typeface="Times New Roman"/>
              </a:rPr>
              <a:t>derivation  step, </a:t>
            </a:r>
            <a:r>
              <a:rPr sz="2800" spc="-40" dirty="0">
                <a:latin typeface="Times New Roman"/>
                <a:cs typeface="Times New Roman"/>
              </a:rPr>
              <a:t>this </a:t>
            </a:r>
            <a:r>
              <a:rPr sz="2800" spc="-60" dirty="0">
                <a:latin typeface="Times New Roman"/>
                <a:cs typeface="Times New Roman"/>
              </a:rPr>
              <a:t>derivation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95" dirty="0">
                <a:latin typeface="Times New Roman"/>
                <a:cs typeface="Times New Roman"/>
              </a:rPr>
              <a:t>called </a:t>
            </a:r>
            <a:r>
              <a:rPr sz="2800" b="1" spc="-20" dirty="0">
                <a:latin typeface="Times New Roman"/>
                <a:cs typeface="Times New Roman"/>
              </a:rPr>
              <a:t>right-most</a:t>
            </a:r>
            <a:r>
              <a:rPr sz="2800" b="1" spc="380" dirty="0">
                <a:latin typeface="Times New Roman"/>
                <a:cs typeface="Times New Roman"/>
              </a:rPr>
              <a:t> </a:t>
            </a:r>
            <a:r>
              <a:rPr sz="2800" b="1" spc="-55" dirty="0">
                <a:latin typeface="Times New Roman"/>
                <a:cs typeface="Times New Roman"/>
              </a:rPr>
              <a:t>derivation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5760" y="457202"/>
            <a:ext cx="10972800" cy="4957126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2800" u="heavy" spc="-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Example:</a:t>
            </a:r>
            <a:endParaRPr sz="2800">
              <a:latin typeface="Times New Roman"/>
              <a:cs typeface="Times New Roman"/>
            </a:endParaRPr>
          </a:p>
          <a:p>
            <a:pPr marL="12700" marR="3339465">
              <a:lnSpc>
                <a:spcPct val="126800"/>
              </a:lnSpc>
            </a:pPr>
            <a:r>
              <a:rPr sz="2800" spc="-45" dirty="0">
                <a:latin typeface="Times New Roman"/>
                <a:cs typeface="Times New Roman"/>
              </a:rPr>
              <a:t>Consider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55" dirty="0">
                <a:latin typeface="Times New Roman"/>
                <a:cs typeface="Times New Roman"/>
              </a:rPr>
              <a:t>grammar </a:t>
            </a:r>
            <a:r>
              <a:rPr sz="2800" spc="135" dirty="0">
                <a:latin typeface="Times New Roman"/>
                <a:cs typeface="Times New Roman"/>
              </a:rPr>
              <a:t>G </a:t>
            </a:r>
            <a:r>
              <a:rPr sz="2800" spc="-245" dirty="0">
                <a:latin typeface="Times New Roman"/>
                <a:cs typeface="Times New Roman"/>
              </a:rPr>
              <a:t>(V, </a:t>
            </a:r>
            <a:r>
              <a:rPr sz="2800" spc="-140" dirty="0">
                <a:latin typeface="Times New Roman"/>
                <a:cs typeface="Times New Roman"/>
              </a:rPr>
              <a:t>T, </a:t>
            </a:r>
            <a:r>
              <a:rPr sz="2800" spc="-215" dirty="0">
                <a:latin typeface="Times New Roman"/>
                <a:cs typeface="Times New Roman"/>
              </a:rPr>
              <a:t>P, </a:t>
            </a:r>
            <a:r>
              <a:rPr sz="2800" spc="-140" dirty="0">
                <a:latin typeface="Times New Roman"/>
                <a:cs typeface="Times New Roman"/>
              </a:rPr>
              <a:t>S</a:t>
            </a:r>
            <a:r>
              <a:rPr sz="2800" spc="-140">
                <a:latin typeface="Times New Roman"/>
                <a:cs typeface="Times New Roman"/>
              </a:rPr>
              <a:t>), </a:t>
            </a:r>
            <a:r>
              <a:rPr lang="en-US" sz="2800" spc="-140" dirty="0" smtClean="0">
                <a:latin typeface="Times New Roman"/>
                <a:cs typeface="Times New Roman"/>
              </a:rPr>
              <a:t>w</a:t>
            </a:r>
            <a:r>
              <a:rPr sz="2800" spc="-65" smtClean="0">
                <a:latin typeface="Times New Roman"/>
                <a:cs typeface="Times New Roman"/>
              </a:rPr>
              <a:t>here  </a:t>
            </a:r>
            <a:endParaRPr lang="en-US" sz="2800" spc="-65" dirty="0" smtClean="0">
              <a:latin typeface="Times New Roman"/>
              <a:cs typeface="Times New Roman"/>
            </a:endParaRPr>
          </a:p>
          <a:p>
            <a:pPr marL="12700" marR="3339465">
              <a:lnSpc>
                <a:spcPct val="126800"/>
              </a:lnSpc>
            </a:pPr>
            <a:r>
              <a:rPr sz="2800" spc="-130" smtClean="0">
                <a:latin typeface="Times New Roman"/>
                <a:cs typeface="Times New Roman"/>
              </a:rPr>
              <a:t>V </a:t>
            </a:r>
            <a:r>
              <a:rPr sz="2800" dirty="0">
                <a:latin typeface="Times New Roman"/>
                <a:cs typeface="Times New Roman"/>
              </a:rPr>
              <a:t>→</a:t>
            </a:r>
            <a:r>
              <a:rPr sz="2800" spc="120" dirty="0">
                <a:latin typeface="Times New Roman"/>
                <a:cs typeface="Times New Roman"/>
              </a:rPr>
              <a:t> </a:t>
            </a:r>
            <a:r>
              <a:rPr sz="2800" spc="40" dirty="0">
                <a:latin typeface="Times New Roman"/>
                <a:cs typeface="Times New Roman"/>
              </a:rPr>
              <a:t>{E}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2800" spc="10" dirty="0">
                <a:latin typeface="Times New Roman"/>
                <a:cs typeface="Times New Roman"/>
              </a:rPr>
              <a:t>T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65" dirty="0">
                <a:latin typeface="Times New Roman"/>
                <a:cs typeface="Times New Roman"/>
              </a:rPr>
              <a:t>{+, </a:t>
            </a:r>
            <a:r>
              <a:rPr sz="2800" spc="-150" dirty="0">
                <a:latin typeface="Times New Roman"/>
                <a:cs typeface="Times New Roman"/>
              </a:rPr>
              <a:t>*, </a:t>
            </a:r>
            <a:r>
              <a:rPr sz="2800" spc="-75" dirty="0">
                <a:latin typeface="Times New Roman"/>
                <a:cs typeface="Times New Roman"/>
              </a:rPr>
              <a:t>-, </a:t>
            </a:r>
            <a:r>
              <a:rPr sz="2800" spc="-105" dirty="0">
                <a:latin typeface="Times New Roman"/>
                <a:cs typeface="Times New Roman"/>
              </a:rPr>
              <a:t>(, ),</a:t>
            </a:r>
            <a:r>
              <a:rPr sz="2800" spc="220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id}</a:t>
            </a:r>
            <a:endParaRPr sz="2800">
              <a:latin typeface="Times New Roman"/>
              <a:cs typeface="Times New Roman"/>
            </a:endParaRPr>
          </a:p>
          <a:p>
            <a:pPr marL="12700" marR="719455">
              <a:lnSpc>
                <a:spcPct val="126800"/>
              </a:lnSpc>
            </a:pPr>
            <a:r>
              <a:rPr sz="2800" spc="15" dirty="0">
                <a:latin typeface="Times New Roman"/>
                <a:cs typeface="Times New Roman"/>
              </a:rPr>
              <a:t>P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60" dirty="0">
                <a:latin typeface="Times New Roman"/>
                <a:cs typeface="Times New Roman"/>
              </a:rPr>
              <a:t>{E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1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285" dirty="0">
                <a:latin typeface="Times New Roman"/>
                <a:cs typeface="Times New Roman"/>
              </a:rPr>
              <a:t>+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15" dirty="0">
                <a:latin typeface="Times New Roman"/>
                <a:cs typeface="Times New Roman"/>
              </a:rPr>
              <a:t>E,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1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1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204" dirty="0">
                <a:latin typeface="Times New Roman"/>
                <a:cs typeface="Times New Roman"/>
              </a:rPr>
              <a:t>*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15" dirty="0">
                <a:latin typeface="Times New Roman"/>
                <a:cs typeface="Times New Roman"/>
              </a:rPr>
              <a:t>E,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1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55" dirty="0">
                <a:latin typeface="Times New Roman"/>
                <a:cs typeface="Times New Roman"/>
              </a:rPr>
              <a:t>(E),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1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→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-E,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1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>
                <a:latin typeface="Times New Roman"/>
                <a:cs typeface="Times New Roman"/>
              </a:rPr>
              <a:t>→</a:t>
            </a:r>
            <a:r>
              <a:rPr sz="2800" spc="-5">
                <a:latin typeface="Times New Roman"/>
                <a:cs typeface="Times New Roman"/>
              </a:rPr>
              <a:t> </a:t>
            </a:r>
            <a:r>
              <a:rPr lang="en-US" sz="2800" spc="-5" dirty="0" smtClean="0">
                <a:latin typeface="Times New Roman"/>
                <a:cs typeface="Times New Roman"/>
              </a:rPr>
              <a:t>id </a:t>
            </a:r>
            <a:r>
              <a:rPr sz="2800" spc="-50" smtClean="0">
                <a:latin typeface="Times New Roman"/>
                <a:cs typeface="Times New Roman"/>
              </a:rPr>
              <a:t>}</a:t>
            </a:r>
            <a:r>
              <a:rPr sz="2800" spc="-220" smtClean="0">
                <a:latin typeface="Times New Roman"/>
                <a:cs typeface="Times New Roman"/>
              </a:rPr>
              <a:t> </a:t>
            </a:r>
            <a:r>
              <a:rPr lang="en-US" sz="2800" spc="-220" dirty="0" smtClean="0">
                <a:latin typeface="Times New Roman"/>
                <a:cs typeface="Times New Roman"/>
              </a:rPr>
              <a:t>S</a:t>
            </a:r>
            <a:r>
              <a:rPr sz="2800" smtClean="0">
                <a:latin typeface="Times New Roman"/>
                <a:cs typeface="Times New Roman"/>
              </a:rPr>
              <a:t>→</a:t>
            </a:r>
            <a:r>
              <a:rPr sz="2800" spc="-265" smtClean="0">
                <a:latin typeface="Times New Roman"/>
                <a:cs typeface="Times New Roman"/>
              </a:rPr>
              <a:t> </a:t>
            </a:r>
            <a:r>
              <a:rPr sz="2800" spc="40" dirty="0">
                <a:latin typeface="Times New Roman"/>
                <a:cs typeface="Times New Roman"/>
              </a:rPr>
              <a:t>{E}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spc="-25" dirty="0">
                <a:latin typeface="Times New Roman"/>
                <a:cs typeface="Times New Roman"/>
              </a:rPr>
              <a:t>For </a:t>
            </a:r>
            <a:r>
              <a:rPr sz="2800" i="1" spc="-200" dirty="0">
                <a:latin typeface="Times New Roman"/>
                <a:cs typeface="Times New Roman"/>
              </a:rPr>
              <a:t>id </a:t>
            </a:r>
            <a:r>
              <a:rPr sz="2800" i="1" spc="-204" dirty="0">
                <a:latin typeface="Times New Roman"/>
                <a:cs typeface="Times New Roman"/>
              </a:rPr>
              <a:t>* </a:t>
            </a:r>
            <a:r>
              <a:rPr sz="2800" i="1" spc="-200" dirty="0">
                <a:latin typeface="Times New Roman"/>
                <a:cs typeface="Times New Roman"/>
              </a:rPr>
              <a:t>id </a:t>
            </a:r>
            <a:r>
              <a:rPr sz="2800" i="1" spc="-25" dirty="0">
                <a:latin typeface="Times New Roman"/>
                <a:cs typeface="Times New Roman"/>
              </a:rPr>
              <a:t>+</a:t>
            </a:r>
            <a:r>
              <a:rPr sz="2800" i="1" spc="615" dirty="0">
                <a:latin typeface="Times New Roman"/>
                <a:cs typeface="Times New Roman"/>
              </a:rPr>
              <a:t> </a:t>
            </a:r>
            <a:r>
              <a:rPr sz="2800" i="1" spc="-165" dirty="0">
                <a:latin typeface="Times New Roman"/>
                <a:cs typeface="Times New Roman"/>
              </a:rPr>
              <a:t>id</a:t>
            </a:r>
            <a:r>
              <a:rPr sz="2800" spc="-165" dirty="0">
                <a:latin typeface="Times New Roman"/>
                <a:cs typeface="Times New Roman"/>
              </a:rPr>
              <a:t>,</a:t>
            </a:r>
            <a:endParaRPr sz="2800">
              <a:latin typeface="Times New Roman"/>
              <a:cs typeface="Times New Roman"/>
            </a:endParaRPr>
          </a:p>
          <a:p>
            <a:pPr marL="12700" marR="5080">
              <a:lnSpc>
                <a:spcPct val="126800"/>
              </a:lnSpc>
            </a:pPr>
            <a:r>
              <a:rPr sz="2800" spc="1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oyagiKouzanFontT"/>
                <a:cs typeface="AoyagiKouzanFontT"/>
              </a:rPr>
              <a:t>⇒</a:t>
            </a:r>
            <a:r>
              <a:rPr sz="2800" spc="-705" dirty="0">
                <a:latin typeface="AoyagiKouzanFontT"/>
                <a:cs typeface="AoyagiKouzanFontT"/>
              </a:rPr>
              <a:t> </a:t>
            </a:r>
            <a:r>
              <a:rPr sz="2800" spc="1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204" dirty="0">
                <a:latin typeface="Times New Roman"/>
                <a:cs typeface="Times New Roman"/>
              </a:rPr>
              <a:t>*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125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oyagiKouzanFontT"/>
                <a:cs typeface="AoyagiKouzanFontT"/>
              </a:rPr>
              <a:t>⇒</a:t>
            </a:r>
            <a:r>
              <a:rPr sz="2800" spc="-710" dirty="0">
                <a:latin typeface="AoyagiKouzanFontT"/>
                <a:cs typeface="AoyagiKouzanFontT"/>
              </a:rPr>
              <a:t> </a:t>
            </a:r>
            <a:r>
              <a:rPr sz="2800" spc="-70" dirty="0">
                <a:latin typeface="Times New Roman"/>
                <a:cs typeface="Times New Roman"/>
              </a:rPr>
              <a:t>id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204" dirty="0">
                <a:latin typeface="Times New Roman"/>
                <a:cs typeface="Times New Roman"/>
              </a:rPr>
              <a:t>*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1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oyagiKouzanFontT"/>
                <a:cs typeface="AoyagiKouzanFontT"/>
              </a:rPr>
              <a:t>⇒</a:t>
            </a:r>
            <a:r>
              <a:rPr sz="2800" spc="-705" dirty="0">
                <a:latin typeface="AoyagiKouzanFontT"/>
                <a:cs typeface="AoyagiKouzanFontT"/>
              </a:rPr>
              <a:t> </a:t>
            </a:r>
            <a:r>
              <a:rPr sz="2800" spc="-70" dirty="0">
                <a:latin typeface="Times New Roman"/>
                <a:cs typeface="Times New Roman"/>
              </a:rPr>
              <a:t>id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204" dirty="0">
                <a:latin typeface="Times New Roman"/>
                <a:cs typeface="Times New Roman"/>
              </a:rPr>
              <a:t>*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1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285" dirty="0">
                <a:latin typeface="Times New Roman"/>
                <a:cs typeface="Times New Roman"/>
              </a:rPr>
              <a:t>+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125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oyagiKouzanFontT"/>
                <a:cs typeface="AoyagiKouzanFontT"/>
              </a:rPr>
              <a:t>⇒</a:t>
            </a:r>
            <a:r>
              <a:rPr sz="2800" spc="-710" dirty="0">
                <a:latin typeface="AoyagiKouzanFontT"/>
                <a:cs typeface="AoyagiKouzanFontT"/>
              </a:rPr>
              <a:t> </a:t>
            </a:r>
            <a:r>
              <a:rPr sz="2800" spc="-70" dirty="0">
                <a:latin typeface="Times New Roman"/>
                <a:cs typeface="Times New Roman"/>
              </a:rPr>
              <a:t>id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204" dirty="0">
                <a:latin typeface="Times New Roman"/>
                <a:cs typeface="Times New Roman"/>
              </a:rPr>
              <a:t>*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70" dirty="0">
                <a:latin typeface="Times New Roman"/>
                <a:cs typeface="Times New Roman"/>
              </a:rPr>
              <a:t>id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285" dirty="0">
                <a:latin typeface="Times New Roman"/>
                <a:cs typeface="Times New Roman"/>
              </a:rPr>
              <a:t>+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125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oyagiKouzanFontT"/>
                <a:cs typeface="AoyagiKouzanFontT"/>
              </a:rPr>
              <a:t>⇒</a:t>
            </a:r>
            <a:r>
              <a:rPr sz="2800" spc="-710" dirty="0">
                <a:latin typeface="AoyagiKouzanFontT"/>
                <a:cs typeface="AoyagiKouzanFontT"/>
              </a:rPr>
              <a:t> </a:t>
            </a:r>
            <a:r>
              <a:rPr sz="2800" spc="-70" dirty="0">
                <a:latin typeface="Times New Roman"/>
                <a:cs typeface="Times New Roman"/>
              </a:rPr>
              <a:t>id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204" dirty="0">
                <a:latin typeface="Times New Roman"/>
                <a:cs typeface="Times New Roman"/>
              </a:rPr>
              <a:t>*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70" dirty="0">
                <a:latin typeface="Times New Roman"/>
                <a:cs typeface="Times New Roman"/>
              </a:rPr>
              <a:t>id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285" dirty="0">
                <a:latin typeface="Times New Roman"/>
                <a:cs typeface="Times New Roman"/>
              </a:rPr>
              <a:t>+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70">
                <a:latin typeface="Times New Roman"/>
                <a:cs typeface="Times New Roman"/>
              </a:rPr>
              <a:t>id  </a:t>
            </a:r>
            <a:endParaRPr lang="en-US" sz="2800" spc="-70" dirty="0" smtClean="0">
              <a:latin typeface="Times New Roman"/>
              <a:cs typeface="Times New Roman"/>
            </a:endParaRPr>
          </a:p>
          <a:p>
            <a:pPr marL="12700" marR="5080">
              <a:lnSpc>
                <a:spcPct val="126800"/>
              </a:lnSpc>
            </a:pPr>
            <a:r>
              <a:rPr sz="2800" spc="-40" smtClean="0">
                <a:latin typeface="Times New Roman"/>
                <a:cs typeface="Times New Roman"/>
              </a:rPr>
              <a:t>This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35" dirty="0">
                <a:latin typeface="Times New Roman"/>
                <a:cs typeface="Times New Roman"/>
              </a:rPr>
              <a:t>left-most</a:t>
            </a:r>
            <a:r>
              <a:rPr sz="2800" spc="135" dirty="0">
                <a:latin typeface="Times New Roman"/>
                <a:cs typeface="Times New Roman"/>
              </a:rPr>
              <a:t> </a:t>
            </a:r>
            <a:r>
              <a:rPr sz="2800" spc="-60" dirty="0">
                <a:latin typeface="Times New Roman"/>
                <a:cs typeface="Times New Roman"/>
              </a:rPr>
              <a:t>derivation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0081" y="381000"/>
            <a:ext cx="418624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14" dirty="0">
                <a:solidFill>
                  <a:srgbClr val="262626"/>
                </a:solidFill>
              </a:rPr>
              <a:t>Parse</a:t>
            </a:r>
            <a:r>
              <a:rPr sz="4800" spc="-80" dirty="0">
                <a:solidFill>
                  <a:srgbClr val="262626"/>
                </a:solidFill>
              </a:rPr>
              <a:t> </a:t>
            </a:r>
            <a:r>
              <a:rPr sz="4800" spc="-125" dirty="0">
                <a:solidFill>
                  <a:srgbClr val="262626"/>
                </a:solidFill>
              </a:rPr>
              <a:t>Tree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731520" y="1676400"/>
            <a:ext cx="9601200" cy="4467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510" marR="100965" indent="-131445">
              <a:lnSpc>
                <a:spcPct val="100000"/>
              </a:lnSpc>
              <a:spcBef>
                <a:spcPts val="1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4486910" algn="l"/>
              </a:tabLst>
            </a:pPr>
            <a:r>
              <a:rPr sz="2800" spc="-5" dirty="0">
                <a:latin typeface="Times New Roman"/>
                <a:cs typeface="Times New Roman"/>
              </a:rPr>
              <a:t>The </a:t>
            </a:r>
            <a:r>
              <a:rPr sz="2800" spc="-60" dirty="0">
                <a:latin typeface="Times New Roman"/>
                <a:cs typeface="Times New Roman"/>
              </a:rPr>
              <a:t>pictorial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representation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60" dirty="0">
                <a:latin typeface="Times New Roman"/>
                <a:cs typeface="Times New Roman"/>
              </a:rPr>
              <a:t>derivation </a:t>
            </a:r>
            <a:r>
              <a:rPr sz="2800" spc="-55" dirty="0">
                <a:latin typeface="Times New Roman"/>
                <a:cs typeface="Times New Roman"/>
              </a:rPr>
              <a:t>can </a:t>
            </a:r>
            <a:r>
              <a:rPr sz="2800" spc="-30" dirty="0">
                <a:latin typeface="Times New Roman"/>
                <a:cs typeface="Times New Roman"/>
              </a:rPr>
              <a:t>be </a:t>
            </a:r>
            <a:r>
              <a:rPr sz="2800" spc="-40" dirty="0">
                <a:latin typeface="Times New Roman"/>
                <a:cs typeface="Times New Roman"/>
              </a:rPr>
              <a:t>depicted </a:t>
            </a:r>
            <a:r>
              <a:rPr sz="2800" spc="-80" dirty="0">
                <a:latin typeface="Times New Roman"/>
                <a:cs typeface="Times New Roman"/>
              </a:rPr>
              <a:t>using 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50" dirty="0">
                <a:latin typeface="Times New Roman"/>
                <a:cs typeface="Times New Roman"/>
              </a:rPr>
              <a:t>parse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35" dirty="0">
                <a:latin typeface="Times New Roman"/>
                <a:cs typeface="Times New Roman"/>
              </a:rPr>
              <a:t>tree</a:t>
            </a:r>
            <a:endParaRPr sz="2800">
              <a:latin typeface="Times New Roman"/>
              <a:cs typeface="Times New Roman"/>
            </a:endParaRPr>
          </a:p>
          <a:p>
            <a:pPr marL="143510" marR="229235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40" dirty="0">
                <a:latin typeface="Times New Roman"/>
                <a:cs typeface="Times New Roman"/>
              </a:rPr>
              <a:t>In </a:t>
            </a:r>
            <a:r>
              <a:rPr sz="2800" spc="-50" dirty="0">
                <a:latin typeface="Times New Roman"/>
                <a:cs typeface="Times New Roman"/>
              </a:rPr>
              <a:t>parse </a:t>
            </a:r>
            <a:r>
              <a:rPr sz="2800" spc="-35" dirty="0">
                <a:latin typeface="Times New Roman"/>
                <a:cs typeface="Times New Roman"/>
              </a:rPr>
              <a:t>tree </a:t>
            </a:r>
            <a:r>
              <a:rPr sz="2800" spc="-40" dirty="0">
                <a:latin typeface="Times New Roman"/>
                <a:cs typeface="Times New Roman"/>
              </a:rPr>
              <a:t>internal </a:t>
            </a:r>
            <a:r>
              <a:rPr sz="2800" spc="-25" dirty="0">
                <a:latin typeface="Times New Roman"/>
                <a:cs typeface="Times New Roman"/>
              </a:rPr>
              <a:t>nodes represent </a:t>
            </a:r>
            <a:r>
              <a:rPr sz="2800" spc="-35" dirty="0">
                <a:latin typeface="Times New Roman"/>
                <a:cs typeface="Times New Roman"/>
              </a:rPr>
              <a:t>non-terminals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114" dirty="0">
                <a:latin typeface="Times New Roman"/>
                <a:cs typeface="Times New Roman"/>
              </a:rPr>
              <a:t>leaves  </a:t>
            </a:r>
            <a:r>
              <a:rPr sz="2800" spc="-25" dirty="0">
                <a:latin typeface="Times New Roman"/>
                <a:cs typeface="Times New Roman"/>
              </a:rPr>
              <a:t>represent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terminals</a:t>
            </a:r>
            <a:endParaRPr sz="2800">
              <a:latin typeface="Times New Roman"/>
              <a:cs typeface="Times New Roman"/>
            </a:endParaRPr>
          </a:p>
          <a:p>
            <a:pPr marL="14351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45" dirty="0">
                <a:latin typeface="Times New Roman"/>
                <a:cs typeface="Times New Roman"/>
              </a:rPr>
              <a:t>Consider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grammar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85" dirty="0">
                <a:latin typeface="Times New Roman"/>
                <a:cs typeface="Times New Roman"/>
              </a:rPr>
              <a:t>above</a:t>
            </a:r>
            <a:r>
              <a:rPr sz="2800" spc="-85">
                <a:latin typeface="Times New Roman"/>
                <a:cs typeface="Times New Roman"/>
              </a:rPr>
              <a:t>:</a:t>
            </a:r>
            <a:r>
              <a:rPr sz="2800" spc="-5">
                <a:latin typeface="Times New Roman"/>
                <a:cs typeface="Times New Roman"/>
              </a:rPr>
              <a:t> </a:t>
            </a:r>
            <a:endParaRPr lang="en-US" sz="2800" spc="-5" dirty="0" smtClean="0">
              <a:latin typeface="Times New Roman"/>
              <a:cs typeface="Times New Roman"/>
            </a:endParaRPr>
          </a:p>
          <a:p>
            <a:pPr marL="14351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tabLst>
                <a:tab pos="144145" algn="l"/>
              </a:tabLst>
            </a:pPr>
            <a:r>
              <a:rPr lang="en-US" sz="2800" spc="-5" dirty="0" smtClean="0">
                <a:latin typeface="Times New Roman"/>
                <a:cs typeface="Times New Roman"/>
              </a:rPr>
              <a:t> </a:t>
            </a:r>
            <a:r>
              <a:rPr sz="2800" spc="125" smtClean="0">
                <a:latin typeface="Times New Roman"/>
                <a:cs typeface="Times New Roman"/>
              </a:rPr>
              <a:t>E</a:t>
            </a:r>
            <a:r>
              <a:rPr sz="2800" spc="-5" smtClean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→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1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285" dirty="0">
                <a:latin typeface="Times New Roman"/>
                <a:cs typeface="Times New Roman"/>
              </a:rPr>
              <a:t>+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1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835" dirty="0">
                <a:latin typeface="Times New Roman"/>
                <a:cs typeface="Times New Roman"/>
              </a:rPr>
              <a:t>|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1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204" dirty="0">
                <a:latin typeface="Times New Roman"/>
                <a:cs typeface="Times New Roman"/>
              </a:rPr>
              <a:t>*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1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835" dirty="0">
                <a:latin typeface="Times New Roman"/>
                <a:cs typeface="Times New Roman"/>
              </a:rPr>
              <a:t>|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Times New Roman"/>
                <a:cs typeface="Times New Roman"/>
              </a:rPr>
              <a:t>(E)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835" dirty="0">
                <a:latin typeface="Times New Roman"/>
                <a:cs typeface="Times New Roman"/>
              </a:rPr>
              <a:t>|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30" dirty="0">
                <a:latin typeface="Times New Roman"/>
                <a:cs typeface="Times New Roman"/>
              </a:rPr>
              <a:t>-E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835" dirty="0">
                <a:latin typeface="Times New Roman"/>
                <a:cs typeface="Times New Roman"/>
              </a:rPr>
              <a:t>|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70" dirty="0">
                <a:latin typeface="Times New Roman"/>
                <a:cs typeface="Times New Roman"/>
              </a:rPr>
              <a:t>id</a:t>
            </a:r>
            <a:endParaRPr sz="2800">
              <a:latin typeface="Times New Roman"/>
              <a:cs typeface="Times New Roman"/>
            </a:endParaRPr>
          </a:p>
          <a:p>
            <a:pPr marL="143510" marR="508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5221605" algn="l"/>
              </a:tabLst>
            </a:pPr>
            <a:r>
              <a:rPr sz="2800" spc="-5" dirty="0">
                <a:latin typeface="Times New Roman"/>
                <a:cs typeface="Times New Roman"/>
              </a:rPr>
              <a:t>The </a:t>
            </a:r>
            <a:r>
              <a:rPr sz="2800" spc="-55" dirty="0">
                <a:latin typeface="Times New Roman"/>
                <a:cs typeface="Times New Roman"/>
              </a:rPr>
              <a:t>string </a:t>
            </a:r>
            <a:r>
              <a:rPr sz="2800" spc="-85" dirty="0">
                <a:latin typeface="Times New Roman"/>
                <a:cs typeface="Times New Roman"/>
              </a:rPr>
              <a:t>-(id </a:t>
            </a:r>
            <a:r>
              <a:rPr sz="2800" spc="285" dirty="0">
                <a:latin typeface="Times New Roman"/>
                <a:cs typeface="Times New Roman"/>
              </a:rPr>
              <a:t>+ </a:t>
            </a:r>
            <a:r>
              <a:rPr sz="2800" spc="-85" dirty="0">
                <a:latin typeface="Times New Roman"/>
                <a:cs typeface="Times New Roman"/>
              </a:rPr>
              <a:t>id)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110" dirty="0">
                <a:latin typeface="Times New Roman"/>
                <a:cs typeface="Times New Roman"/>
              </a:rPr>
              <a:t>a</a:t>
            </a:r>
            <a:r>
              <a:rPr sz="2800" spc="80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Times New Roman"/>
                <a:cs typeface="Times New Roman"/>
              </a:rPr>
              <a:t>sentence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40" dirty="0">
                <a:latin typeface="Times New Roman"/>
                <a:cs typeface="Times New Roman"/>
              </a:rPr>
              <a:t>this </a:t>
            </a:r>
            <a:r>
              <a:rPr sz="2800" spc="-55" dirty="0">
                <a:latin typeface="Times New Roman"/>
                <a:cs typeface="Times New Roman"/>
              </a:rPr>
              <a:t>grammar </a:t>
            </a:r>
            <a:r>
              <a:rPr sz="2800" spc="-65" dirty="0">
                <a:latin typeface="Times New Roman"/>
                <a:cs typeface="Times New Roman"/>
              </a:rPr>
              <a:t>because </a:t>
            </a:r>
            <a:r>
              <a:rPr sz="2800" spc="-25" dirty="0">
                <a:latin typeface="Times New Roman"/>
                <a:cs typeface="Times New Roman"/>
              </a:rPr>
              <a:t>there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110" dirty="0">
                <a:latin typeface="Times New Roman"/>
                <a:cs typeface="Times New Roman"/>
              </a:rPr>
              <a:t>a  </a:t>
            </a:r>
            <a:r>
              <a:rPr sz="2800" spc="-70" dirty="0">
                <a:latin typeface="Times New Roman"/>
                <a:cs typeface="Times New Roman"/>
              </a:rPr>
              <a:t>derivation:</a:t>
            </a:r>
            <a:endParaRPr sz="2800">
              <a:latin typeface="Times New Roman"/>
              <a:cs typeface="Times New Roman"/>
            </a:endParaRPr>
          </a:p>
          <a:p>
            <a:pPr marL="14351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tabLst>
                <a:tab pos="144145" algn="l"/>
              </a:tabLst>
            </a:pPr>
            <a:r>
              <a:rPr lang="en-US" sz="2800" spc="125" dirty="0" smtClean="0">
                <a:latin typeface="Times New Roman"/>
                <a:cs typeface="Times New Roman"/>
              </a:rPr>
              <a:t>  </a:t>
            </a:r>
            <a:r>
              <a:rPr sz="2800" spc="125" smtClean="0">
                <a:latin typeface="Times New Roman"/>
                <a:cs typeface="Times New Roman"/>
              </a:rPr>
              <a:t>E</a:t>
            </a:r>
            <a:r>
              <a:rPr sz="2800" spc="-10" smtClean="0">
                <a:latin typeface="Times New Roman"/>
                <a:cs typeface="Times New Roman"/>
              </a:rPr>
              <a:t> </a:t>
            </a:r>
            <a:r>
              <a:rPr sz="2800" dirty="0">
                <a:latin typeface="AoyagiKouzanFontT"/>
                <a:cs typeface="AoyagiKouzanFontT"/>
              </a:rPr>
              <a:t>⇒</a:t>
            </a:r>
            <a:r>
              <a:rPr sz="2800" spc="-705" dirty="0">
                <a:latin typeface="AoyagiKouzanFontT"/>
                <a:cs typeface="AoyagiKouzanFontT"/>
              </a:rPr>
              <a:t> </a:t>
            </a:r>
            <a:r>
              <a:rPr sz="2800" spc="30" dirty="0">
                <a:latin typeface="Times New Roman"/>
                <a:cs typeface="Times New Roman"/>
              </a:rPr>
              <a:t>-E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oyagiKouzanFontT"/>
                <a:cs typeface="AoyagiKouzanFontT"/>
              </a:rPr>
              <a:t>⇒</a:t>
            </a:r>
            <a:r>
              <a:rPr sz="2800" spc="-705" dirty="0">
                <a:latin typeface="AoyagiKouzanFontT"/>
                <a:cs typeface="AoyagiKouzanFontT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-(E)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oyagiKouzanFontT"/>
                <a:cs typeface="AoyagiKouzanFontT"/>
              </a:rPr>
              <a:t>⇒</a:t>
            </a:r>
            <a:r>
              <a:rPr sz="2800" spc="-710" dirty="0">
                <a:latin typeface="AoyagiKouzanFontT"/>
                <a:cs typeface="AoyagiKouzanFontT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-(E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285" dirty="0">
                <a:latin typeface="Times New Roman"/>
                <a:cs typeface="Times New Roman"/>
              </a:rPr>
              <a:t>+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E)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oyagiKouzanFontT"/>
                <a:cs typeface="AoyagiKouzanFontT"/>
              </a:rPr>
              <a:t>⇒</a:t>
            </a:r>
            <a:r>
              <a:rPr sz="2800" spc="-705" dirty="0">
                <a:latin typeface="AoyagiKouzanFontT"/>
                <a:cs typeface="AoyagiKouzanFontT"/>
              </a:rPr>
              <a:t> </a:t>
            </a:r>
            <a:r>
              <a:rPr sz="2800" spc="-85" dirty="0">
                <a:latin typeface="Times New Roman"/>
                <a:cs typeface="Times New Roman"/>
              </a:rPr>
              <a:t>-(id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285" dirty="0">
                <a:latin typeface="Times New Roman"/>
                <a:cs typeface="Times New Roman"/>
              </a:rPr>
              <a:t>+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E)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oyagiKouzanFontT"/>
                <a:cs typeface="AoyagiKouzanFontT"/>
              </a:rPr>
              <a:t>⇒</a:t>
            </a:r>
            <a:r>
              <a:rPr sz="2800" spc="-705" dirty="0">
                <a:latin typeface="AoyagiKouzanFontT"/>
                <a:cs typeface="AoyagiKouzanFontT"/>
              </a:rPr>
              <a:t> </a:t>
            </a:r>
            <a:r>
              <a:rPr sz="2800" spc="-85" dirty="0">
                <a:latin typeface="Times New Roman"/>
                <a:cs typeface="Times New Roman"/>
              </a:rPr>
              <a:t>-(id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285" dirty="0">
                <a:latin typeface="Times New Roman"/>
                <a:cs typeface="Times New Roman"/>
              </a:rPr>
              <a:t>+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85" dirty="0">
                <a:latin typeface="Times New Roman"/>
                <a:cs typeface="Times New Roman"/>
              </a:rPr>
              <a:t>id)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0081" y="304800"/>
            <a:ext cx="427768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14" dirty="0">
                <a:solidFill>
                  <a:srgbClr val="262626"/>
                </a:solidFill>
              </a:rPr>
              <a:t>Parse</a:t>
            </a:r>
            <a:r>
              <a:rPr sz="4800" spc="-80" dirty="0">
                <a:solidFill>
                  <a:srgbClr val="262626"/>
                </a:solidFill>
              </a:rPr>
              <a:t> </a:t>
            </a:r>
            <a:r>
              <a:rPr sz="4800" spc="-125" dirty="0">
                <a:solidFill>
                  <a:srgbClr val="262626"/>
                </a:solidFill>
              </a:rPr>
              <a:t>Tree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548640" y="2286002"/>
            <a:ext cx="2540320" cy="1105431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2800" spc="-70" dirty="0">
                <a:latin typeface="Times New Roman"/>
                <a:cs typeface="Times New Roman"/>
              </a:rPr>
              <a:t>Parse </a:t>
            </a:r>
            <a:r>
              <a:rPr sz="2800" spc="-35" dirty="0">
                <a:latin typeface="Times New Roman"/>
                <a:cs typeface="Times New Roman"/>
              </a:rPr>
              <a:t>tree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for: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2800" spc="-85" dirty="0">
                <a:latin typeface="Times New Roman"/>
                <a:cs typeface="Times New Roman"/>
              </a:rPr>
              <a:t>-(id </a:t>
            </a:r>
            <a:r>
              <a:rPr sz="2800" spc="285" dirty="0">
                <a:latin typeface="Times New Roman"/>
                <a:cs typeface="Times New Roman"/>
              </a:rPr>
              <a:t>+</a:t>
            </a:r>
            <a:r>
              <a:rPr sz="2800" spc="55" dirty="0">
                <a:latin typeface="Times New Roman"/>
                <a:cs typeface="Times New Roman"/>
              </a:rPr>
              <a:t> </a:t>
            </a:r>
            <a:r>
              <a:rPr sz="2800" spc="-85" dirty="0">
                <a:latin typeface="Times New Roman"/>
                <a:cs typeface="Times New Roman"/>
              </a:rPr>
              <a:t>id)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85460" y="2191720"/>
            <a:ext cx="3401858" cy="3932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226" y="237743"/>
            <a:ext cx="10550462" cy="6383020"/>
          </a:xfrm>
          <a:custGeom>
            <a:avLst/>
            <a:gdLst/>
            <a:ahLst/>
            <a:cxnLst/>
            <a:rect l="l" t="t" r="r" b="b"/>
            <a:pathLst>
              <a:path w="11722735" h="6383020">
                <a:moveTo>
                  <a:pt x="11722580" y="6382493"/>
                </a:moveTo>
                <a:lnTo>
                  <a:pt x="0" y="6382493"/>
                </a:lnTo>
                <a:lnTo>
                  <a:pt x="0" y="0"/>
                </a:lnTo>
                <a:lnTo>
                  <a:pt x="11722580" y="0"/>
                </a:lnTo>
                <a:lnTo>
                  <a:pt x="11722580" y="6382493"/>
                </a:lnTo>
                <a:close/>
              </a:path>
            </a:pathLst>
          </a:custGeom>
          <a:solidFill>
            <a:srgbClr val="E6DF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0383" y="370144"/>
            <a:ext cx="10312016" cy="61177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6233" y="1073452"/>
            <a:ext cx="2692728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60" dirty="0"/>
              <a:t>Sequence </a:t>
            </a:r>
            <a:r>
              <a:rPr sz="2400" spc="-5" dirty="0"/>
              <a:t>of  </a:t>
            </a:r>
            <a:r>
              <a:rPr sz="2400" spc="-45" dirty="0"/>
              <a:t>parse </a:t>
            </a:r>
            <a:r>
              <a:rPr sz="2400" spc="-40" dirty="0"/>
              <a:t>trees </a:t>
            </a:r>
            <a:r>
              <a:rPr sz="2400" spc="-5" dirty="0"/>
              <a:t>for  </a:t>
            </a:r>
            <a:r>
              <a:rPr sz="2400" spc="-10" dirty="0"/>
              <a:t>the</a:t>
            </a:r>
            <a:r>
              <a:rPr sz="2400" spc="-50" dirty="0"/>
              <a:t> derivation</a:t>
            </a:r>
            <a:endParaRPr sz="2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1520" y="381000"/>
            <a:ext cx="448056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50" dirty="0">
                <a:solidFill>
                  <a:srgbClr val="262626"/>
                </a:solidFill>
              </a:rPr>
              <a:t>Ambiguity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731522" y="1905001"/>
            <a:ext cx="8662225" cy="22826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510" marR="168910" indent="-131445" algn="just">
              <a:lnSpc>
                <a:spcPct val="100000"/>
              </a:lnSpc>
              <a:spcBef>
                <a:spcPts val="1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130" dirty="0">
                <a:latin typeface="Times New Roman"/>
                <a:cs typeface="Times New Roman"/>
              </a:rPr>
              <a:t>A </a:t>
            </a:r>
            <a:r>
              <a:rPr sz="2800" spc="-55" dirty="0">
                <a:latin typeface="Times New Roman"/>
                <a:cs typeface="Times New Roman"/>
              </a:rPr>
              <a:t>grammar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85" dirty="0">
                <a:latin typeface="Times New Roman"/>
                <a:cs typeface="Times New Roman"/>
              </a:rPr>
              <a:t>said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30" dirty="0">
                <a:latin typeface="Times New Roman"/>
                <a:cs typeface="Times New Roman"/>
              </a:rPr>
              <a:t>be </a:t>
            </a:r>
            <a:r>
              <a:rPr sz="2800" b="1" spc="20" dirty="0">
                <a:latin typeface="Times New Roman"/>
                <a:cs typeface="Times New Roman"/>
              </a:rPr>
              <a:t>ambiguous </a:t>
            </a:r>
            <a:r>
              <a:rPr sz="2800" spc="-85" dirty="0">
                <a:latin typeface="Times New Roman"/>
                <a:cs typeface="Times New Roman"/>
              </a:rPr>
              <a:t>if </a:t>
            </a:r>
            <a:r>
              <a:rPr sz="2800" spc="-50" dirty="0">
                <a:latin typeface="Times New Roman"/>
                <a:cs typeface="Times New Roman"/>
              </a:rPr>
              <a:t>it </a:t>
            </a:r>
            <a:r>
              <a:rPr sz="2800" spc="-55" dirty="0">
                <a:latin typeface="Times New Roman"/>
                <a:cs typeface="Times New Roman"/>
              </a:rPr>
              <a:t>can </a:t>
            </a:r>
            <a:r>
              <a:rPr sz="2800" spc="-25" dirty="0">
                <a:latin typeface="Times New Roman"/>
                <a:cs typeface="Times New Roman"/>
              </a:rPr>
              <a:t>produce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40" dirty="0">
                <a:latin typeface="Times New Roman"/>
                <a:cs typeface="Times New Roman"/>
              </a:rPr>
              <a:t>sentence </a:t>
            </a:r>
            <a:r>
              <a:rPr sz="2800" spc="-55" dirty="0">
                <a:latin typeface="Times New Roman"/>
                <a:cs typeface="Times New Roman"/>
              </a:rPr>
              <a:t>in  </a:t>
            </a:r>
            <a:r>
              <a:rPr sz="2800" spc="-25" dirty="0">
                <a:latin typeface="Times New Roman"/>
                <a:cs typeface="Times New Roman"/>
              </a:rPr>
              <a:t>more </a:t>
            </a:r>
            <a:r>
              <a:rPr sz="2800" spc="-10" dirty="0">
                <a:latin typeface="Times New Roman"/>
                <a:cs typeface="Times New Roman"/>
              </a:rPr>
              <a:t>than one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195" dirty="0">
                <a:latin typeface="Times New Roman"/>
                <a:cs typeface="Times New Roman"/>
              </a:rPr>
              <a:t>way</a:t>
            </a:r>
            <a:endParaRPr sz="2800">
              <a:latin typeface="Times New Roman"/>
              <a:cs typeface="Times New Roman"/>
            </a:endParaRPr>
          </a:p>
          <a:p>
            <a:pPr marL="143510" marR="5080" indent="-131445" algn="just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15" dirty="0">
                <a:latin typeface="Times New Roman"/>
                <a:cs typeface="Times New Roman"/>
              </a:rPr>
              <a:t>If </a:t>
            </a:r>
            <a:r>
              <a:rPr sz="2800" spc="-25" dirty="0">
                <a:latin typeface="Times New Roman"/>
                <a:cs typeface="Times New Roman"/>
              </a:rPr>
              <a:t>there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25" dirty="0">
                <a:latin typeface="Times New Roman"/>
                <a:cs typeface="Times New Roman"/>
              </a:rPr>
              <a:t>more </a:t>
            </a:r>
            <a:r>
              <a:rPr sz="2800" spc="-10" dirty="0">
                <a:latin typeface="Times New Roman"/>
                <a:cs typeface="Times New Roman"/>
              </a:rPr>
              <a:t>than one </a:t>
            </a:r>
            <a:r>
              <a:rPr sz="2800" spc="-50" dirty="0">
                <a:latin typeface="Times New Roman"/>
                <a:cs typeface="Times New Roman"/>
              </a:rPr>
              <a:t>parse </a:t>
            </a:r>
            <a:r>
              <a:rPr sz="2800" spc="-35" dirty="0">
                <a:latin typeface="Times New Roman"/>
                <a:cs typeface="Times New Roman"/>
              </a:rPr>
              <a:t>tree </a:t>
            </a:r>
            <a:r>
              <a:rPr sz="2800" spc="-5" dirty="0">
                <a:latin typeface="Times New Roman"/>
                <a:cs typeface="Times New Roman"/>
              </a:rPr>
              <a:t>for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40" dirty="0">
                <a:latin typeface="Times New Roman"/>
                <a:cs typeface="Times New Roman"/>
              </a:rPr>
              <a:t>sentence </a:t>
            </a:r>
            <a:r>
              <a:rPr sz="2800" spc="10" dirty="0">
                <a:latin typeface="Times New Roman"/>
                <a:cs typeface="Times New Roman"/>
              </a:rPr>
              <a:t>or </a:t>
            </a:r>
            <a:r>
              <a:rPr sz="2800" spc="-60" dirty="0">
                <a:latin typeface="Times New Roman"/>
                <a:cs typeface="Times New Roman"/>
              </a:rPr>
              <a:t>derivation </a:t>
            </a:r>
            <a:r>
              <a:rPr sz="2800" spc="-70" dirty="0">
                <a:latin typeface="Times New Roman"/>
                <a:cs typeface="Times New Roman"/>
              </a:rPr>
              <a:t>(left  </a:t>
            </a:r>
            <a:r>
              <a:rPr sz="2800" spc="10" dirty="0">
                <a:latin typeface="Times New Roman"/>
                <a:cs typeface="Times New Roman"/>
              </a:rPr>
              <a:t>or </a:t>
            </a:r>
            <a:r>
              <a:rPr sz="2800" spc="-60" dirty="0">
                <a:latin typeface="Times New Roman"/>
                <a:cs typeface="Times New Roman"/>
              </a:rPr>
              <a:t>right) </a:t>
            </a:r>
            <a:r>
              <a:rPr sz="2800" spc="-65" dirty="0">
                <a:latin typeface="Times New Roman"/>
                <a:cs typeface="Times New Roman"/>
              </a:rPr>
              <a:t>with </a:t>
            </a:r>
            <a:r>
              <a:rPr sz="2800" spc="-40" dirty="0">
                <a:latin typeface="Times New Roman"/>
                <a:cs typeface="Times New Roman"/>
              </a:rPr>
              <a:t>respect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110" dirty="0">
                <a:latin typeface="Times New Roman"/>
                <a:cs typeface="Times New Roman"/>
              </a:rPr>
              <a:t>given </a:t>
            </a:r>
            <a:r>
              <a:rPr sz="2800" spc="-65" dirty="0">
                <a:latin typeface="Times New Roman"/>
                <a:cs typeface="Times New Roman"/>
              </a:rPr>
              <a:t>grammar, </a:t>
            </a:r>
            <a:r>
              <a:rPr sz="2800" dirty="0">
                <a:latin typeface="Times New Roman"/>
                <a:cs typeface="Times New Roman"/>
              </a:rPr>
              <a:t>then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55" dirty="0">
                <a:latin typeface="Times New Roman"/>
                <a:cs typeface="Times New Roman"/>
              </a:rPr>
              <a:t>grammar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85" dirty="0">
                <a:latin typeface="Times New Roman"/>
                <a:cs typeface="Times New Roman"/>
              </a:rPr>
              <a:t>said 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30" dirty="0">
                <a:latin typeface="Times New Roman"/>
                <a:cs typeface="Times New Roman"/>
              </a:rPr>
              <a:t>be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b="1" spc="20" dirty="0">
                <a:latin typeface="Times New Roman"/>
                <a:cs typeface="Times New Roman"/>
              </a:rPr>
              <a:t>ambiguous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0081" y="381000"/>
            <a:ext cx="464344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50" dirty="0">
                <a:solidFill>
                  <a:srgbClr val="262626"/>
                </a:solidFill>
              </a:rPr>
              <a:t>Ambiguity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731520" y="1705307"/>
            <a:ext cx="9875520" cy="4419158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95580" indent="-131445">
              <a:lnSpc>
                <a:spcPct val="100000"/>
              </a:lnSpc>
              <a:spcBef>
                <a:spcPts val="1000"/>
              </a:spcBef>
              <a:buClr>
                <a:srgbClr val="262626"/>
              </a:buClr>
              <a:buSzPct val="96428"/>
              <a:buChar char="◦"/>
              <a:tabLst>
                <a:tab pos="195580" algn="l"/>
              </a:tabLst>
            </a:pPr>
            <a:r>
              <a:rPr sz="2800" spc="-45" dirty="0">
                <a:latin typeface="Times New Roman"/>
                <a:cs typeface="Times New Roman"/>
              </a:rPr>
              <a:t>Consider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grammar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85" dirty="0">
                <a:latin typeface="Times New Roman"/>
                <a:cs typeface="Times New Roman"/>
              </a:rPr>
              <a:t>above</a:t>
            </a:r>
            <a:r>
              <a:rPr sz="2800" spc="-85">
                <a:latin typeface="Times New Roman"/>
                <a:cs typeface="Times New Roman"/>
              </a:rPr>
              <a:t>:</a:t>
            </a:r>
            <a:r>
              <a:rPr sz="2800" spc="-5">
                <a:latin typeface="Times New Roman"/>
                <a:cs typeface="Times New Roman"/>
              </a:rPr>
              <a:t> </a:t>
            </a:r>
            <a:endParaRPr lang="en-US" sz="2800" spc="-5" dirty="0" smtClean="0">
              <a:latin typeface="Times New Roman"/>
              <a:cs typeface="Times New Roman"/>
            </a:endParaRPr>
          </a:p>
          <a:p>
            <a:pPr marL="195580" indent="-131445">
              <a:lnSpc>
                <a:spcPct val="100000"/>
              </a:lnSpc>
              <a:spcBef>
                <a:spcPts val="1000"/>
              </a:spcBef>
              <a:buClr>
                <a:srgbClr val="262626"/>
              </a:buClr>
              <a:buSzPct val="96428"/>
              <a:tabLst>
                <a:tab pos="195580" algn="l"/>
              </a:tabLst>
            </a:pPr>
            <a:r>
              <a:rPr lang="en-US" sz="2800" spc="-5" dirty="0" smtClean="0">
                <a:latin typeface="Times New Roman"/>
                <a:cs typeface="Times New Roman"/>
              </a:rPr>
              <a:t>     </a:t>
            </a:r>
            <a:r>
              <a:rPr sz="2800" spc="125" smtClean="0">
                <a:latin typeface="Times New Roman"/>
                <a:cs typeface="Times New Roman"/>
              </a:rPr>
              <a:t>E</a:t>
            </a:r>
            <a:r>
              <a:rPr sz="2800" smtClean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1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285" dirty="0">
                <a:latin typeface="Times New Roman"/>
                <a:cs typeface="Times New Roman"/>
              </a:rPr>
              <a:t>+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1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835" dirty="0">
                <a:latin typeface="Times New Roman"/>
                <a:cs typeface="Times New Roman"/>
              </a:rPr>
              <a:t>|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1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204" dirty="0">
                <a:latin typeface="Times New Roman"/>
                <a:cs typeface="Times New Roman"/>
              </a:rPr>
              <a:t>*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1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835" dirty="0">
                <a:latin typeface="Times New Roman"/>
                <a:cs typeface="Times New Roman"/>
              </a:rPr>
              <a:t>|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Times New Roman"/>
                <a:cs typeface="Times New Roman"/>
              </a:rPr>
              <a:t>(E)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835" dirty="0">
                <a:latin typeface="Times New Roman"/>
                <a:cs typeface="Times New Roman"/>
              </a:rPr>
              <a:t>|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30" dirty="0">
                <a:latin typeface="Times New Roman"/>
                <a:cs typeface="Times New Roman"/>
              </a:rPr>
              <a:t>-E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835" dirty="0">
                <a:latin typeface="Times New Roman"/>
                <a:cs typeface="Times New Roman"/>
              </a:rPr>
              <a:t>|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70" dirty="0">
                <a:latin typeface="Times New Roman"/>
                <a:cs typeface="Times New Roman"/>
              </a:rPr>
              <a:t>id</a:t>
            </a:r>
            <a:endParaRPr sz="2800">
              <a:latin typeface="Times New Roman"/>
              <a:cs typeface="Times New Roman"/>
            </a:endParaRPr>
          </a:p>
          <a:p>
            <a:pPr marL="19558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95580" algn="l"/>
              </a:tabLst>
            </a:pPr>
            <a:r>
              <a:rPr sz="2800" spc="-45" dirty="0">
                <a:latin typeface="Times New Roman"/>
                <a:cs typeface="Times New Roman"/>
              </a:rPr>
              <a:t>Consider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70" dirty="0">
                <a:latin typeface="Times New Roman"/>
                <a:cs typeface="Times New Roman"/>
              </a:rPr>
              <a:t>string: </a:t>
            </a:r>
            <a:r>
              <a:rPr sz="2800" b="1" spc="-70" dirty="0">
                <a:latin typeface="Times New Roman"/>
                <a:cs typeface="Times New Roman"/>
              </a:rPr>
              <a:t>id </a:t>
            </a:r>
            <a:r>
              <a:rPr sz="2800" b="1" spc="285" dirty="0">
                <a:latin typeface="Times New Roman"/>
                <a:cs typeface="Times New Roman"/>
              </a:rPr>
              <a:t>+ </a:t>
            </a:r>
            <a:r>
              <a:rPr sz="2800" b="1" spc="-70" dirty="0">
                <a:latin typeface="Times New Roman"/>
                <a:cs typeface="Times New Roman"/>
              </a:rPr>
              <a:t>id </a:t>
            </a:r>
            <a:r>
              <a:rPr sz="2800" b="1" spc="-204" dirty="0">
                <a:latin typeface="Times New Roman"/>
                <a:cs typeface="Times New Roman"/>
              </a:rPr>
              <a:t>*</a:t>
            </a:r>
            <a:r>
              <a:rPr sz="2800" b="1" spc="-55" dirty="0">
                <a:latin typeface="Times New Roman"/>
                <a:cs typeface="Times New Roman"/>
              </a:rPr>
              <a:t> </a:t>
            </a:r>
            <a:r>
              <a:rPr sz="2800" b="1" spc="-70" dirty="0">
                <a:latin typeface="Times New Roman"/>
                <a:cs typeface="Times New Roman"/>
              </a:rPr>
              <a:t>id</a:t>
            </a:r>
            <a:endParaRPr sz="2800" b="1">
              <a:latin typeface="Times New Roman"/>
              <a:cs typeface="Times New Roman"/>
            </a:endParaRPr>
          </a:p>
          <a:p>
            <a:pPr marL="19558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95580" algn="l"/>
              </a:tabLst>
            </a:pPr>
            <a:r>
              <a:rPr sz="2800" spc="45" dirty="0">
                <a:latin typeface="Times New Roman"/>
                <a:cs typeface="Times New Roman"/>
              </a:rPr>
              <a:t>It </a:t>
            </a:r>
            <a:r>
              <a:rPr sz="2800" spc="-55" dirty="0">
                <a:latin typeface="Times New Roman"/>
                <a:cs typeface="Times New Roman"/>
              </a:rPr>
              <a:t>has two </a:t>
            </a:r>
            <a:r>
              <a:rPr sz="2800" spc="-40" dirty="0">
                <a:latin typeface="Times New Roman"/>
                <a:cs typeface="Times New Roman"/>
              </a:rPr>
              <a:t>distinct</a:t>
            </a:r>
            <a:r>
              <a:rPr sz="2800" spc="50" dirty="0">
                <a:latin typeface="Times New Roman"/>
                <a:cs typeface="Times New Roman"/>
              </a:rPr>
              <a:t> </a:t>
            </a:r>
            <a:r>
              <a:rPr sz="2800" spc="-70" dirty="0">
                <a:latin typeface="Times New Roman"/>
                <a:cs typeface="Times New Roman"/>
              </a:rPr>
              <a:t>derivations:</a:t>
            </a:r>
            <a:endParaRPr sz="2800">
              <a:latin typeface="Times New Roman"/>
              <a:cs typeface="Times New Roman"/>
            </a:endParaRPr>
          </a:p>
          <a:p>
            <a:pPr marL="452120" indent="-440055">
              <a:lnSpc>
                <a:spcPct val="100000"/>
              </a:lnSpc>
              <a:spcBef>
                <a:spcPts val="900"/>
              </a:spcBef>
              <a:buAutoNum type="alphaLcParenBoth"/>
              <a:tabLst>
                <a:tab pos="452755" algn="l"/>
              </a:tabLst>
            </a:pPr>
            <a:r>
              <a:rPr sz="2800" spc="125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oyagiKouzanFontT"/>
                <a:cs typeface="AoyagiKouzanFontT"/>
              </a:rPr>
              <a:t>⇒</a:t>
            </a:r>
            <a:r>
              <a:rPr sz="2800" spc="-705" dirty="0">
                <a:latin typeface="AoyagiKouzanFontT"/>
                <a:cs typeface="AoyagiKouzanFontT"/>
              </a:rPr>
              <a:t> </a:t>
            </a:r>
            <a:r>
              <a:rPr sz="2800" spc="175" dirty="0">
                <a:latin typeface="Times New Roman"/>
                <a:cs typeface="Times New Roman"/>
              </a:rPr>
              <a:t>E+E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oyagiKouzanFontT"/>
                <a:cs typeface="AoyagiKouzanFontT"/>
              </a:rPr>
              <a:t>⇒</a:t>
            </a:r>
            <a:r>
              <a:rPr sz="2800" spc="-705" dirty="0">
                <a:latin typeface="AoyagiKouzanFontT"/>
                <a:cs typeface="AoyagiKouzanFontT"/>
              </a:rPr>
              <a:t> </a:t>
            </a:r>
            <a:r>
              <a:rPr sz="2800" spc="65" dirty="0">
                <a:latin typeface="Times New Roman"/>
                <a:cs typeface="Times New Roman"/>
              </a:rPr>
              <a:t>id+E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oyagiKouzanFontT"/>
                <a:cs typeface="AoyagiKouzanFontT"/>
              </a:rPr>
              <a:t>⇒</a:t>
            </a:r>
            <a:r>
              <a:rPr sz="2800" spc="-705" dirty="0">
                <a:latin typeface="AoyagiKouzanFontT"/>
                <a:cs typeface="AoyagiKouzanFontT"/>
              </a:rPr>
              <a:t> </a:t>
            </a:r>
            <a:r>
              <a:rPr sz="2800" spc="30" dirty="0">
                <a:latin typeface="Times New Roman"/>
                <a:cs typeface="Times New Roman"/>
              </a:rPr>
              <a:t>id+E*E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oyagiKouzanFontT"/>
                <a:cs typeface="AoyagiKouzanFontT"/>
              </a:rPr>
              <a:t>⇒</a:t>
            </a:r>
            <a:r>
              <a:rPr sz="2800" spc="-705" dirty="0">
                <a:latin typeface="AoyagiKouzanFontT"/>
                <a:cs typeface="AoyagiKouzanFontT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id+id*E </a:t>
            </a:r>
            <a:r>
              <a:rPr sz="2800" dirty="0">
                <a:latin typeface="AoyagiKouzanFontT"/>
                <a:cs typeface="AoyagiKouzanFontT"/>
              </a:rPr>
              <a:t>⇒</a:t>
            </a:r>
            <a:r>
              <a:rPr sz="2800" spc="-705" dirty="0">
                <a:latin typeface="AoyagiKouzanFontT"/>
                <a:cs typeface="AoyagiKouzanFontT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id+id*id</a:t>
            </a:r>
            <a:endParaRPr sz="2800">
              <a:latin typeface="Times New Roman"/>
              <a:cs typeface="Times New Roman"/>
            </a:endParaRPr>
          </a:p>
          <a:p>
            <a:pPr marL="488950" indent="-476884">
              <a:lnSpc>
                <a:spcPct val="100000"/>
              </a:lnSpc>
              <a:spcBef>
                <a:spcPts val="900"/>
              </a:spcBef>
              <a:buAutoNum type="alphaLcParenBoth"/>
              <a:tabLst>
                <a:tab pos="489584" algn="l"/>
              </a:tabLst>
            </a:pPr>
            <a:r>
              <a:rPr sz="2800" spc="125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oyagiKouzanFontT"/>
                <a:cs typeface="AoyagiKouzanFontT"/>
              </a:rPr>
              <a:t>⇒</a:t>
            </a:r>
            <a:r>
              <a:rPr sz="2800" spc="-705" dirty="0">
                <a:latin typeface="AoyagiKouzanFontT"/>
                <a:cs typeface="AoyagiKouzanFontT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E*E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oyagiKouzanFontT"/>
                <a:cs typeface="AoyagiKouzanFontT"/>
              </a:rPr>
              <a:t>⇒</a:t>
            </a:r>
            <a:r>
              <a:rPr sz="2800" spc="-705" dirty="0">
                <a:latin typeface="AoyagiKouzanFontT"/>
                <a:cs typeface="AoyagiKouzanFontT"/>
              </a:rPr>
              <a:t> </a:t>
            </a:r>
            <a:r>
              <a:rPr sz="2800" spc="85" dirty="0">
                <a:latin typeface="Times New Roman"/>
                <a:cs typeface="Times New Roman"/>
              </a:rPr>
              <a:t>E+E*E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oyagiKouzanFontT"/>
                <a:cs typeface="AoyagiKouzanFontT"/>
              </a:rPr>
              <a:t>⇒</a:t>
            </a:r>
            <a:r>
              <a:rPr sz="2800" spc="-705" dirty="0">
                <a:latin typeface="AoyagiKouzanFontT"/>
                <a:cs typeface="AoyagiKouzanFontT"/>
              </a:rPr>
              <a:t> </a:t>
            </a:r>
            <a:r>
              <a:rPr sz="2800" spc="30" dirty="0">
                <a:latin typeface="Times New Roman"/>
                <a:cs typeface="Times New Roman"/>
              </a:rPr>
              <a:t>id+E*E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oyagiKouzanFontT"/>
                <a:cs typeface="AoyagiKouzanFontT"/>
              </a:rPr>
              <a:t>⇒</a:t>
            </a:r>
            <a:r>
              <a:rPr sz="2800" spc="-705" dirty="0">
                <a:latin typeface="AoyagiKouzanFontT"/>
                <a:cs typeface="AoyagiKouzanFontT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id+id*E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oyagiKouzanFontT"/>
                <a:cs typeface="AoyagiKouzanFontT"/>
              </a:rPr>
              <a:t>⇒</a:t>
            </a:r>
            <a:r>
              <a:rPr sz="2800" spc="-705" dirty="0">
                <a:latin typeface="AoyagiKouzanFontT"/>
                <a:cs typeface="AoyagiKouzanFontT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id+id*id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lphaLcParenBoth"/>
            </a:pPr>
            <a:endParaRPr sz="4450">
              <a:latin typeface="Times New Roman"/>
              <a:cs typeface="Times New Roman"/>
            </a:endParaRPr>
          </a:p>
          <a:p>
            <a:pPr marL="195580" lvl="1" indent="-131445">
              <a:lnSpc>
                <a:spcPct val="100000"/>
              </a:lnSpc>
              <a:buClr>
                <a:srgbClr val="262626"/>
              </a:buClr>
              <a:buSzPct val="96428"/>
              <a:buChar char="◦"/>
              <a:tabLst>
                <a:tab pos="195580" algn="l"/>
              </a:tabLst>
            </a:pPr>
            <a:r>
              <a:rPr sz="2800" spc="-135" dirty="0">
                <a:latin typeface="Times New Roman"/>
                <a:cs typeface="Times New Roman"/>
              </a:rPr>
              <a:t>So, </a:t>
            </a:r>
            <a:r>
              <a:rPr sz="2800" spc="-40" dirty="0">
                <a:latin typeface="Times New Roman"/>
                <a:cs typeface="Times New Roman"/>
              </a:rPr>
              <a:t>this </a:t>
            </a:r>
            <a:r>
              <a:rPr sz="2800" spc="-55" dirty="0">
                <a:latin typeface="Times New Roman"/>
                <a:cs typeface="Times New Roman"/>
              </a:rPr>
              <a:t>grammar </a:t>
            </a:r>
            <a:r>
              <a:rPr sz="2800" spc="-105" dirty="0">
                <a:latin typeface="Times New Roman"/>
                <a:cs typeface="Times New Roman"/>
              </a:rPr>
              <a:t>is</a:t>
            </a:r>
            <a:r>
              <a:rPr sz="2800" spc="210" dirty="0">
                <a:latin typeface="Times New Roman"/>
                <a:cs typeface="Times New Roman"/>
              </a:rPr>
              <a:t> </a:t>
            </a:r>
            <a:r>
              <a:rPr sz="2800" spc="-60" dirty="0">
                <a:latin typeface="Times New Roman"/>
                <a:cs typeface="Times New Roman"/>
              </a:rPr>
              <a:t>ambiguous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0081" y="381000"/>
            <a:ext cx="418624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50" dirty="0">
                <a:solidFill>
                  <a:srgbClr val="262626"/>
                </a:solidFill>
              </a:rPr>
              <a:t>Ambiguity</a:t>
            </a:r>
            <a:endParaRPr sz="4800"/>
          </a:p>
        </p:txBody>
      </p:sp>
      <p:sp>
        <p:nvSpPr>
          <p:cNvPr id="3" name="object 3"/>
          <p:cNvSpPr/>
          <p:nvPr/>
        </p:nvSpPr>
        <p:spPr>
          <a:xfrm>
            <a:off x="1300513" y="2245123"/>
            <a:ext cx="8371745" cy="39322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1520" y="457200"/>
            <a:ext cx="50292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85" dirty="0">
                <a:solidFill>
                  <a:srgbClr val="262626"/>
                </a:solidFill>
              </a:rPr>
              <a:t>Left</a:t>
            </a:r>
            <a:r>
              <a:rPr sz="4800" spc="-70" dirty="0">
                <a:solidFill>
                  <a:srgbClr val="262626"/>
                </a:solidFill>
              </a:rPr>
              <a:t> </a:t>
            </a:r>
            <a:r>
              <a:rPr sz="4800" spc="-105" dirty="0">
                <a:solidFill>
                  <a:srgbClr val="262626"/>
                </a:solidFill>
              </a:rPr>
              <a:t>Recursion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640080" y="1600201"/>
            <a:ext cx="10058400" cy="18517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6210" marR="17780" indent="-131445">
              <a:lnSpc>
                <a:spcPct val="100000"/>
              </a:lnSpc>
              <a:spcBef>
                <a:spcPts val="100"/>
              </a:spcBef>
              <a:buClr>
                <a:srgbClr val="262626"/>
              </a:buClr>
              <a:buSzPct val="96428"/>
              <a:buChar char="◦"/>
              <a:tabLst>
                <a:tab pos="156845" algn="l"/>
                <a:tab pos="7839075" algn="l"/>
              </a:tabLst>
            </a:pPr>
            <a:r>
              <a:rPr sz="2800" spc="-5" dirty="0">
                <a:latin typeface="Times New Roman"/>
                <a:cs typeface="Times New Roman"/>
              </a:rPr>
              <a:t>The </a:t>
            </a:r>
            <a:r>
              <a:rPr sz="2800" spc="-55" dirty="0">
                <a:latin typeface="Times New Roman"/>
                <a:cs typeface="Times New Roman"/>
              </a:rPr>
              <a:t>grammar </a:t>
            </a:r>
            <a:r>
              <a:rPr sz="2800" spc="-65" dirty="0">
                <a:latin typeface="Times New Roman"/>
                <a:cs typeface="Times New Roman"/>
              </a:rPr>
              <a:t>with </a:t>
            </a:r>
            <a:r>
              <a:rPr sz="2800" spc="-80" dirty="0">
                <a:latin typeface="Times New Roman"/>
                <a:cs typeface="Times New Roman"/>
              </a:rPr>
              <a:t>recursive </a:t>
            </a:r>
            <a:r>
              <a:rPr sz="2800" spc="-30" dirty="0">
                <a:latin typeface="Times New Roman"/>
                <a:cs typeface="Times New Roman"/>
              </a:rPr>
              <a:t>non-terminal </a:t>
            </a:r>
            <a:r>
              <a:rPr sz="2800" spc="-40" dirty="0">
                <a:latin typeface="Times New Roman"/>
                <a:cs typeface="Times New Roman"/>
              </a:rPr>
              <a:t>at 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360" dirty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left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production 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95" dirty="0">
                <a:latin typeface="Times New Roman"/>
                <a:cs typeface="Times New Roman"/>
              </a:rPr>
              <a:t>called </a:t>
            </a:r>
            <a:r>
              <a:rPr sz="2800" spc="-55" dirty="0">
                <a:latin typeface="Times New Roman"/>
                <a:cs typeface="Times New Roman"/>
              </a:rPr>
              <a:t>left </a:t>
            </a:r>
            <a:r>
              <a:rPr sz="2800" spc="-80" dirty="0">
                <a:latin typeface="Times New Roman"/>
                <a:cs typeface="Times New Roman"/>
              </a:rPr>
              <a:t>recursive</a:t>
            </a:r>
            <a:r>
              <a:rPr sz="2800" spc="245" dirty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grammar</a:t>
            </a:r>
            <a:endParaRPr sz="2800">
              <a:latin typeface="Times New Roman"/>
              <a:cs typeface="Times New Roman"/>
            </a:endParaRPr>
          </a:p>
          <a:p>
            <a:pPr marL="156210" marR="61341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56845" algn="l"/>
                <a:tab pos="4291965" algn="l"/>
              </a:tabLst>
            </a:pPr>
            <a:r>
              <a:rPr sz="2800" spc="-130" dirty="0">
                <a:latin typeface="Times New Roman"/>
                <a:cs typeface="Times New Roman"/>
              </a:rPr>
              <a:t>A </a:t>
            </a:r>
            <a:r>
              <a:rPr sz="2800" spc="-55" dirty="0">
                <a:latin typeface="Times New Roman"/>
                <a:cs typeface="Times New Roman"/>
              </a:rPr>
              <a:t>grammar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55" dirty="0">
                <a:latin typeface="Times New Roman"/>
                <a:cs typeface="Times New Roman"/>
              </a:rPr>
              <a:t>left</a:t>
            </a:r>
            <a:r>
              <a:rPr sz="2800" spc="360" dirty="0">
                <a:latin typeface="Times New Roman"/>
                <a:cs typeface="Times New Roman"/>
              </a:rPr>
              <a:t> </a:t>
            </a:r>
            <a:r>
              <a:rPr sz="2800" spc="-80" dirty="0">
                <a:latin typeface="Times New Roman"/>
                <a:cs typeface="Times New Roman"/>
              </a:rPr>
              <a:t>recursive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85" dirty="0">
                <a:latin typeface="Times New Roman"/>
                <a:cs typeface="Times New Roman"/>
              </a:rPr>
              <a:t>if	</a:t>
            </a:r>
            <a:r>
              <a:rPr sz="2800" spc="-50" dirty="0">
                <a:latin typeface="Times New Roman"/>
                <a:cs typeface="Times New Roman"/>
              </a:rPr>
              <a:t>it </a:t>
            </a:r>
            <a:r>
              <a:rPr sz="2800" spc="-55" dirty="0">
                <a:latin typeface="Times New Roman"/>
                <a:cs typeface="Times New Roman"/>
              </a:rPr>
              <a:t>has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25" dirty="0">
                <a:latin typeface="Times New Roman"/>
                <a:cs typeface="Times New Roman"/>
              </a:rPr>
              <a:t>non </a:t>
            </a:r>
            <a:r>
              <a:rPr sz="2800" dirty="0">
                <a:latin typeface="Times New Roman"/>
                <a:cs typeface="Times New Roman"/>
              </a:rPr>
              <a:t>– </a:t>
            </a:r>
            <a:r>
              <a:rPr sz="2800" spc="-45" dirty="0">
                <a:latin typeface="Times New Roman"/>
                <a:cs typeface="Times New Roman"/>
              </a:rPr>
              <a:t>terminal </a:t>
            </a:r>
            <a:r>
              <a:rPr sz="2800" spc="-240" dirty="0">
                <a:latin typeface="Times New Roman"/>
                <a:cs typeface="Times New Roman"/>
              </a:rPr>
              <a:t>“A” </a:t>
            </a:r>
            <a:r>
              <a:rPr sz="2800" spc="-50" dirty="0">
                <a:latin typeface="Times New Roman"/>
                <a:cs typeface="Times New Roman"/>
              </a:rPr>
              <a:t>such </a:t>
            </a:r>
            <a:r>
              <a:rPr sz="2800" spc="-5" dirty="0">
                <a:latin typeface="Times New Roman"/>
                <a:cs typeface="Times New Roman"/>
              </a:rPr>
              <a:t>that  </a:t>
            </a:r>
            <a:r>
              <a:rPr sz="2800" spc="-25" dirty="0">
                <a:latin typeface="Times New Roman"/>
                <a:cs typeface="Times New Roman"/>
              </a:rPr>
              <a:t>there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60" dirty="0">
                <a:latin typeface="Times New Roman"/>
                <a:cs typeface="Times New Roman"/>
              </a:rPr>
              <a:t>derivation, </a:t>
            </a:r>
            <a:r>
              <a:rPr sz="2800" spc="-130" dirty="0">
                <a:latin typeface="Times New Roman"/>
                <a:cs typeface="Times New Roman"/>
              </a:rPr>
              <a:t>A </a:t>
            </a:r>
            <a:r>
              <a:rPr sz="2800" spc="95" dirty="0">
                <a:latin typeface="AoyagiKouzanFontT"/>
                <a:cs typeface="AoyagiKouzanFontT"/>
              </a:rPr>
              <a:t>⇒</a:t>
            </a:r>
            <a:r>
              <a:rPr sz="2775" spc="142" baseline="31531" dirty="0">
                <a:latin typeface="Times New Roman"/>
                <a:cs typeface="Times New Roman"/>
              </a:rPr>
              <a:t>+ </a:t>
            </a:r>
            <a:r>
              <a:rPr sz="2800" spc="-125" dirty="0">
                <a:latin typeface="Times New Roman"/>
                <a:cs typeface="Times New Roman"/>
              </a:rPr>
              <a:t>Aα </a:t>
            </a:r>
            <a:r>
              <a:rPr sz="2800" spc="-5" dirty="0">
                <a:latin typeface="Times New Roman"/>
                <a:cs typeface="Times New Roman"/>
              </a:rPr>
              <a:t>for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Times New Roman"/>
                <a:cs typeface="Times New Roman"/>
              </a:rPr>
              <a:t>some </a:t>
            </a:r>
            <a:r>
              <a:rPr sz="2800" spc="-55" dirty="0">
                <a:latin typeface="Times New Roman"/>
                <a:cs typeface="Times New Roman"/>
              </a:rPr>
              <a:t>string </a:t>
            </a:r>
            <a:r>
              <a:rPr sz="2800" spc="-114" dirty="0">
                <a:latin typeface="Times New Roman"/>
                <a:cs typeface="Times New Roman"/>
              </a:rPr>
              <a:t>α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2269" y="4049770"/>
            <a:ext cx="139661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510" indent="-131445">
              <a:lnSpc>
                <a:spcPct val="100000"/>
              </a:lnSpc>
              <a:spcBef>
                <a:spcPts val="1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70" dirty="0">
                <a:latin typeface="Times New Roman"/>
                <a:cs typeface="Times New Roman"/>
              </a:rPr>
              <a:t>Eg: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03120" y="3962400"/>
            <a:ext cx="3200400" cy="1653530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2800" spc="125" dirty="0">
                <a:latin typeface="Times New Roman"/>
                <a:cs typeface="Times New Roman"/>
              </a:rPr>
              <a:t>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→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125" dirty="0">
                <a:latin typeface="Times New Roman"/>
                <a:cs typeface="Times New Roman"/>
              </a:rPr>
              <a:t>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285" dirty="0">
                <a:latin typeface="Times New Roman"/>
                <a:cs typeface="Times New Roman"/>
              </a:rPr>
              <a:t>+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T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835" dirty="0">
                <a:latin typeface="Times New Roman"/>
                <a:cs typeface="Times New Roman"/>
              </a:rPr>
              <a:t>|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T</a:t>
            </a:r>
            <a:endParaRPr sz="2800">
              <a:latin typeface="Times New Roman"/>
              <a:cs typeface="Times New Roman"/>
            </a:endParaRPr>
          </a:p>
          <a:p>
            <a:pPr marL="12700" marR="156845">
              <a:lnSpc>
                <a:spcPct val="126800"/>
              </a:lnSpc>
            </a:pPr>
            <a:r>
              <a:rPr sz="2800" spc="10" dirty="0">
                <a:latin typeface="Times New Roman"/>
                <a:cs typeface="Times New Roman"/>
              </a:rPr>
              <a:t>T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10" dirty="0">
                <a:latin typeface="Times New Roman"/>
                <a:cs typeface="Times New Roman"/>
              </a:rPr>
              <a:t>T </a:t>
            </a:r>
            <a:r>
              <a:rPr sz="2800" spc="-204" dirty="0">
                <a:latin typeface="Times New Roman"/>
                <a:cs typeface="Times New Roman"/>
              </a:rPr>
              <a:t>* </a:t>
            </a:r>
            <a:r>
              <a:rPr sz="2800" spc="15" dirty="0">
                <a:latin typeface="Times New Roman"/>
                <a:cs typeface="Times New Roman"/>
              </a:rPr>
              <a:t>F </a:t>
            </a:r>
            <a:r>
              <a:rPr sz="2800" spc="835" dirty="0">
                <a:latin typeface="Times New Roman"/>
                <a:cs typeface="Times New Roman"/>
              </a:rPr>
              <a:t>|</a:t>
            </a:r>
            <a:r>
              <a:rPr sz="2800" spc="-434" dirty="0">
                <a:latin typeface="Times New Roman"/>
                <a:cs typeface="Times New Roman"/>
              </a:rPr>
              <a:t> </a:t>
            </a:r>
            <a:r>
              <a:rPr sz="2800" spc="15">
                <a:latin typeface="Times New Roman"/>
                <a:cs typeface="Times New Roman"/>
              </a:rPr>
              <a:t>F  </a:t>
            </a:r>
            <a:endParaRPr lang="en-US" sz="2800" spc="15" dirty="0" smtClean="0">
              <a:latin typeface="Times New Roman"/>
              <a:cs typeface="Times New Roman"/>
            </a:endParaRPr>
          </a:p>
          <a:p>
            <a:pPr marL="12700" marR="156845">
              <a:lnSpc>
                <a:spcPct val="126800"/>
              </a:lnSpc>
            </a:pPr>
            <a:r>
              <a:rPr sz="2800" spc="15" smtClean="0">
                <a:latin typeface="Times New Roman"/>
                <a:cs typeface="Times New Roman"/>
              </a:rPr>
              <a:t>F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70" dirty="0">
                <a:latin typeface="Times New Roman"/>
                <a:cs typeface="Times New Roman"/>
              </a:rPr>
              <a:t>id </a:t>
            </a:r>
            <a:r>
              <a:rPr sz="2800" spc="835" dirty="0">
                <a:latin typeface="Times New Roman"/>
                <a:cs typeface="Times New Roman"/>
              </a:rPr>
              <a:t>|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(E)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1520" y="457200"/>
            <a:ext cx="54664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262626"/>
                </a:solidFill>
              </a:rPr>
              <a:t>Introduction</a:t>
            </a:r>
            <a:endParaRPr sz="4800"/>
          </a:p>
        </p:txBody>
      </p:sp>
      <p:sp>
        <p:nvSpPr>
          <p:cNvPr id="3" name="object 3"/>
          <p:cNvSpPr txBox="1">
            <a:spLocks noGrp="1"/>
          </p:cNvSpPr>
          <p:nvPr>
            <p:ph sz="quarter" idx="1"/>
          </p:nvPr>
        </p:nvSpPr>
        <p:spPr>
          <a:xfrm>
            <a:off x="735177" y="1600200"/>
            <a:ext cx="9784080" cy="39292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7320" marR="332740" indent="-131445">
              <a:lnSpc>
                <a:spcPct val="100000"/>
              </a:lnSpc>
              <a:spcBef>
                <a:spcPts val="100"/>
              </a:spcBef>
              <a:buClr>
                <a:srgbClr val="262626"/>
              </a:buClr>
              <a:buSzPct val="96428"/>
              <a:buChar char="◦"/>
              <a:tabLst>
                <a:tab pos="147955" algn="l"/>
                <a:tab pos="2427605" algn="l"/>
                <a:tab pos="2647950" algn="l"/>
              </a:tabLst>
            </a:pPr>
            <a:r>
              <a:rPr lang="en-US" spc="-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spc="-5" smtClean="0">
                <a:latin typeface="Times New Roman" pitchFamily="18" charset="0"/>
                <a:cs typeface="Times New Roman" pitchFamily="18" charset="0"/>
              </a:rPr>
              <a:t>The</a:t>
            </a:r>
            <a:r>
              <a:rPr spc="1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spc="-15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spc="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pc="-5" dirty="0">
                <a:latin typeface="Times New Roman" pitchFamily="18" charset="0"/>
                <a:cs typeface="Times New Roman" pitchFamily="18" charset="0"/>
              </a:rPr>
              <a:t>of	</a:t>
            </a:r>
            <a:r>
              <a:rPr spc="-85" dirty="0">
                <a:latin typeface="Times New Roman" pitchFamily="18" charset="0"/>
                <a:cs typeface="Times New Roman" pitchFamily="18" charset="0"/>
              </a:rPr>
              <a:t>syntax </a:t>
            </a:r>
            <a:r>
              <a:rPr spc="-110" dirty="0">
                <a:latin typeface="Times New Roman" pitchFamily="18" charset="0"/>
                <a:cs typeface="Times New Roman" pitchFamily="18" charset="0"/>
              </a:rPr>
              <a:t>analysis </a:t>
            </a:r>
            <a:r>
              <a:rPr spc="10" dirty="0">
                <a:latin typeface="Times New Roman" pitchFamily="18" charset="0"/>
                <a:cs typeface="Times New Roman" pitchFamily="18" charset="0"/>
              </a:rPr>
              <a:t>or </a:t>
            </a:r>
            <a:r>
              <a:rPr spc="-65" dirty="0">
                <a:latin typeface="Times New Roman" pitchFamily="18" charset="0"/>
                <a:cs typeface="Times New Roman" pitchFamily="18" charset="0"/>
              </a:rPr>
              <a:t>parsing </a:t>
            </a:r>
            <a:r>
              <a:rPr spc="-105" dirty="0">
                <a:latin typeface="Times New Roman" pitchFamily="18" charset="0"/>
                <a:cs typeface="Times New Roman" pitchFamily="18" charset="0"/>
              </a:rPr>
              <a:t>is </a:t>
            </a:r>
            <a:r>
              <a:rPr spc="30" dirty="0">
                <a:latin typeface="Times New Roman" pitchFamily="18" charset="0"/>
                <a:cs typeface="Times New Roman" pitchFamily="18" charset="0"/>
              </a:rPr>
              <a:t>to </a:t>
            </a:r>
            <a:r>
              <a:rPr spc="-80" dirty="0">
                <a:latin typeface="Times New Roman" pitchFamily="18" charset="0"/>
                <a:cs typeface="Times New Roman" pitchFamily="18" charset="0"/>
              </a:rPr>
              <a:t>check </a:t>
            </a:r>
            <a:r>
              <a:rPr spc="-5" dirty="0">
                <a:latin typeface="Times New Roman" pitchFamily="18" charset="0"/>
                <a:cs typeface="Times New Roman" pitchFamily="18" charset="0"/>
              </a:rPr>
              <a:t>that </a:t>
            </a:r>
            <a:r>
              <a:rPr spc="-140" dirty="0">
                <a:latin typeface="Times New Roman" pitchFamily="18" charset="0"/>
                <a:cs typeface="Times New Roman" pitchFamily="18" charset="0"/>
              </a:rPr>
              <a:t>we </a:t>
            </a:r>
            <a:r>
              <a:rPr spc="-90" dirty="0">
                <a:latin typeface="Times New Roman" pitchFamily="18" charset="0"/>
                <a:cs typeface="Times New Roman" pitchFamily="18" charset="0"/>
              </a:rPr>
              <a:t>have </a:t>
            </a:r>
            <a:r>
              <a:rPr spc="-110" dirty="0">
                <a:latin typeface="Times New Roman" pitchFamily="18" charset="0"/>
                <a:cs typeface="Times New Roman" pitchFamily="18" charset="0"/>
              </a:rPr>
              <a:t>a  valid</a:t>
            </a:r>
            <a:r>
              <a:rPr spc="-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pc="-55">
                <a:latin typeface="Times New Roman" pitchFamily="18" charset="0"/>
                <a:cs typeface="Times New Roman" pitchFamily="18" charset="0"/>
              </a:rPr>
              <a:t>sequence</a:t>
            </a:r>
            <a:r>
              <a:rPr>
                <a:latin typeface="Times New Roman" pitchFamily="18" charset="0"/>
                <a:cs typeface="Times New Roman" pitchFamily="18" charset="0"/>
              </a:rPr>
              <a:t> </a:t>
            </a:r>
            <a:r>
              <a:rPr spc="-5" smtClean="0"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spc="-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spc="-35" smtClean="0">
                <a:latin typeface="Times New Roman" pitchFamily="18" charset="0"/>
                <a:cs typeface="Times New Roman" pitchFamily="18" charset="0"/>
              </a:rPr>
              <a:t>tokens</a:t>
            </a:r>
            <a:endParaRPr spc="-35" dirty="0">
              <a:latin typeface="Times New Roman" pitchFamily="18" charset="0"/>
              <a:cs typeface="Times New Roman" pitchFamily="18" charset="0"/>
            </a:endParaRPr>
          </a:p>
          <a:p>
            <a:pPr marL="147320" marR="695325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7955" algn="l"/>
                <a:tab pos="1893570" algn="l"/>
                <a:tab pos="2515235" algn="l"/>
              </a:tabLst>
            </a:pPr>
            <a:r>
              <a:rPr lang="en-US" spc="-13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spc="-13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spc="15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spc="-40" dirty="0">
                <a:latin typeface="Times New Roman" pitchFamily="18" charset="0"/>
                <a:cs typeface="Times New Roman" pitchFamily="18" charset="0"/>
              </a:rPr>
              <a:t>by-product</a:t>
            </a:r>
            <a:r>
              <a:rPr spc="1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pc="-5" dirty="0">
                <a:latin typeface="Times New Roman" pitchFamily="18" charset="0"/>
                <a:cs typeface="Times New Roman" pitchFamily="18" charset="0"/>
              </a:rPr>
              <a:t>of	</a:t>
            </a:r>
            <a:r>
              <a:rPr spc="-40" dirty="0">
                <a:latin typeface="Times New Roman" pitchFamily="18" charset="0"/>
                <a:cs typeface="Times New Roman" pitchFamily="18" charset="0"/>
              </a:rPr>
              <a:t>this process </a:t>
            </a:r>
            <a:r>
              <a:rPr spc="-105" dirty="0">
                <a:latin typeface="Times New Roman" pitchFamily="18" charset="0"/>
                <a:cs typeface="Times New Roman" pitchFamily="18" charset="0"/>
              </a:rPr>
              <a:t>is </a:t>
            </a:r>
            <a:r>
              <a:rPr spc="-114" dirty="0">
                <a:latin typeface="Times New Roman" pitchFamily="18" charset="0"/>
                <a:cs typeface="Times New Roman" pitchFamily="18" charset="0"/>
              </a:rPr>
              <a:t>typically </a:t>
            </a:r>
            <a:r>
              <a:rPr spc="-110" dirty="0">
                <a:latin typeface="Times New Roman" pitchFamily="18" charset="0"/>
                <a:cs typeface="Times New Roman" pitchFamily="18" charset="0"/>
              </a:rPr>
              <a:t>a </a:t>
            </a:r>
            <a:r>
              <a:rPr spc="-35" dirty="0">
                <a:latin typeface="Times New Roman" pitchFamily="18" charset="0"/>
                <a:cs typeface="Times New Roman" pitchFamily="18" charset="0"/>
              </a:rPr>
              <a:t>tree </a:t>
            </a:r>
            <a:r>
              <a:rPr spc="-5" dirty="0">
                <a:latin typeface="Times New Roman" pitchFamily="18" charset="0"/>
                <a:cs typeface="Times New Roman" pitchFamily="18" charset="0"/>
              </a:rPr>
              <a:t>that </a:t>
            </a:r>
            <a:r>
              <a:rPr spc="-30" dirty="0">
                <a:latin typeface="Times New Roman" pitchFamily="18" charset="0"/>
                <a:cs typeface="Times New Roman" pitchFamily="18" charset="0"/>
              </a:rPr>
              <a:t>represents </a:t>
            </a:r>
            <a:r>
              <a:rPr spc="-10" dirty="0">
                <a:latin typeface="Times New Roman" pitchFamily="18" charset="0"/>
                <a:cs typeface="Times New Roman" pitchFamily="18" charset="0"/>
              </a:rPr>
              <a:t>the  </a:t>
            </a:r>
            <a:r>
              <a:rPr spc="-20">
                <a:latin typeface="Times New Roman" pitchFamily="18" charset="0"/>
                <a:cs typeface="Times New Roman" pitchFamily="18" charset="0"/>
              </a:rPr>
              <a:t>structure</a:t>
            </a:r>
            <a:r>
              <a:rPr spc="25">
                <a:latin typeface="Times New Roman" pitchFamily="18" charset="0"/>
                <a:cs typeface="Times New Roman" pitchFamily="18" charset="0"/>
              </a:rPr>
              <a:t> </a:t>
            </a:r>
            <a:r>
              <a:rPr spc="-5" smtClean="0"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spc="-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spc="-10" smtClean="0">
                <a:latin typeface="Times New Roman" pitchFamily="18" charset="0"/>
                <a:cs typeface="Times New Roman" pitchFamily="18" charset="0"/>
              </a:rPr>
              <a:t>the</a:t>
            </a:r>
            <a:r>
              <a:rPr spc="-5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spc="-30" dirty="0">
                <a:latin typeface="Times New Roman" pitchFamily="18" charset="0"/>
                <a:cs typeface="Times New Roman" pitchFamily="18" charset="0"/>
              </a:rPr>
              <a:t>program</a:t>
            </a:r>
          </a:p>
          <a:p>
            <a:pPr marL="147320" marR="229235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7955" algn="l"/>
                <a:tab pos="2976245" algn="l"/>
              </a:tabLst>
            </a:pPr>
            <a:r>
              <a:rPr lang="en-US" spc="-7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spc="-75" smtClean="0">
                <a:latin typeface="Times New Roman" pitchFamily="18" charset="0"/>
                <a:cs typeface="Times New Roman" pitchFamily="18" charset="0"/>
              </a:rPr>
              <a:t>Parsing </a:t>
            </a:r>
            <a:r>
              <a:rPr spc="-105" dirty="0">
                <a:latin typeface="Times New Roman" pitchFamily="18" charset="0"/>
                <a:cs typeface="Times New Roman" pitchFamily="18" charset="0"/>
              </a:rPr>
              <a:t>is </a:t>
            </a:r>
            <a:r>
              <a:rPr spc="-10" dirty="0">
                <a:latin typeface="Times New Roman" pitchFamily="18" charset="0"/>
                <a:cs typeface="Times New Roman" pitchFamily="18" charset="0"/>
              </a:rPr>
              <a:t>the</a:t>
            </a:r>
            <a:r>
              <a:rPr spc="18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pc="-55">
                <a:latin typeface="Times New Roman" pitchFamily="18" charset="0"/>
                <a:cs typeface="Times New Roman" pitchFamily="18" charset="0"/>
              </a:rPr>
              <a:t>act</a:t>
            </a:r>
            <a:r>
              <a:rPr>
                <a:latin typeface="Times New Roman" pitchFamily="18" charset="0"/>
                <a:cs typeface="Times New Roman" pitchFamily="18" charset="0"/>
              </a:rPr>
              <a:t> </a:t>
            </a:r>
            <a:r>
              <a:rPr spc="-5" smtClean="0"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spc="-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spc="-85" smtClean="0">
                <a:latin typeface="Times New Roman" pitchFamily="18" charset="0"/>
                <a:cs typeface="Times New Roman" pitchFamily="18" charset="0"/>
              </a:rPr>
              <a:t>checking </a:t>
            </a:r>
            <a:r>
              <a:rPr spc="-35" dirty="0">
                <a:latin typeface="Times New Roman" pitchFamily="18" charset="0"/>
                <a:cs typeface="Times New Roman" pitchFamily="18" charset="0"/>
              </a:rPr>
              <a:t>whether </a:t>
            </a:r>
            <a:r>
              <a:rPr spc="-110" dirty="0">
                <a:latin typeface="Times New Roman" pitchFamily="18" charset="0"/>
                <a:cs typeface="Times New Roman" pitchFamily="18" charset="0"/>
              </a:rPr>
              <a:t>a </a:t>
            </a:r>
            <a:r>
              <a:rPr spc="-55" dirty="0">
                <a:latin typeface="Times New Roman" pitchFamily="18" charset="0"/>
                <a:cs typeface="Times New Roman" pitchFamily="18" charset="0"/>
              </a:rPr>
              <a:t>grammar </a:t>
            </a:r>
            <a:r>
              <a:rPr spc="-40" dirty="0">
                <a:latin typeface="Times New Roman" pitchFamily="18" charset="0"/>
                <a:cs typeface="Times New Roman" pitchFamily="18" charset="0"/>
              </a:rPr>
              <a:t>“accepts” </a:t>
            </a:r>
            <a:r>
              <a:rPr spc="-45" dirty="0">
                <a:latin typeface="Times New Roman" pitchFamily="18" charset="0"/>
                <a:cs typeface="Times New Roman" pitchFamily="18" charset="0"/>
              </a:rPr>
              <a:t>an </a:t>
            </a:r>
            <a:r>
              <a:rPr spc="-15" dirty="0">
                <a:latin typeface="Times New Roman" pitchFamily="18" charset="0"/>
                <a:cs typeface="Times New Roman" pitchFamily="18" charset="0"/>
              </a:rPr>
              <a:t>input  </a:t>
            </a:r>
            <a:r>
              <a:rPr spc="-35" dirty="0">
                <a:latin typeface="Times New Roman" pitchFamily="18" charset="0"/>
                <a:cs typeface="Times New Roman" pitchFamily="18" charset="0"/>
              </a:rPr>
              <a:t>text </a:t>
            </a:r>
            <a:r>
              <a:rPr spc="-90" dirty="0">
                <a:latin typeface="Times New Roman" pitchFamily="18" charset="0"/>
                <a:cs typeface="Times New Roman" pitchFamily="18" charset="0"/>
              </a:rPr>
              <a:t>as </a:t>
            </a:r>
            <a:r>
              <a:rPr spc="-110" dirty="0">
                <a:latin typeface="Times New Roman" pitchFamily="18" charset="0"/>
                <a:cs typeface="Times New Roman" pitchFamily="18" charset="0"/>
              </a:rPr>
              <a:t>valid </a:t>
            </a:r>
            <a:r>
              <a:rPr spc="-65" dirty="0">
                <a:latin typeface="Times New Roman" pitchFamily="18" charset="0"/>
                <a:cs typeface="Times New Roman" pitchFamily="18" charset="0"/>
              </a:rPr>
              <a:t>(according </a:t>
            </a:r>
            <a:r>
              <a:rPr spc="30" dirty="0">
                <a:latin typeface="Times New Roman" pitchFamily="18" charset="0"/>
                <a:cs typeface="Times New Roman" pitchFamily="18" charset="0"/>
              </a:rPr>
              <a:t>to </a:t>
            </a:r>
            <a:r>
              <a:rPr spc="-1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spc="-55" dirty="0">
                <a:latin typeface="Times New Roman" pitchFamily="18" charset="0"/>
                <a:cs typeface="Times New Roman" pitchFamily="18" charset="0"/>
              </a:rPr>
              <a:t>grammar</a:t>
            </a:r>
            <a:r>
              <a:rPr spc="2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pc="-65" dirty="0">
                <a:latin typeface="Times New Roman" pitchFamily="18" charset="0"/>
                <a:cs typeface="Times New Roman" pitchFamily="18" charset="0"/>
              </a:rPr>
              <a:t>rules)</a:t>
            </a:r>
          </a:p>
          <a:p>
            <a:pPr marL="147320" marR="508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7955" algn="l"/>
                <a:tab pos="578485" algn="l"/>
              </a:tabLst>
            </a:pPr>
            <a:r>
              <a:rPr lang="en-US" spc="4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spc="45" smtClean="0">
                <a:latin typeface="Times New Roman" pitchFamily="18" charset="0"/>
                <a:cs typeface="Times New Roman" pitchFamily="18" charset="0"/>
              </a:rPr>
              <a:t>It </a:t>
            </a:r>
            <a:r>
              <a:rPr spc="-35" dirty="0">
                <a:latin typeface="Times New Roman" pitchFamily="18" charset="0"/>
                <a:cs typeface="Times New Roman" pitchFamily="18" charset="0"/>
              </a:rPr>
              <a:t>determines </a:t>
            </a:r>
            <a:r>
              <a:rPr spc="-1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spc="-75" dirty="0">
                <a:latin typeface="Times New Roman" pitchFamily="18" charset="0"/>
                <a:cs typeface="Times New Roman" pitchFamily="18" charset="0"/>
              </a:rPr>
              <a:t>exact </a:t>
            </a:r>
            <a:r>
              <a:rPr spc="-25" dirty="0">
                <a:latin typeface="Times New Roman" pitchFamily="18" charset="0"/>
                <a:cs typeface="Times New Roman" pitchFamily="18" charset="0"/>
              </a:rPr>
              <a:t>correspondence </a:t>
            </a:r>
            <a:r>
              <a:rPr spc="-55" dirty="0">
                <a:latin typeface="Times New Roman" pitchFamily="18" charset="0"/>
                <a:cs typeface="Times New Roman" pitchFamily="18" charset="0"/>
              </a:rPr>
              <a:t>between </a:t>
            </a:r>
            <a:r>
              <a:rPr spc="-1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spc="-35" dirty="0">
                <a:latin typeface="Times New Roman" pitchFamily="18" charset="0"/>
                <a:cs typeface="Times New Roman" pitchFamily="18" charset="0"/>
              </a:rPr>
              <a:t>text </a:t>
            </a:r>
            <a:r>
              <a:rPr spc="-30" dirty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spc="-1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spc="-50">
                <a:latin typeface="Times New Roman" pitchFamily="18" charset="0"/>
                <a:cs typeface="Times New Roman" pitchFamily="18" charset="0"/>
              </a:rPr>
              <a:t>rules  </a:t>
            </a:r>
            <a:r>
              <a:rPr spc="-5" smtClean="0"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spc="-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spc="-110" smtClean="0">
                <a:latin typeface="Times New Roman" pitchFamily="18" charset="0"/>
                <a:cs typeface="Times New Roman" pitchFamily="18" charset="0"/>
              </a:rPr>
              <a:t>given</a:t>
            </a:r>
            <a:r>
              <a:rPr spc="-1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spc="-55" dirty="0">
                <a:latin typeface="Times New Roman" pitchFamily="18" charset="0"/>
                <a:cs typeface="Times New Roman" pitchFamily="18" charset="0"/>
              </a:rPr>
              <a:t>grammar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1520" y="457200"/>
            <a:ext cx="585216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85" dirty="0">
                <a:solidFill>
                  <a:srgbClr val="262626"/>
                </a:solidFill>
              </a:rPr>
              <a:t>Left</a:t>
            </a:r>
            <a:r>
              <a:rPr sz="4800" spc="-70" dirty="0">
                <a:solidFill>
                  <a:srgbClr val="262626"/>
                </a:solidFill>
              </a:rPr>
              <a:t> </a:t>
            </a:r>
            <a:r>
              <a:rPr sz="4800" spc="-105" dirty="0">
                <a:solidFill>
                  <a:srgbClr val="262626"/>
                </a:solidFill>
              </a:rPr>
              <a:t>Recursion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731520" y="1643752"/>
            <a:ext cx="10241280" cy="3059812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43510" indent="-131445">
              <a:lnSpc>
                <a:spcPct val="100000"/>
              </a:lnSpc>
              <a:spcBef>
                <a:spcPts val="10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50" dirty="0">
                <a:latin typeface="Times New Roman"/>
                <a:cs typeface="Times New Roman"/>
              </a:rPr>
              <a:t>Left </a:t>
            </a:r>
            <a:r>
              <a:rPr sz="2800" spc="-45" dirty="0">
                <a:latin typeface="Times New Roman"/>
                <a:cs typeface="Times New Roman"/>
              </a:rPr>
              <a:t>recursion </a:t>
            </a:r>
            <a:r>
              <a:rPr sz="2800" spc="-75" dirty="0">
                <a:latin typeface="Times New Roman"/>
                <a:cs typeface="Times New Roman"/>
              </a:rPr>
              <a:t>causes </a:t>
            </a:r>
            <a:r>
              <a:rPr sz="2800" spc="-80" dirty="0">
                <a:latin typeface="Times New Roman"/>
                <a:cs typeface="Times New Roman"/>
              </a:rPr>
              <a:t>recursive </a:t>
            </a:r>
            <a:r>
              <a:rPr sz="2800" spc="-35" dirty="0">
                <a:latin typeface="Times New Roman"/>
                <a:cs typeface="Times New Roman"/>
              </a:rPr>
              <a:t>descent </a:t>
            </a:r>
            <a:r>
              <a:rPr sz="2800" spc="-45" dirty="0">
                <a:latin typeface="Times New Roman"/>
                <a:cs typeface="Times New Roman"/>
              </a:rPr>
              <a:t>parser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30" dirty="0">
                <a:latin typeface="Times New Roman"/>
                <a:cs typeface="Times New Roman"/>
              </a:rPr>
              <a:t>go </a:t>
            </a:r>
            <a:r>
              <a:rPr sz="2800" spc="-15" dirty="0">
                <a:latin typeface="Times New Roman"/>
                <a:cs typeface="Times New Roman"/>
              </a:rPr>
              <a:t>into </a:t>
            </a:r>
            <a:r>
              <a:rPr sz="2800" spc="-55" dirty="0">
                <a:latin typeface="Times New Roman"/>
                <a:cs typeface="Times New Roman"/>
              </a:rPr>
              <a:t>infinite</a:t>
            </a:r>
            <a:r>
              <a:rPr sz="2800" spc="39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loop</a:t>
            </a:r>
            <a:endParaRPr sz="2800">
              <a:latin typeface="Times New Roman"/>
              <a:cs typeface="Times New Roman"/>
            </a:endParaRPr>
          </a:p>
          <a:p>
            <a:pPr marL="14351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55" dirty="0">
                <a:latin typeface="Times New Roman"/>
                <a:cs typeface="Times New Roman"/>
              </a:rPr>
              <a:t>Top </a:t>
            </a:r>
            <a:r>
              <a:rPr sz="2800" spc="-40" dirty="0">
                <a:latin typeface="Times New Roman"/>
                <a:cs typeface="Times New Roman"/>
              </a:rPr>
              <a:t>down </a:t>
            </a:r>
            <a:r>
              <a:rPr sz="2800" spc="-65" dirty="0">
                <a:latin typeface="Times New Roman"/>
                <a:cs typeface="Times New Roman"/>
              </a:rPr>
              <a:t>parsing </a:t>
            </a:r>
            <a:r>
              <a:rPr sz="2800" spc="-50" dirty="0">
                <a:latin typeface="Times New Roman"/>
                <a:cs typeface="Times New Roman"/>
              </a:rPr>
              <a:t>techniques </a:t>
            </a:r>
            <a:r>
              <a:rPr sz="2800" spc="-15" dirty="0">
                <a:latin typeface="Times New Roman"/>
                <a:cs typeface="Times New Roman"/>
              </a:rPr>
              <a:t>cannot </a:t>
            </a:r>
            <a:r>
              <a:rPr sz="2800" spc="-50" dirty="0">
                <a:latin typeface="Times New Roman"/>
                <a:cs typeface="Times New Roman"/>
              </a:rPr>
              <a:t>handle </a:t>
            </a:r>
            <a:r>
              <a:rPr sz="2800" spc="-55" dirty="0">
                <a:latin typeface="Times New Roman"/>
                <a:cs typeface="Times New Roman"/>
              </a:rPr>
              <a:t>left </a:t>
            </a:r>
            <a:r>
              <a:rPr sz="2800" spc="-80" dirty="0">
                <a:latin typeface="Times New Roman"/>
                <a:cs typeface="Times New Roman"/>
              </a:rPr>
              <a:t>recursive</a:t>
            </a:r>
            <a:r>
              <a:rPr sz="2800" spc="345" dirty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grammars</a:t>
            </a:r>
            <a:endParaRPr sz="2800">
              <a:latin typeface="Times New Roman"/>
              <a:cs typeface="Times New Roman"/>
            </a:endParaRPr>
          </a:p>
          <a:p>
            <a:pPr marL="143510" marR="28194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135" dirty="0">
                <a:latin typeface="Times New Roman"/>
                <a:cs typeface="Times New Roman"/>
              </a:rPr>
              <a:t>So, </a:t>
            </a:r>
            <a:r>
              <a:rPr sz="2800" spc="-140" dirty="0">
                <a:latin typeface="Times New Roman"/>
                <a:cs typeface="Times New Roman"/>
              </a:rPr>
              <a:t>we </a:t>
            </a:r>
            <a:r>
              <a:rPr sz="2800" spc="-90" dirty="0">
                <a:latin typeface="Times New Roman"/>
                <a:cs typeface="Times New Roman"/>
              </a:rPr>
              <a:t>have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30" dirty="0">
                <a:latin typeface="Times New Roman"/>
                <a:cs typeface="Times New Roman"/>
              </a:rPr>
              <a:t>convert </a:t>
            </a:r>
            <a:r>
              <a:rPr sz="2800" spc="-5" dirty="0">
                <a:latin typeface="Times New Roman"/>
                <a:cs typeface="Times New Roman"/>
              </a:rPr>
              <a:t>our </a:t>
            </a:r>
            <a:r>
              <a:rPr sz="2800" spc="-55" dirty="0">
                <a:latin typeface="Times New Roman"/>
                <a:cs typeface="Times New Roman"/>
              </a:rPr>
              <a:t>left </a:t>
            </a:r>
            <a:r>
              <a:rPr sz="2800" spc="-80" dirty="0">
                <a:latin typeface="Times New Roman"/>
                <a:cs typeface="Times New Roman"/>
              </a:rPr>
              <a:t>recursive </a:t>
            </a:r>
            <a:r>
              <a:rPr sz="2800" spc="-55" dirty="0">
                <a:latin typeface="Times New Roman"/>
                <a:cs typeface="Times New Roman"/>
              </a:rPr>
              <a:t>grammar </a:t>
            </a:r>
            <a:r>
              <a:rPr sz="2800" spc="-15" dirty="0">
                <a:latin typeface="Times New Roman"/>
                <a:cs typeface="Times New Roman"/>
              </a:rPr>
              <a:t>into </a:t>
            </a:r>
            <a:r>
              <a:rPr sz="2800" spc="-10" dirty="0">
                <a:latin typeface="Times New Roman"/>
                <a:cs typeface="Times New Roman"/>
              </a:rPr>
              <a:t>one </a:t>
            </a:r>
            <a:r>
              <a:rPr sz="2800" spc="-75" dirty="0">
                <a:latin typeface="Times New Roman"/>
                <a:cs typeface="Times New Roman"/>
              </a:rPr>
              <a:t>which </a:t>
            </a:r>
            <a:r>
              <a:rPr sz="2800" spc="-105" dirty="0">
                <a:latin typeface="Times New Roman"/>
                <a:cs typeface="Times New Roman"/>
              </a:rPr>
              <a:t>is  </a:t>
            </a:r>
            <a:r>
              <a:rPr sz="2800" spc="25" dirty="0">
                <a:latin typeface="Times New Roman"/>
                <a:cs typeface="Times New Roman"/>
              </a:rPr>
              <a:t>not </a:t>
            </a:r>
            <a:r>
              <a:rPr sz="2800" spc="-55" dirty="0">
                <a:latin typeface="Times New Roman"/>
                <a:cs typeface="Times New Roman"/>
              </a:rPr>
              <a:t>left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80" dirty="0">
                <a:latin typeface="Times New Roman"/>
                <a:cs typeface="Times New Roman"/>
              </a:rPr>
              <a:t>recursive</a:t>
            </a:r>
            <a:endParaRPr sz="2800">
              <a:latin typeface="Times New Roman"/>
              <a:cs typeface="Times New Roman"/>
            </a:endParaRPr>
          </a:p>
          <a:p>
            <a:pPr marL="143510" marR="508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7817484" algn="l"/>
              </a:tabLst>
            </a:pPr>
            <a:r>
              <a:rPr sz="2800" spc="-5" dirty="0">
                <a:latin typeface="Times New Roman"/>
                <a:cs typeface="Times New Roman"/>
              </a:rPr>
              <a:t>The </a:t>
            </a:r>
            <a:r>
              <a:rPr sz="2800" spc="-55" dirty="0">
                <a:latin typeface="Times New Roman"/>
                <a:cs typeface="Times New Roman"/>
              </a:rPr>
              <a:t>left </a:t>
            </a:r>
            <a:r>
              <a:rPr sz="2800" spc="-45" dirty="0">
                <a:latin typeface="Times New Roman"/>
                <a:cs typeface="Times New Roman"/>
              </a:rPr>
              <a:t>recursion </a:t>
            </a:r>
            <a:r>
              <a:rPr sz="2800" spc="-135" dirty="0">
                <a:latin typeface="Times New Roman"/>
                <a:cs typeface="Times New Roman"/>
              </a:rPr>
              <a:t>may </a:t>
            </a:r>
            <a:r>
              <a:rPr sz="2800" spc="-45" dirty="0">
                <a:latin typeface="Times New Roman"/>
                <a:cs typeface="Times New Roman"/>
              </a:rPr>
              <a:t>appear </a:t>
            </a:r>
            <a:r>
              <a:rPr sz="2800" spc="-55" dirty="0">
                <a:latin typeface="Times New Roman"/>
                <a:cs typeface="Times New Roman"/>
              </a:rPr>
              <a:t>in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95" dirty="0">
                <a:latin typeface="Times New Roman"/>
                <a:cs typeface="Times New Roman"/>
              </a:rPr>
              <a:t>single </a:t>
            </a:r>
            <a:r>
              <a:rPr sz="2800" spc="-75" dirty="0">
                <a:latin typeface="Times New Roman"/>
                <a:cs typeface="Times New Roman"/>
              </a:rPr>
              <a:t>derivation(called </a:t>
            </a:r>
            <a:r>
              <a:rPr sz="2800" spc="-60" dirty="0">
                <a:latin typeface="Times New Roman"/>
                <a:cs typeface="Times New Roman"/>
              </a:rPr>
              <a:t>immediate  </a:t>
            </a:r>
            <a:r>
              <a:rPr sz="2800" spc="-55" dirty="0">
                <a:latin typeface="Times New Roman"/>
                <a:cs typeface="Times New Roman"/>
              </a:rPr>
              <a:t>left recursion), </a:t>
            </a:r>
            <a:r>
              <a:rPr sz="2800" spc="10" dirty="0">
                <a:latin typeface="Times New Roman"/>
                <a:cs typeface="Times New Roman"/>
              </a:rPr>
              <a:t>or </a:t>
            </a:r>
            <a:r>
              <a:rPr sz="2800" spc="-135" dirty="0">
                <a:latin typeface="Times New Roman"/>
                <a:cs typeface="Times New Roman"/>
              </a:rPr>
              <a:t>may </a:t>
            </a:r>
            <a:r>
              <a:rPr sz="2800" spc="-45" dirty="0">
                <a:latin typeface="Times New Roman"/>
                <a:cs typeface="Times New Roman"/>
              </a:rPr>
              <a:t>appear </a:t>
            </a:r>
            <a:r>
              <a:rPr sz="2800" spc="-55" dirty="0">
                <a:latin typeface="Times New Roman"/>
                <a:cs typeface="Times New Roman"/>
              </a:rPr>
              <a:t>in </a:t>
            </a:r>
            <a:r>
              <a:rPr sz="2800" spc="-25" dirty="0">
                <a:latin typeface="Times New Roman"/>
                <a:cs typeface="Times New Roman"/>
              </a:rPr>
              <a:t>more </a:t>
            </a:r>
            <a:r>
              <a:rPr sz="2800" spc="-10" dirty="0">
                <a:latin typeface="Times New Roman"/>
                <a:cs typeface="Times New Roman"/>
              </a:rPr>
              <a:t>than one</a:t>
            </a:r>
            <a:r>
              <a:rPr sz="2800" spc="400" dirty="0">
                <a:latin typeface="Times New Roman"/>
                <a:cs typeface="Times New Roman"/>
              </a:rPr>
              <a:t> </a:t>
            </a:r>
            <a:r>
              <a:rPr sz="2800" spc="-15">
                <a:latin typeface="Times New Roman"/>
                <a:cs typeface="Times New Roman"/>
              </a:rPr>
              <a:t>step</a:t>
            </a:r>
            <a:r>
              <a:rPr sz="2800" spc="5">
                <a:latin typeface="Times New Roman"/>
                <a:cs typeface="Times New Roman"/>
              </a:rPr>
              <a:t> </a:t>
            </a:r>
            <a:r>
              <a:rPr sz="2800" spc="-5" smtClean="0">
                <a:latin typeface="Times New Roman"/>
                <a:cs typeface="Times New Roman"/>
              </a:rPr>
              <a:t>of</a:t>
            </a:r>
            <a:r>
              <a:rPr lang="en-US" sz="2800" spc="-5" dirty="0" smtClean="0">
                <a:latin typeface="Times New Roman"/>
                <a:cs typeface="Times New Roman"/>
              </a:rPr>
              <a:t> </a:t>
            </a:r>
            <a:r>
              <a:rPr sz="2800" spc="-10" smtClean="0">
                <a:latin typeface="Times New Roman"/>
                <a:cs typeface="Times New Roman"/>
              </a:rPr>
              <a:t>the</a:t>
            </a:r>
            <a:r>
              <a:rPr sz="2800" spc="-60" smtClean="0">
                <a:latin typeface="Times New Roman"/>
                <a:cs typeface="Times New Roman"/>
              </a:rPr>
              <a:t> </a:t>
            </a:r>
            <a:r>
              <a:rPr sz="2800" spc="-60" dirty="0">
                <a:latin typeface="Times New Roman"/>
                <a:cs typeface="Times New Roman"/>
              </a:rPr>
              <a:t>derivation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2960" y="457200"/>
            <a:ext cx="466344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85" dirty="0">
                <a:solidFill>
                  <a:srgbClr val="262626"/>
                </a:solidFill>
              </a:rPr>
              <a:t>Left</a:t>
            </a:r>
            <a:r>
              <a:rPr sz="4800" spc="-70" dirty="0">
                <a:solidFill>
                  <a:srgbClr val="262626"/>
                </a:solidFill>
              </a:rPr>
              <a:t> </a:t>
            </a:r>
            <a:r>
              <a:rPr sz="4800" spc="-105" dirty="0">
                <a:solidFill>
                  <a:srgbClr val="262626"/>
                </a:solidFill>
              </a:rPr>
              <a:t>Recursion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274320" y="1828802"/>
            <a:ext cx="11430000" cy="27726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4145" marR="2902585" indent="-144145">
              <a:lnSpc>
                <a:spcPct val="126800"/>
              </a:lnSpc>
              <a:spcBef>
                <a:spcPts val="1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1888489" algn="l"/>
              </a:tabLst>
            </a:pPr>
            <a:r>
              <a:rPr sz="2800" spc="-50" dirty="0">
                <a:latin typeface="Times New Roman"/>
                <a:cs typeface="Times New Roman"/>
              </a:rPr>
              <a:t>Example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25" dirty="0">
                <a:latin typeface="Times New Roman"/>
                <a:cs typeface="Times New Roman"/>
              </a:rPr>
              <a:t>non </a:t>
            </a:r>
            <a:r>
              <a:rPr sz="2800" spc="-60">
                <a:latin typeface="Times New Roman"/>
                <a:cs typeface="Times New Roman"/>
              </a:rPr>
              <a:t>immediate </a:t>
            </a:r>
            <a:r>
              <a:rPr lang="en-US" sz="2800" spc="-60" dirty="0" smtClean="0">
                <a:latin typeface="Times New Roman"/>
                <a:cs typeface="Times New Roman"/>
              </a:rPr>
              <a:t>left </a:t>
            </a:r>
            <a:r>
              <a:rPr lang="en-US" sz="2800" spc="-60" dirty="0" err="1" smtClean="0">
                <a:latin typeface="Times New Roman"/>
                <a:cs typeface="Times New Roman"/>
              </a:rPr>
              <a:t>rec</a:t>
            </a:r>
            <a:r>
              <a:rPr sz="2800" spc="-55" smtClean="0">
                <a:latin typeface="Times New Roman"/>
                <a:cs typeface="Times New Roman"/>
              </a:rPr>
              <a:t>ursion</a:t>
            </a:r>
            <a:r>
              <a:rPr sz="2800" spc="-55">
                <a:latin typeface="Times New Roman"/>
                <a:cs typeface="Times New Roman"/>
              </a:rPr>
              <a:t>:  </a:t>
            </a:r>
            <a:endParaRPr lang="en-US" sz="2800" spc="-55" dirty="0" smtClean="0">
              <a:latin typeface="Times New Roman"/>
              <a:cs typeface="Times New Roman"/>
            </a:endParaRPr>
          </a:p>
          <a:p>
            <a:pPr marL="144145" marR="2902585" indent="-144145">
              <a:lnSpc>
                <a:spcPct val="126800"/>
              </a:lnSpc>
              <a:spcBef>
                <a:spcPts val="100"/>
              </a:spcBef>
              <a:buClr>
                <a:srgbClr val="262626"/>
              </a:buClr>
              <a:buSzPct val="96428"/>
              <a:tabLst>
                <a:tab pos="144145" algn="l"/>
                <a:tab pos="1888489" algn="l"/>
              </a:tabLst>
            </a:pPr>
            <a:r>
              <a:rPr lang="en-US" sz="2800" spc="-220" dirty="0" smtClean="0">
                <a:latin typeface="Times New Roman"/>
                <a:cs typeface="Times New Roman"/>
              </a:rPr>
              <a:t> </a:t>
            </a:r>
            <a:r>
              <a:rPr sz="2800" spc="-220" smtClean="0">
                <a:latin typeface="Times New Roman"/>
                <a:cs typeface="Times New Roman"/>
              </a:rPr>
              <a:t>S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75" dirty="0">
                <a:latin typeface="Times New Roman"/>
                <a:cs typeface="Times New Roman"/>
              </a:rPr>
              <a:t>Aab </a:t>
            </a:r>
            <a:r>
              <a:rPr sz="2800" spc="835">
                <a:latin typeface="Times New Roman"/>
                <a:cs typeface="Times New Roman"/>
              </a:rPr>
              <a:t>|</a:t>
            </a:r>
            <a:r>
              <a:rPr sz="2800" spc="-200">
                <a:latin typeface="Times New Roman"/>
                <a:cs typeface="Times New Roman"/>
              </a:rPr>
              <a:t> </a:t>
            </a:r>
            <a:r>
              <a:rPr sz="2800" spc="-80" smtClean="0">
                <a:latin typeface="Times New Roman"/>
                <a:cs typeface="Times New Roman"/>
              </a:rPr>
              <a:t>c</a:t>
            </a:r>
            <a:endParaRPr lang="en-US" sz="2800" spc="-80" dirty="0" smtClean="0">
              <a:latin typeface="Times New Roman"/>
              <a:cs typeface="Times New Roman"/>
            </a:endParaRPr>
          </a:p>
          <a:p>
            <a:pPr marL="144145" marR="2902585" indent="-144145">
              <a:lnSpc>
                <a:spcPct val="126800"/>
              </a:lnSpc>
              <a:spcBef>
                <a:spcPts val="100"/>
              </a:spcBef>
              <a:buClr>
                <a:srgbClr val="262626"/>
              </a:buClr>
              <a:buSzPct val="96428"/>
              <a:tabLst>
                <a:tab pos="144145" algn="l"/>
                <a:tab pos="1888489" algn="l"/>
              </a:tabLst>
            </a:pPr>
            <a:r>
              <a:rPr lang="en-US" sz="2800" spc="-130" dirty="0" smtClean="0">
                <a:latin typeface="Times New Roman"/>
                <a:cs typeface="Times New Roman"/>
              </a:rPr>
              <a:t> </a:t>
            </a:r>
            <a:r>
              <a:rPr sz="2800" spc="-130" smtClean="0">
                <a:latin typeface="Times New Roman"/>
                <a:cs typeface="Times New Roman"/>
              </a:rPr>
              <a:t>A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150" dirty="0">
                <a:latin typeface="Times New Roman"/>
                <a:cs typeface="Times New Roman"/>
              </a:rPr>
              <a:t>Sc</a:t>
            </a:r>
            <a:r>
              <a:rPr sz="2800" spc="120" dirty="0">
                <a:latin typeface="Times New Roman"/>
                <a:cs typeface="Times New Roman"/>
              </a:rPr>
              <a:t> </a:t>
            </a:r>
            <a:r>
              <a:rPr sz="2800" spc="380" dirty="0">
                <a:latin typeface="Times New Roman"/>
                <a:cs typeface="Times New Roman"/>
              </a:rPr>
              <a:t>|c</a:t>
            </a:r>
            <a:endParaRPr sz="2800">
              <a:latin typeface="Times New Roman"/>
              <a:cs typeface="Times New Roman"/>
            </a:endParaRPr>
          </a:p>
          <a:p>
            <a:pPr marL="143510" marR="508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40" dirty="0">
                <a:latin typeface="Times New Roman"/>
                <a:cs typeface="Times New Roman"/>
              </a:rPr>
              <a:t>This </a:t>
            </a:r>
            <a:r>
              <a:rPr sz="2800" spc="-55" dirty="0">
                <a:latin typeface="Times New Roman"/>
                <a:cs typeface="Times New Roman"/>
              </a:rPr>
              <a:t>grammar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25" dirty="0">
                <a:latin typeface="Times New Roman"/>
                <a:cs typeface="Times New Roman"/>
              </a:rPr>
              <a:t>not </a:t>
            </a:r>
            <a:r>
              <a:rPr sz="2800" spc="-85" dirty="0">
                <a:latin typeface="Times New Roman"/>
                <a:cs typeface="Times New Roman"/>
              </a:rPr>
              <a:t>immediately </a:t>
            </a:r>
            <a:r>
              <a:rPr sz="2800" spc="-55" dirty="0">
                <a:latin typeface="Times New Roman"/>
                <a:cs typeface="Times New Roman"/>
              </a:rPr>
              <a:t>left </a:t>
            </a:r>
            <a:r>
              <a:rPr sz="2800" spc="-85" dirty="0">
                <a:latin typeface="Times New Roman"/>
                <a:cs typeface="Times New Roman"/>
              </a:rPr>
              <a:t>recursive, </a:t>
            </a:r>
            <a:r>
              <a:rPr sz="2800" spc="5" dirty="0">
                <a:latin typeface="Times New Roman"/>
                <a:cs typeface="Times New Roman"/>
              </a:rPr>
              <a:t>but </a:t>
            </a:r>
            <a:r>
              <a:rPr sz="2800" spc="-50" dirty="0">
                <a:latin typeface="Times New Roman"/>
                <a:cs typeface="Times New Roman"/>
              </a:rPr>
              <a:t>it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95" dirty="0">
                <a:latin typeface="Times New Roman"/>
                <a:cs typeface="Times New Roman"/>
              </a:rPr>
              <a:t>still </a:t>
            </a:r>
            <a:r>
              <a:rPr sz="2800" spc="-55" dirty="0">
                <a:latin typeface="Times New Roman"/>
                <a:cs typeface="Times New Roman"/>
              </a:rPr>
              <a:t>left  </a:t>
            </a:r>
            <a:r>
              <a:rPr sz="2800" spc="-80" dirty="0">
                <a:latin typeface="Times New Roman"/>
                <a:cs typeface="Times New Roman"/>
              </a:rPr>
              <a:t>recursive</a:t>
            </a:r>
            <a:endParaRPr sz="2800">
              <a:latin typeface="Times New Roman"/>
              <a:cs typeface="Times New Roman"/>
            </a:endParaRPr>
          </a:p>
          <a:p>
            <a:pPr marL="14351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25" dirty="0">
                <a:latin typeface="Times New Roman"/>
                <a:cs typeface="Times New Roman"/>
              </a:rPr>
              <a:t>For </a:t>
            </a:r>
            <a:r>
              <a:rPr sz="2800" spc="-55" dirty="0">
                <a:latin typeface="Times New Roman"/>
                <a:cs typeface="Times New Roman"/>
              </a:rPr>
              <a:t>instance, </a:t>
            </a:r>
            <a:r>
              <a:rPr sz="2800" spc="-220" dirty="0">
                <a:latin typeface="Times New Roman"/>
                <a:cs typeface="Times New Roman"/>
              </a:rPr>
              <a:t>S </a:t>
            </a:r>
            <a:r>
              <a:rPr sz="2800" dirty="0">
                <a:latin typeface="AoyagiKouzanFontT"/>
                <a:cs typeface="AoyagiKouzanFontT"/>
              </a:rPr>
              <a:t>⇒ </a:t>
            </a:r>
            <a:r>
              <a:rPr sz="2800" spc="-75" dirty="0">
                <a:latin typeface="Times New Roman"/>
                <a:cs typeface="Times New Roman"/>
              </a:rPr>
              <a:t>Aab </a:t>
            </a:r>
            <a:r>
              <a:rPr sz="2800" dirty="0">
                <a:latin typeface="AoyagiKouzanFontT"/>
                <a:cs typeface="AoyagiKouzanFontT"/>
              </a:rPr>
              <a:t>⇒</a:t>
            </a:r>
            <a:r>
              <a:rPr sz="2800" spc="-825" dirty="0">
                <a:latin typeface="AoyagiKouzanFontT"/>
                <a:cs typeface="AoyagiKouzanFontT"/>
              </a:rPr>
              <a:t> </a:t>
            </a:r>
            <a:r>
              <a:rPr sz="2800" spc="-95" dirty="0">
                <a:latin typeface="Times New Roman"/>
                <a:cs typeface="Times New Roman"/>
              </a:rPr>
              <a:t>Scab </a:t>
            </a:r>
            <a:r>
              <a:rPr sz="2800" spc="-75" dirty="0">
                <a:latin typeface="Times New Roman"/>
                <a:cs typeface="Times New Roman"/>
              </a:rPr>
              <a:t>causes </a:t>
            </a:r>
            <a:r>
              <a:rPr sz="2800" spc="-55" dirty="0">
                <a:latin typeface="Times New Roman"/>
                <a:cs typeface="Times New Roman"/>
              </a:rPr>
              <a:t>left </a:t>
            </a:r>
            <a:r>
              <a:rPr sz="2800" spc="-45" dirty="0">
                <a:latin typeface="Times New Roman"/>
                <a:cs typeface="Times New Roman"/>
              </a:rPr>
              <a:t>recursion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8640" y="457200"/>
            <a:ext cx="68580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45" dirty="0">
                <a:solidFill>
                  <a:srgbClr val="262626"/>
                </a:solidFill>
              </a:rPr>
              <a:t>Removing </a:t>
            </a:r>
            <a:r>
              <a:rPr sz="4800" spc="-85" dirty="0">
                <a:solidFill>
                  <a:srgbClr val="262626"/>
                </a:solidFill>
              </a:rPr>
              <a:t>Left</a:t>
            </a:r>
            <a:r>
              <a:rPr sz="4800" spc="90" dirty="0">
                <a:solidFill>
                  <a:srgbClr val="262626"/>
                </a:solidFill>
              </a:rPr>
              <a:t> </a:t>
            </a:r>
            <a:r>
              <a:rPr sz="4800" spc="-105" dirty="0">
                <a:solidFill>
                  <a:srgbClr val="262626"/>
                </a:solidFill>
              </a:rPr>
              <a:t>Recursion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731520" y="1981200"/>
            <a:ext cx="8867966" cy="2501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510" marR="5080" indent="-131445">
              <a:lnSpc>
                <a:spcPct val="100000"/>
              </a:lnSpc>
              <a:spcBef>
                <a:spcPts val="1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519430" algn="l"/>
                <a:tab pos="3698875" algn="l"/>
              </a:tabLst>
            </a:pPr>
            <a:r>
              <a:rPr sz="2800" spc="15" dirty="0">
                <a:latin typeface="Times New Roman"/>
                <a:cs typeface="Times New Roman"/>
              </a:rPr>
              <a:t>If	</a:t>
            </a:r>
            <a:r>
              <a:rPr sz="2800" spc="-140" dirty="0">
                <a:latin typeface="Times New Roman"/>
                <a:cs typeface="Times New Roman"/>
              </a:rPr>
              <a:t>we </a:t>
            </a:r>
            <a:r>
              <a:rPr sz="2800" spc="-90" dirty="0">
                <a:latin typeface="Times New Roman"/>
                <a:cs typeface="Times New Roman"/>
              </a:rPr>
              <a:t>have </a:t>
            </a:r>
            <a:r>
              <a:rPr sz="2800" spc="-110" dirty="0">
                <a:latin typeface="Times New Roman"/>
                <a:cs typeface="Times New Roman"/>
              </a:rPr>
              <a:t>a</a:t>
            </a:r>
            <a:r>
              <a:rPr sz="2800" spc="245" dirty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grammar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15" dirty="0">
                <a:latin typeface="Times New Roman"/>
                <a:cs typeface="Times New Roman"/>
              </a:rPr>
              <a:t>form </a:t>
            </a:r>
            <a:r>
              <a:rPr sz="2800" spc="-130" dirty="0">
                <a:latin typeface="Times New Roman"/>
                <a:cs typeface="Times New Roman"/>
              </a:rPr>
              <a:t>A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125" dirty="0">
                <a:latin typeface="Times New Roman"/>
                <a:cs typeface="Times New Roman"/>
              </a:rPr>
              <a:t>Aα </a:t>
            </a:r>
            <a:r>
              <a:rPr sz="2800" spc="835" dirty="0">
                <a:latin typeface="Times New Roman"/>
                <a:cs typeface="Times New Roman"/>
              </a:rPr>
              <a:t>| </a:t>
            </a:r>
            <a:r>
              <a:rPr sz="2800" spc="-75" dirty="0">
                <a:latin typeface="Times New Roman"/>
                <a:cs typeface="Times New Roman"/>
              </a:rPr>
              <a:t>β,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45" dirty="0">
                <a:latin typeface="Times New Roman"/>
                <a:cs typeface="Times New Roman"/>
              </a:rPr>
              <a:t>rule </a:t>
            </a:r>
            <a:r>
              <a:rPr sz="2800" spc="-5" dirty="0">
                <a:latin typeface="Times New Roman"/>
                <a:cs typeface="Times New Roman"/>
              </a:rPr>
              <a:t>for</a:t>
            </a:r>
            <a:r>
              <a:rPr sz="2800" spc="-490" dirty="0">
                <a:latin typeface="Times New Roman"/>
                <a:cs typeface="Times New Roman"/>
              </a:rPr>
              <a:t> </a:t>
            </a:r>
            <a:r>
              <a:rPr sz="2800" spc="-65" dirty="0">
                <a:latin typeface="Times New Roman"/>
                <a:cs typeface="Times New Roman"/>
              </a:rPr>
              <a:t>removing  </a:t>
            </a:r>
            <a:r>
              <a:rPr sz="2800" spc="-55" dirty="0">
                <a:latin typeface="Times New Roman"/>
                <a:cs typeface="Times New Roman"/>
              </a:rPr>
              <a:t>left </a:t>
            </a:r>
            <a:r>
              <a:rPr sz="2800" spc="-45" dirty="0">
                <a:latin typeface="Times New Roman"/>
                <a:cs typeface="Times New Roman"/>
              </a:rPr>
              <a:t>recursion</a:t>
            </a:r>
            <a:r>
              <a:rPr sz="2800" spc="45" dirty="0">
                <a:latin typeface="Times New Roman"/>
                <a:cs typeface="Times New Roman"/>
              </a:rPr>
              <a:t> </a:t>
            </a:r>
            <a:r>
              <a:rPr sz="2800" spc="-105" dirty="0">
                <a:latin typeface="Times New Roman"/>
                <a:cs typeface="Times New Roman"/>
              </a:rPr>
              <a:t>is</a:t>
            </a:r>
            <a:endParaRPr sz="2800">
              <a:latin typeface="Times New Roman"/>
              <a:cs typeface="Times New Roman"/>
            </a:endParaRPr>
          </a:p>
          <a:p>
            <a:pPr marL="1332230">
              <a:lnSpc>
                <a:spcPct val="100000"/>
              </a:lnSpc>
              <a:spcBef>
                <a:spcPts val="900"/>
              </a:spcBef>
            </a:pPr>
            <a:r>
              <a:rPr sz="2800" spc="-130" dirty="0">
                <a:latin typeface="Times New Roman"/>
                <a:cs typeface="Times New Roman"/>
              </a:rPr>
              <a:t>A </a:t>
            </a:r>
            <a:r>
              <a:rPr sz="2800" dirty="0">
                <a:latin typeface="Times New Roman"/>
                <a:cs typeface="Times New Roman"/>
              </a:rPr>
              <a:t>→</a:t>
            </a:r>
            <a:r>
              <a:rPr sz="2800" spc="120" dirty="0">
                <a:latin typeface="Times New Roman"/>
                <a:cs typeface="Times New Roman"/>
              </a:rPr>
              <a:t> </a:t>
            </a:r>
            <a:r>
              <a:rPr sz="2800" spc="-60" dirty="0">
                <a:latin typeface="Times New Roman"/>
                <a:cs typeface="Times New Roman"/>
              </a:rPr>
              <a:t>βA</a:t>
            </a:r>
            <a:r>
              <a:rPr sz="2800" i="1" spc="-60" dirty="0">
                <a:latin typeface="Times New Roman"/>
                <a:cs typeface="Times New Roman"/>
              </a:rPr>
              <a:t>'</a:t>
            </a:r>
            <a:endParaRPr sz="2800">
              <a:latin typeface="Times New Roman"/>
              <a:cs typeface="Times New Roman"/>
            </a:endParaRPr>
          </a:p>
          <a:p>
            <a:pPr marL="1332230">
              <a:lnSpc>
                <a:spcPct val="100000"/>
              </a:lnSpc>
              <a:spcBef>
                <a:spcPts val="900"/>
              </a:spcBef>
            </a:pPr>
            <a:r>
              <a:rPr sz="2800" spc="-60" dirty="0">
                <a:latin typeface="Times New Roman"/>
                <a:cs typeface="Times New Roman"/>
              </a:rPr>
              <a:t>A</a:t>
            </a:r>
            <a:r>
              <a:rPr sz="2800" i="1" spc="-60" dirty="0">
                <a:latin typeface="Times New Roman"/>
                <a:cs typeface="Times New Roman"/>
              </a:rPr>
              <a:t>'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80" dirty="0">
                <a:latin typeface="Times New Roman"/>
                <a:cs typeface="Times New Roman"/>
              </a:rPr>
              <a:t>αA</a:t>
            </a:r>
            <a:r>
              <a:rPr sz="2800" i="1" spc="-80" dirty="0">
                <a:latin typeface="Times New Roman"/>
                <a:cs typeface="Times New Roman"/>
              </a:rPr>
              <a:t>' </a:t>
            </a:r>
            <a:r>
              <a:rPr sz="2800" spc="835" dirty="0">
                <a:latin typeface="Times New Roman"/>
                <a:cs typeface="Times New Roman"/>
              </a:rPr>
              <a:t>|</a:t>
            </a:r>
            <a:r>
              <a:rPr sz="2800" spc="130" dirty="0">
                <a:latin typeface="Times New Roman"/>
                <a:cs typeface="Times New Roman"/>
              </a:rPr>
              <a:t> </a:t>
            </a:r>
            <a:r>
              <a:rPr sz="2800" spc="-130" dirty="0">
                <a:latin typeface="Times New Roman"/>
                <a:cs typeface="Times New Roman"/>
              </a:rPr>
              <a:t>ε</a:t>
            </a:r>
            <a:endParaRPr sz="2800">
              <a:latin typeface="Times New Roman"/>
              <a:cs typeface="Times New Roman"/>
            </a:endParaRPr>
          </a:p>
          <a:p>
            <a:pPr marL="14351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40" dirty="0">
                <a:latin typeface="Times New Roman"/>
                <a:cs typeface="Times New Roman"/>
              </a:rPr>
              <a:t>This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75" dirty="0">
                <a:latin typeface="Times New Roman"/>
                <a:cs typeface="Times New Roman"/>
              </a:rPr>
              <a:t>equivalent </a:t>
            </a:r>
            <a:r>
              <a:rPr sz="2800" spc="-55" dirty="0">
                <a:latin typeface="Times New Roman"/>
                <a:cs typeface="Times New Roman"/>
              </a:rPr>
              <a:t>non-recursive</a:t>
            </a:r>
            <a:r>
              <a:rPr sz="2800" spc="210" dirty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grammar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0080" y="533400"/>
            <a:ext cx="68580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45" dirty="0">
                <a:solidFill>
                  <a:srgbClr val="262626"/>
                </a:solidFill>
              </a:rPr>
              <a:t>Removing </a:t>
            </a:r>
            <a:r>
              <a:rPr sz="4800" spc="-85" dirty="0">
                <a:solidFill>
                  <a:srgbClr val="262626"/>
                </a:solidFill>
              </a:rPr>
              <a:t>Left</a:t>
            </a:r>
            <a:r>
              <a:rPr sz="4800" spc="90" dirty="0">
                <a:solidFill>
                  <a:srgbClr val="262626"/>
                </a:solidFill>
              </a:rPr>
              <a:t> </a:t>
            </a:r>
            <a:r>
              <a:rPr sz="4800" spc="-105" dirty="0">
                <a:solidFill>
                  <a:srgbClr val="262626"/>
                </a:solidFill>
              </a:rPr>
              <a:t>Recursion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365760" y="1600202"/>
            <a:ext cx="10607040" cy="31752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7645" marR="17780" indent="-131445">
              <a:lnSpc>
                <a:spcPct val="100000"/>
              </a:lnSpc>
              <a:spcBef>
                <a:spcPts val="100"/>
              </a:spcBef>
              <a:buClr>
                <a:srgbClr val="262626"/>
              </a:buClr>
              <a:buSzPct val="96428"/>
              <a:buChar char="◦"/>
              <a:tabLst>
                <a:tab pos="208279" algn="l"/>
              </a:tabLst>
            </a:pPr>
            <a:r>
              <a:rPr sz="2800" spc="-114" dirty="0">
                <a:latin typeface="Times New Roman"/>
                <a:cs typeface="Times New Roman"/>
              </a:rPr>
              <a:t>Any </a:t>
            </a:r>
            <a:r>
              <a:rPr sz="2800" spc="-60" dirty="0">
                <a:latin typeface="Times New Roman"/>
                <a:cs typeface="Times New Roman"/>
              </a:rPr>
              <a:t>immediate </a:t>
            </a:r>
            <a:r>
              <a:rPr sz="2800" spc="-45" dirty="0">
                <a:latin typeface="Times New Roman"/>
                <a:cs typeface="Times New Roman"/>
              </a:rPr>
              <a:t>left-recursion </a:t>
            </a:r>
            <a:r>
              <a:rPr sz="2800" spc="-55" dirty="0">
                <a:latin typeface="Times New Roman"/>
                <a:cs typeface="Times New Roman"/>
              </a:rPr>
              <a:t>can </a:t>
            </a:r>
            <a:r>
              <a:rPr sz="2800" spc="-30" dirty="0">
                <a:latin typeface="Times New Roman"/>
                <a:cs typeface="Times New Roman"/>
              </a:rPr>
              <a:t>be </a:t>
            </a:r>
            <a:r>
              <a:rPr sz="2800" spc="-70" dirty="0">
                <a:latin typeface="Times New Roman"/>
                <a:cs typeface="Times New Roman"/>
              </a:rPr>
              <a:t>eliminated </a:t>
            </a:r>
            <a:r>
              <a:rPr sz="2800" spc="-125" dirty="0">
                <a:latin typeface="Times New Roman"/>
                <a:cs typeface="Times New Roman"/>
              </a:rPr>
              <a:t>by </a:t>
            </a:r>
            <a:r>
              <a:rPr sz="2800" spc="-85" dirty="0">
                <a:latin typeface="Times New Roman"/>
                <a:cs typeface="Times New Roman"/>
              </a:rPr>
              <a:t>generalizing </a:t>
            </a:r>
            <a:r>
              <a:rPr sz="2800" spc="-10" dirty="0">
                <a:latin typeface="Times New Roman"/>
                <a:cs typeface="Times New Roman"/>
              </a:rPr>
              <a:t>the  </a:t>
            </a:r>
            <a:r>
              <a:rPr sz="2800" spc="-65" dirty="0">
                <a:latin typeface="Times New Roman"/>
                <a:cs typeface="Times New Roman"/>
              </a:rPr>
              <a:t>above</a:t>
            </a:r>
            <a:endParaRPr sz="2800">
              <a:latin typeface="Times New Roman"/>
              <a:cs typeface="Times New Roman"/>
            </a:endParaRPr>
          </a:p>
          <a:p>
            <a:pPr marL="208279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208279" algn="l"/>
                <a:tab pos="2357755" algn="l"/>
                <a:tab pos="4535170" algn="l"/>
              </a:tabLst>
            </a:pPr>
            <a:r>
              <a:rPr sz="2800" spc="-25" dirty="0">
                <a:latin typeface="Times New Roman"/>
                <a:cs typeface="Times New Roman"/>
              </a:rPr>
              <a:t>For </a:t>
            </a:r>
            <a:r>
              <a:rPr sz="2800" spc="-110" dirty="0">
                <a:latin typeface="Times New Roman"/>
                <a:cs typeface="Times New Roman"/>
              </a:rPr>
              <a:t>a</a:t>
            </a:r>
            <a:r>
              <a:rPr sz="2800" spc="2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group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20" dirty="0">
                <a:latin typeface="Times New Roman"/>
                <a:cs typeface="Times New Roman"/>
              </a:rPr>
              <a:t>productions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10">
                <a:latin typeface="Times New Roman"/>
                <a:cs typeface="Times New Roman"/>
              </a:rPr>
              <a:t>the</a:t>
            </a:r>
            <a:r>
              <a:rPr sz="2800" spc="-5">
                <a:latin typeface="Times New Roman"/>
                <a:cs typeface="Times New Roman"/>
              </a:rPr>
              <a:t> </a:t>
            </a:r>
            <a:r>
              <a:rPr sz="2800" spc="-25" smtClean="0">
                <a:latin typeface="Times New Roman"/>
                <a:cs typeface="Times New Roman"/>
              </a:rPr>
              <a:t>form:</a:t>
            </a:r>
            <a:endParaRPr lang="en-US" sz="2800" spc="-25" dirty="0" smtClean="0">
              <a:latin typeface="Times New Roman"/>
              <a:cs typeface="Times New Roman"/>
            </a:endParaRPr>
          </a:p>
          <a:p>
            <a:pPr marL="208279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tabLst>
                <a:tab pos="208279" algn="l"/>
                <a:tab pos="2357755" algn="l"/>
                <a:tab pos="4535170" algn="l"/>
              </a:tabLst>
            </a:pPr>
            <a:r>
              <a:rPr lang="en-US" sz="2800" spc="-130" dirty="0" smtClean="0">
                <a:latin typeface="Times New Roman"/>
                <a:cs typeface="Times New Roman"/>
              </a:rPr>
              <a:t> </a:t>
            </a:r>
            <a:r>
              <a:rPr sz="2800" spc="-130" smtClean="0">
                <a:latin typeface="Times New Roman"/>
                <a:cs typeface="Times New Roman"/>
              </a:rPr>
              <a:t>A</a:t>
            </a:r>
            <a:r>
              <a:rPr sz="2800" spc="-10" smtClean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130" dirty="0">
                <a:latin typeface="Times New Roman"/>
                <a:cs typeface="Times New Roman"/>
              </a:rPr>
              <a:t>Aα</a:t>
            </a:r>
            <a:r>
              <a:rPr sz="2775" spc="195" baseline="-31531" dirty="0">
                <a:latin typeface="Times New Roman"/>
                <a:cs typeface="Times New Roman"/>
              </a:rPr>
              <a:t>1</a:t>
            </a:r>
            <a:r>
              <a:rPr sz="2800" spc="130" dirty="0">
                <a:latin typeface="Times New Roman"/>
                <a:cs typeface="Times New Roman"/>
              </a:rPr>
              <a:t>|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225" dirty="0">
                <a:latin typeface="Times New Roman"/>
                <a:cs typeface="Times New Roman"/>
              </a:rPr>
              <a:t>Aα</a:t>
            </a:r>
            <a:r>
              <a:rPr sz="2775" spc="337" baseline="-31531" dirty="0">
                <a:latin typeface="Times New Roman"/>
                <a:cs typeface="Times New Roman"/>
              </a:rPr>
              <a:t>2</a:t>
            </a:r>
            <a:r>
              <a:rPr sz="2800" spc="225" dirty="0">
                <a:latin typeface="Times New Roman"/>
                <a:cs typeface="Times New Roman"/>
              </a:rPr>
              <a:t>|…|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150" dirty="0">
                <a:latin typeface="Times New Roman"/>
                <a:cs typeface="Times New Roman"/>
              </a:rPr>
              <a:t>Aα</a:t>
            </a:r>
            <a:r>
              <a:rPr sz="2775" spc="225" baseline="-31531" dirty="0">
                <a:latin typeface="Times New Roman"/>
                <a:cs typeface="Times New Roman"/>
              </a:rPr>
              <a:t>n</a:t>
            </a:r>
            <a:r>
              <a:rPr sz="2800" spc="150" dirty="0">
                <a:latin typeface="Times New Roman"/>
                <a:cs typeface="Times New Roman"/>
              </a:rPr>
              <a:t>|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β</a:t>
            </a:r>
            <a:r>
              <a:rPr sz="2775" spc="-82" baseline="-31531" dirty="0">
                <a:latin typeface="Times New Roman"/>
                <a:cs typeface="Times New Roman"/>
              </a:rPr>
              <a:t>1</a:t>
            </a:r>
            <a:r>
              <a:rPr sz="2775" spc="352" baseline="-31531" dirty="0">
                <a:latin typeface="Times New Roman"/>
                <a:cs typeface="Times New Roman"/>
              </a:rPr>
              <a:t> </a:t>
            </a:r>
            <a:r>
              <a:rPr sz="2800" spc="835" dirty="0">
                <a:latin typeface="Times New Roman"/>
                <a:cs typeface="Times New Roman"/>
              </a:rPr>
              <a:t>|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β</a:t>
            </a:r>
            <a:r>
              <a:rPr sz="2775" spc="-82" baseline="-31531" dirty="0">
                <a:latin typeface="Times New Roman"/>
                <a:cs typeface="Times New Roman"/>
              </a:rPr>
              <a:t>2</a:t>
            </a:r>
            <a:r>
              <a:rPr sz="2775" spc="345" baseline="-31531" dirty="0">
                <a:latin typeface="Times New Roman"/>
                <a:cs typeface="Times New Roman"/>
              </a:rPr>
              <a:t> </a:t>
            </a:r>
            <a:r>
              <a:rPr sz="2800" spc="835">
                <a:latin typeface="Times New Roman"/>
                <a:cs typeface="Times New Roman"/>
              </a:rPr>
              <a:t>|</a:t>
            </a:r>
            <a:r>
              <a:rPr sz="2800">
                <a:latin typeface="Times New Roman"/>
                <a:cs typeface="Times New Roman"/>
              </a:rPr>
              <a:t> </a:t>
            </a:r>
            <a:r>
              <a:rPr sz="2800" spc="415" smtClean="0">
                <a:latin typeface="Times New Roman"/>
                <a:cs typeface="Times New Roman"/>
              </a:rPr>
              <a:t>…|</a:t>
            </a:r>
            <a:r>
              <a:rPr sz="2800" smtClean="0">
                <a:latin typeface="Times New Roman"/>
                <a:cs typeface="Times New Roman"/>
              </a:rPr>
              <a:t> </a:t>
            </a:r>
            <a:r>
              <a:rPr sz="2800" spc="-30">
                <a:latin typeface="Times New Roman"/>
                <a:cs typeface="Times New Roman"/>
              </a:rPr>
              <a:t>β</a:t>
            </a:r>
            <a:r>
              <a:rPr sz="2775" spc="-44" baseline="-31531">
                <a:latin typeface="Times New Roman"/>
                <a:cs typeface="Times New Roman"/>
              </a:rPr>
              <a:t>m  </a:t>
            </a:r>
            <a:endParaRPr lang="en-US" sz="2775" spc="-44" baseline="-31531" dirty="0" smtClean="0">
              <a:latin typeface="Times New Roman"/>
              <a:cs typeface="Times New Roman"/>
            </a:endParaRPr>
          </a:p>
          <a:p>
            <a:pPr marL="208279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tabLst>
                <a:tab pos="208279" algn="l"/>
                <a:tab pos="2357755" algn="l"/>
                <a:tab pos="4535170" algn="l"/>
              </a:tabLst>
            </a:pPr>
            <a:r>
              <a:rPr lang="en-US" sz="2775" spc="-44" baseline="-31531" dirty="0" smtClean="0">
                <a:latin typeface="Times New Roman"/>
                <a:cs typeface="Times New Roman"/>
              </a:rPr>
              <a:t> </a:t>
            </a:r>
            <a:r>
              <a:rPr sz="2800" spc="-140" smtClean="0">
                <a:latin typeface="Times New Roman"/>
                <a:cs typeface="Times New Roman"/>
              </a:rPr>
              <a:t>we </a:t>
            </a:r>
            <a:r>
              <a:rPr sz="2800" spc="-65" dirty="0">
                <a:latin typeface="Times New Roman"/>
                <a:cs typeface="Times New Roman"/>
              </a:rPr>
              <a:t>replace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30">
                <a:latin typeface="Times New Roman"/>
                <a:cs typeface="Times New Roman"/>
              </a:rPr>
              <a:t>A-production</a:t>
            </a:r>
            <a:r>
              <a:rPr sz="2800" spc="190">
                <a:latin typeface="Times New Roman"/>
                <a:cs typeface="Times New Roman"/>
              </a:rPr>
              <a:t> </a:t>
            </a:r>
            <a:r>
              <a:rPr sz="2800" spc="-125" smtClean="0">
                <a:latin typeface="Times New Roman"/>
                <a:cs typeface="Times New Roman"/>
              </a:rPr>
              <a:t>by</a:t>
            </a:r>
            <a:endParaRPr lang="en-US" sz="2800" spc="-125" dirty="0" smtClean="0">
              <a:latin typeface="Times New Roman"/>
              <a:cs typeface="Times New Roman"/>
            </a:endParaRPr>
          </a:p>
          <a:p>
            <a:pPr marL="208279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tabLst>
                <a:tab pos="208279" algn="l"/>
                <a:tab pos="2357755" algn="l"/>
                <a:tab pos="4535170" algn="l"/>
              </a:tabLst>
            </a:pPr>
            <a:r>
              <a:rPr lang="en-US" sz="2800" spc="-130" dirty="0" smtClean="0">
                <a:latin typeface="Times New Roman"/>
                <a:cs typeface="Times New Roman"/>
              </a:rPr>
              <a:t>        </a:t>
            </a:r>
            <a:r>
              <a:rPr sz="2800" spc="-130" smtClean="0">
                <a:latin typeface="Times New Roman"/>
                <a:cs typeface="Times New Roman"/>
              </a:rPr>
              <a:t>A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120" dirty="0">
                <a:latin typeface="Times New Roman"/>
                <a:cs typeface="Times New Roman"/>
              </a:rPr>
              <a:t>β</a:t>
            </a:r>
            <a:r>
              <a:rPr sz="2775" spc="179" baseline="-31531" dirty="0">
                <a:latin typeface="Times New Roman"/>
                <a:cs typeface="Times New Roman"/>
              </a:rPr>
              <a:t>1</a:t>
            </a:r>
            <a:r>
              <a:rPr sz="2800" spc="120" dirty="0">
                <a:latin typeface="Times New Roman"/>
                <a:cs typeface="Times New Roman"/>
              </a:rPr>
              <a:t>A</a:t>
            </a:r>
            <a:r>
              <a:rPr sz="2800" i="1" spc="120" dirty="0">
                <a:latin typeface="Times New Roman"/>
                <a:cs typeface="Times New Roman"/>
              </a:rPr>
              <a:t>'</a:t>
            </a:r>
            <a:r>
              <a:rPr sz="2800" spc="120" dirty="0">
                <a:latin typeface="Times New Roman"/>
                <a:cs typeface="Times New Roman"/>
              </a:rPr>
              <a:t>| </a:t>
            </a:r>
            <a:r>
              <a:rPr sz="2800" spc="114" dirty="0">
                <a:latin typeface="Times New Roman"/>
                <a:cs typeface="Times New Roman"/>
              </a:rPr>
              <a:t>β</a:t>
            </a:r>
            <a:r>
              <a:rPr sz="2775" spc="172" baseline="-31531" dirty="0">
                <a:latin typeface="Times New Roman"/>
                <a:cs typeface="Times New Roman"/>
              </a:rPr>
              <a:t>2</a:t>
            </a:r>
            <a:r>
              <a:rPr sz="2800" spc="114" dirty="0">
                <a:latin typeface="Times New Roman"/>
                <a:cs typeface="Times New Roman"/>
              </a:rPr>
              <a:t>A</a:t>
            </a:r>
            <a:r>
              <a:rPr sz="2800" i="1" spc="114" dirty="0">
                <a:latin typeface="Times New Roman"/>
                <a:cs typeface="Times New Roman"/>
              </a:rPr>
              <a:t>'</a:t>
            </a:r>
            <a:r>
              <a:rPr sz="2800" spc="114" dirty="0">
                <a:latin typeface="Times New Roman"/>
                <a:cs typeface="Times New Roman"/>
              </a:rPr>
              <a:t>|…|β</a:t>
            </a:r>
            <a:r>
              <a:rPr sz="2775" spc="172" baseline="-31531" dirty="0">
                <a:latin typeface="Times New Roman"/>
                <a:cs typeface="Times New Roman"/>
              </a:rPr>
              <a:t>m</a:t>
            </a:r>
            <a:r>
              <a:rPr sz="2800" spc="114" dirty="0">
                <a:latin typeface="Times New Roman"/>
                <a:cs typeface="Times New Roman"/>
              </a:rPr>
              <a:t>A</a:t>
            </a:r>
            <a:r>
              <a:rPr sz="2800" i="1" spc="114">
                <a:latin typeface="Times New Roman"/>
                <a:cs typeface="Times New Roman"/>
              </a:rPr>
              <a:t>'  </a:t>
            </a:r>
            <a:endParaRPr lang="en-US" sz="2800" i="1" spc="114" dirty="0" smtClean="0">
              <a:latin typeface="Times New Roman"/>
              <a:cs typeface="Times New Roman"/>
            </a:endParaRPr>
          </a:p>
          <a:p>
            <a:pPr marL="208279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tabLst>
                <a:tab pos="208279" algn="l"/>
                <a:tab pos="2357755" algn="l"/>
                <a:tab pos="4535170" algn="l"/>
              </a:tabLst>
            </a:pPr>
            <a:r>
              <a:rPr lang="en-US" sz="2800" spc="-60" dirty="0" smtClean="0">
                <a:latin typeface="Times New Roman"/>
                <a:cs typeface="Times New Roman"/>
              </a:rPr>
              <a:t>       </a:t>
            </a:r>
            <a:r>
              <a:rPr sz="2800" spc="-60" smtClean="0">
                <a:latin typeface="Times New Roman"/>
                <a:cs typeface="Times New Roman"/>
              </a:rPr>
              <a:t>A</a:t>
            </a:r>
            <a:r>
              <a:rPr sz="2800" i="1" spc="-60" dirty="0">
                <a:latin typeface="Times New Roman"/>
                <a:cs typeface="Times New Roman"/>
              </a:rPr>
              <a:t>'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105" dirty="0">
                <a:latin typeface="Times New Roman"/>
                <a:cs typeface="Times New Roman"/>
              </a:rPr>
              <a:t>α</a:t>
            </a:r>
            <a:r>
              <a:rPr sz="2775" spc="157" baseline="-31531" dirty="0">
                <a:latin typeface="Times New Roman"/>
                <a:cs typeface="Times New Roman"/>
              </a:rPr>
              <a:t>1</a:t>
            </a:r>
            <a:r>
              <a:rPr sz="2800" spc="105" dirty="0">
                <a:latin typeface="Times New Roman"/>
                <a:cs typeface="Times New Roman"/>
              </a:rPr>
              <a:t>A</a:t>
            </a:r>
            <a:r>
              <a:rPr sz="2800" i="1" spc="105" dirty="0">
                <a:latin typeface="Times New Roman"/>
                <a:cs typeface="Times New Roman"/>
              </a:rPr>
              <a:t>'</a:t>
            </a:r>
            <a:r>
              <a:rPr sz="2800" spc="105" dirty="0">
                <a:latin typeface="Times New Roman"/>
                <a:cs typeface="Times New Roman"/>
              </a:rPr>
              <a:t>| </a:t>
            </a:r>
            <a:r>
              <a:rPr sz="2800" spc="195" dirty="0">
                <a:latin typeface="Times New Roman"/>
                <a:cs typeface="Times New Roman"/>
              </a:rPr>
              <a:t>α</a:t>
            </a:r>
            <a:r>
              <a:rPr sz="2775" spc="292" baseline="-31531" dirty="0">
                <a:latin typeface="Times New Roman"/>
                <a:cs typeface="Times New Roman"/>
              </a:rPr>
              <a:t>2</a:t>
            </a:r>
            <a:r>
              <a:rPr sz="2800" spc="195" dirty="0">
                <a:latin typeface="Times New Roman"/>
                <a:cs typeface="Times New Roman"/>
              </a:rPr>
              <a:t>A</a:t>
            </a:r>
            <a:r>
              <a:rPr sz="2800" i="1" spc="195" dirty="0">
                <a:latin typeface="Times New Roman"/>
                <a:cs typeface="Times New Roman"/>
              </a:rPr>
              <a:t>'</a:t>
            </a:r>
            <a:r>
              <a:rPr sz="2800" spc="195" dirty="0">
                <a:latin typeface="Times New Roman"/>
                <a:cs typeface="Times New Roman"/>
              </a:rPr>
              <a:t>|…|</a:t>
            </a:r>
            <a:r>
              <a:rPr sz="2800" spc="-90" dirty="0">
                <a:latin typeface="Times New Roman"/>
                <a:cs typeface="Times New Roman"/>
              </a:rPr>
              <a:t> </a:t>
            </a:r>
            <a:r>
              <a:rPr sz="2800" spc="80" dirty="0">
                <a:latin typeface="Times New Roman"/>
                <a:cs typeface="Times New Roman"/>
              </a:rPr>
              <a:t>α</a:t>
            </a:r>
            <a:r>
              <a:rPr sz="2775" spc="120" baseline="-31531" dirty="0">
                <a:latin typeface="Times New Roman"/>
                <a:cs typeface="Times New Roman"/>
              </a:rPr>
              <a:t>n</a:t>
            </a:r>
            <a:r>
              <a:rPr sz="2800" spc="80" dirty="0">
                <a:latin typeface="Times New Roman"/>
                <a:cs typeface="Times New Roman"/>
              </a:rPr>
              <a:t>A</a:t>
            </a:r>
            <a:r>
              <a:rPr sz="2800" i="1" spc="80" dirty="0">
                <a:latin typeface="Times New Roman"/>
                <a:cs typeface="Times New Roman"/>
              </a:rPr>
              <a:t>'</a:t>
            </a:r>
            <a:r>
              <a:rPr sz="2800" spc="80" dirty="0">
                <a:latin typeface="Times New Roman"/>
                <a:cs typeface="Times New Roman"/>
              </a:rPr>
              <a:t>|ε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0080" y="533400"/>
            <a:ext cx="786384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45" dirty="0">
                <a:solidFill>
                  <a:srgbClr val="262626"/>
                </a:solidFill>
              </a:rPr>
              <a:t>Removing </a:t>
            </a:r>
            <a:r>
              <a:rPr sz="4800" spc="-85" dirty="0">
                <a:solidFill>
                  <a:srgbClr val="262626"/>
                </a:solidFill>
              </a:rPr>
              <a:t>Left</a:t>
            </a:r>
            <a:r>
              <a:rPr sz="4800" spc="90" dirty="0">
                <a:solidFill>
                  <a:srgbClr val="262626"/>
                </a:solidFill>
              </a:rPr>
              <a:t> </a:t>
            </a:r>
            <a:r>
              <a:rPr sz="4800" spc="-105" dirty="0">
                <a:solidFill>
                  <a:srgbClr val="262626"/>
                </a:solidFill>
              </a:rPr>
              <a:t>Recursion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640080" y="1828802"/>
            <a:ext cx="9326880" cy="2967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u="heavy" spc="-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Algorithm:</a:t>
            </a:r>
            <a:endParaRPr sz="28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800" spc="-5" dirty="0">
                <a:latin typeface="Times New Roman"/>
                <a:cs typeface="Times New Roman"/>
              </a:rPr>
              <a:t>(Note that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65" dirty="0">
                <a:latin typeface="Times New Roman"/>
                <a:cs typeface="Times New Roman"/>
              </a:rPr>
              <a:t>resulting </a:t>
            </a:r>
            <a:r>
              <a:rPr sz="2800" spc="-55" dirty="0">
                <a:latin typeface="Times New Roman"/>
                <a:cs typeface="Times New Roman"/>
              </a:rPr>
              <a:t>non-left-recursive grammar </a:t>
            </a:r>
            <a:r>
              <a:rPr sz="2800" spc="-135" dirty="0">
                <a:latin typeface="Times New Roman"/>
                <a:cs typeface="Times New Roman"/>
              </a:rPr>
              <a:t>may </a:t>
            </a:r>
            <a:r>
              <a:rPr sz="2800" spc="-90" dirty="0">
                <a:latin typeface="Times New Roman"/>
                <a:cs typeface="Times New Roman"/>
              </a:rPr>
              <a:t>have  </a:t>
            </a:r>
            <a:r>
              <a:rPr sz="2800" spc="-35" dirty="0">
                <a:latin typeface="Times New Roman"/>
                <a:cs typeface="Times New Roman"/>
              </a:rPr>
              <a:t>ε–productions)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spc="25" dirty="0">
                <a:latin typeface="Times New Roman"/>
                <a:cs typeface="Times New Roman"/>
              </a:rPr>
              <a:t>Input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25" dirty="0">
                <a:latin typeface="Times New Roman"/>
                <a:cs typeface="Times New Roman"/>
              </a:rPr>
              <a:t>Grammar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135" dirty="0">
                <a:latin typeface="Times New Roman"/>
                <a:cs typeface="Times New Roman"/>
              </a:rPr>
              <a:t>G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2800" spc="30" dirty="0">
                <a:latin typeface="Times New Roman"/>
                <a:cs typeface="Times New Roman"/>
              </a:rPr>
              <a:t>Output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55" dirty="0">
                <a:latin typeface="Times New Roman"/>
                <a:cs typeface="Times New Roman"/>
              </a:rPr>
              <a:t>Equivalent grammar </a:t>
            </a:r>
            <a:r>
              <a:rPr sz="2800" spc="-65" dirty="0">
                <a:latin typeface="Times New Roman"/>
                <a:cs typeface="Times New Roman"/>
              </a:rPr>
              <a:t>with </a:t>
            </a:r>
            <a:r>
              <a:rPr sz="2800" spc="25" dirty="0">
                <a:latin typeface="Times New Roman"/>
                <a:cs typeface="Times New Roman"/>
              </a:rPr>
              <a:t>no </a:t>
            </a:r>
            <a:r>
              <a:rPr sz="2800" spc="-55" dirty="0">
                <a:latin typeface="Times New Roman"/>
                <a:cs typeface="Times New Roman"/>
              </a:rPr>
              <a:t>left</a:t>
            </a:r>
            <a:r>
              <a:rPr sz="2800" spc="100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recursion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762002"/>
            <a:ext cx="10058400" cy="4405693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0"/>
              </a:spcBef>
            </a:pPr>
            <a:r>
              <a:rPr sz="2400" spc="-50" dirty="0">
                <a:latin typeface="Times New Roman"/>
                <a:cs typeface="Times New Roman"/>
              </a:rPr>
              <a:t>Arrange </a:t>
            </a:r>
            <a:r>
              <a:rPr sz="2400" spc="25" dirty="0">
                <a:latin typeface="Times New Roman"/>
                <a:cs typeface="Times New Roman"/>
              </a:rPr>
              <a:t>non </a:t>
            </a:r>
            <a:r>
              <a:rPr sz="2400" spc="-50" dirty="0">
                <a:latin typeface="Times New Roman"/>
                <a:cs typeface="Times New Roman"/>
              </a:rPr>
              <a:t>terminals </a:t>
            </a:r>
            <a:r>
              <a:rPr sz="2400" spc="-55" dirty="0">
                <a:latin typeface="Times New Roman"/>
                <a:cs typeface="Times New Roman"/>
              </a:rPr>
              <a:t>in </a:t>
            </a:r>
            <a:r>
              <a:rPr sz="2400" spc="-40" dirty="0">
                <a:latin typeface="Times New Roman"/>
                <a:cs typeface="Times New Roman"/>
              </a:rPr>
              <a:t>some </a:t>
            </a:r>
            <a:r>
              <a:rPr sz="2400" spc="-15" dirty="0">
                <a:latin typeface="Times New Roman"/>
                <a:cs typeface="Times New Roman"/>
              </a:rPr>
              <a:t>order </a:t>
            </a:r>
            <a:r>
              <a:rPr sz="2400" spc="-70" dirty="0">
                <a:latin typeface="Times New Roman"/>
                <a:cs typeface="Times New Roman"/>
              </a:rPr>
              <a:t>A</a:t>
            </a:r>
            <a:r>
              <a:rPr sz="2400" spc="-104" baseline="-31531" dirty="0">
                <a:latin typeface="Times New Roman"/>
                <a:cs typeface="Times New Roman"/>
              </a:rPr>
              <a:t>1</a:t>
            </a:r>
            <a:r>
              <a:rPr sz="2400" spc="-70" dirty="0">
                <a:latin typeface="Times New Roman"/>
                <a:cs typeface="Times New Roman"/>
              </a:rPr>
              <a:t>, </a:t>
            </a:r>
            <a:r>
              <a:rPr sz="2400" spc="-90" dirty="0">
                <a:latin typeface="Times New Roman"/>
                <a:cs typeface="Times New Roman"/>
              </a:rPr>
              <a:t>A</a:t>
            </a:r>
            <a:r>
              <a:rPr sz="2400" spc="-135" baseline="-31531" dirty="0">
                <a:latin typeface="Times New Roman"/>
                <a:cs typeface="Times New Roman"/>
              </a:rPr>
              <a:t>2</a:t>
            </a:r>
            <a:r>
              <a:rPr sz="2400" spc="-90" dirty="0">
                <a:latin typeface="Times New Roman"/>
                <a:cs typeface="Times New Roman"/>
              </a:rPr>
              <a:t>, </a:t>
            </a:r>
            <a:r>
              <a:rPr sz="2400" spc="-45" dirty="0">
                <a:latin typeface="Times New Roman"/>
                <a:cs typeface="Times New Roman"/>
              </a:rPr>
              <a:t>…….,</a:t>
            </a:r>
            <a:r>
              <a:rPr sz="2400" spc="29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A</a:t>
            </a:r>
            <a:r>
              <a:rPr sz="2400" spc="-75" baseline="-31531" dirty="0">
                <a:latin typeface="Times New Roman"/>
                <a:cs typeface="Times New Roman"/>
              </a:rPr>
              <a:t>n</a:t>
            </a:r>
            <a:endParaRPr sz="2400" baseline="-31531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900"/>
              </a:spcBef>
            </a:pPr>
            <a:r>
              <a:rPr sz="2400" b="1" spc="-100" dirty="0">
                <a:latin typeface="Times New Roman"/>
                <a:cs typeface="Times New Roman"/>
              </a:rPr>
              <a:t>for </a:t>
            </a:r>
            <a:r>
              <a:rPr sz="2400" spc="20" dirty="0">
                <a:latin typeface="Times New Roman"/>
                <a:cs typeface="Times New Roman"/>
              </a:rPr>
              <a:t>i=1 </a:t>
            </a:r>
            <a:r>
              <a:rPr sz="2400" spc="30" dirty="0">
                <a:latin typeface="Times New Roman"/>
                <a:cs typeface="Times New Roman"/>
              </a:rPr>
              <a:t>to </a:t>
            </a:r>
            <a:r>
              <a:rPr sz="2400" spc="25" dirty="0">
                <a:latin typeface="Times New Roman"/>
                <a:cs typeface="Times New Roman"/>
              </a:rPr>
              <a:t>n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do</a:t>
            </a:r>
            <a:endParaRPr sz="2400">
              <a:latin typeface="Times New Roman"/>
              <a:cs typeface="Times New Roman"/>
            </a:endParaRPr>
          </a:p>
          <a:p>
            <a:pPr marL="494665">
              <a:lnSpc>
                <a:spcPct val="100000"/>
              </a:lnSpc>
              <a:spcBef>
                <a:spcPts val="900"/>
              </a:spcBef>
            </a:pPr>
            <a:r>
              <a:rPr sz="2400" b="1" spc="-100" dirty="0">
                <a:latin typeface="Times New Roman"/>
                <a:cs typeface="Times New Roman"/>
              </a:rPr>
              <a:t>for </a:t>
            </a:r>
            <a:r>
              <a:rPr sz="2400" spc="20" dirty="0">
                <a:latin typeface="Times New Roman"/>
                <a:cs typeface="Times New Roman"/>
              </a:rPr>
              <a:t>j=1 </a:t>
            </a:r>
            <a:r>
              <a:rPr sz="2400" spc="30" dirty="0">
                <a:latin typeface="Times New Roman"/>
                <a:cs typeface="Times New Roman"/>
              </a:rPr>
              <a:t>to </a:t>
            </a:r>
            <a:r>
              <a:rPr sz="2400" spc="-95" dirty="0">
                <a:latin typeface="Times New Roman"/>
                <a:cs typeface="Times New Roman"/>
              </a:rPr>
              <a:t>i-1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do</a:t>
            </a:r>
            <a:endParaRPr sz="2400">
              <a:latin typeface="Times New Roman"/>
              <a:cs typeface="Times New Roman"/>
            </a:endParaRPr>
          </a:p>
          <a:p>
            <a:pPr marL="951865" marR="30480">
              <a:lnSpc>
                <a:spcPct val="126800"/>
              </a:lnSpc>
              <a:tabLst>
                <a:tab pos="4767580" algn="l"/>
              </a:tabLst>
            </a:pPr>
            <a:r>
              <a:rPr sz="2400" spc="-65" dirty="0">
                <a:latin typeface="Times New Roman"/>
                <a:cs typeface="Times New Roman"/>
              </a:rPr>
              <a:t>replace </a:t>
            </a:r>
            <a:r>
              <a:rPr sz="2400" spc="-70" dirty="0">
                <a:latin typeface="Times New Roman"/>
                <a:cs typeface="Times New Roman"/>
              </a:rPr>
              <a:t>each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-15">
                <a:latin typeface="Times New Roman"/>
                <a:cs typeface="Times New Roman"/>
              </a:rPr>
              <a:t>production</a:t>
            </a:r>
            <a:r>
              <a:rPr sz="2400" spc="5">
                <a:latin typeface="Times New Roman"/>
                <a:cs typeface="Times New Roman"/>
              </a:rPr>
              <a:t> </a:t>
            </a:r>
            <a:r>
              <a:rPr sz="2400" spc="-5" smtClean="0">
                <a:latin typeface="Times New Roman"/>
                <a:cs typeface="Times New Roman"/>
              </a:rPr>
              <a:t>of</a:t>
            </a:r>
            <a:r>
              <a:rPr lang="en-US" sz="2400" spc="-5" dirty="0" smtClean="0">
                <a:latin typeface="Times New Roman"/>
                <a:cs typeface="Times New Roman"/>
              </a:rPr>
              <a:t> </a:t>
            </a:r>
            <a:r>
              <a:rPr sz="2400" spc="-10" smtClean="0">
                <a:latin typeface="Times New Roman"/>
                <a:cs typeface="Times New Roman"/>
              </a:rPr>
              <a:t>the </a:t>
            </a:r>
            <a:r>
              <a:rPr sz="2400" spc="15" dirty="0">
                <a:latin typeface="Times New Roman"/>
                <a:cs typeface="Times New Roman"/>
              </a:rPr>
              <a:t>form </a:t>
            </a:r>
            <a:r>
              <a:rPr sz="2400" spc="-85" dirty="0">
                <a:latin typeface="Times New Roman"/>
                <a:cs typeface="Times New Roman"/>
              </a:rPr>
              <a:t>A</a:t>
            </a:r>
            <a:r>
              <a:rPr sz="2400" spc="-127" baseline="-31531" dirty="0">
                <a:latin typeface="Times New Roman"/>
                <a:cs typeface="Times New Roman"/>
              </a:rPr>
              <a:t>i </a:t>
            </a:r>
            <a:r>
              <a:rPr sz="2400" dirty="0">
                <a:latin typeface="Times New Roman"/>
                <a:cs typeface="Times New Roman"/>
              </a:rPr>
              <a:t>→ </a:t>
            </a:r>
            <a:r>
              <a:rPr sz="2400" spc="-110" dirty="0">
                <a:latin typeface="Times New Roman"/>
                <a:cs typeface="Times New Roman"/>
              </a:rPr>
              <a:t>A</a:t>
            </a:r>
            <a:r>
              <a:rPr sz="2400" spc="-165" baseline="-31531" dirty="0">
                <a:latin typeface="Times New Roman"/>
                <a:cs typeface="Times New Roman"/>
              </a:rPr>
              <a:t>j </a:t>
            </a:r>
            <a:r>
              <a:rPr sz="2400" spc="-85" dirty="0">
                <a:latin typeface="Times New Roman"/>
                <a:cs typeface="Times New Roman"/>
              </a:rPr>
              <a:t>γ </a:t>
            </a:r>
            <a:r>
              <a:rPr sz="2400" spc="-125" dirty="0">
                <a:latin typeface="Times New Roman"/>
                <a:cs typeface="Times New Roman"/>
              </a:rPr>
              <a:t>by </a:t>
            </a:r>
            <a:r>
              <a:rPr sz="2400" spc="-10" dirty="0">
                <a:latin typeface="Times New Roman"/>
                <a:cs typeface="Times New Roman"/>
              </a:rPr>
              <a:t>the </a:t>
            </a:r>
            <a:r>
              <a:rPr sz="2400" spc="-20" dirty="0">
                <a:latin typeface="Times New Roman"/>
                <a:cs typeface="Times New Roman"/>
              </a:rPr>
              <a:t>productions  </a:t>
            </a:r>
            <a:r>
              <a:rPr sz="2400" spc="-110" dirty="0">
                <a:latin typeface="Times New Roman"/>
                <a:cs typeface="Times New Roman"/>
              </a:rPr>
              <a:t>A</a:t>
            </a:r>
            <a:r>
              <a:rPr sz="2400" spc="-165" baseline="-31531" dirty="0">
                <a:latin typeface="Times New Roman"/>
                <a:cs typeface="Times New Roman"/>
              </a:rPr>
              <a:t>i </a:t>
            </a:r>
            <a:r>
              <a:rPr sz="2400" dirty="0">
                <a:latin typeface="Times New Roman"/>
                <a:cs typeface="Times New Roman"/>
              </a:rPr>
              <a:t>→ </a:t>
            </a:r>
            <a:r>
              <a:rPr sz="2400" spc="-85" dirty="0">
                <a:latin typeface="Times New Roman"/>
                <a:cs typeface="Times New Roman"/>
              </a:rPr>
              <a:t>α</a:t>
            </a:r>
            <a:r>
              <a:rPr sz="2400" spc="-127" baseline="-31531" dirty="0">
                <a:latin typeface="Times New Roman"/>
                <a:cs typeface="Times New Roman"/>
              </a:rPr>
              <a:t>1 </a:t>
            </a:r>
            <a:r>
              <a:rPr sz="2400" spc="-85" dirty="0">
                <a:latin typeface="Times New Roman"/>
                <a:cs typeface="Times New Roman"/>
              </a:rPr>
              <a:t>γ </a:t>
            </a:r>
            <a:r>
              <a:rPr sz="2400" spc="300" dirty="0">
                <a:latin typeface="Times New Roman"/>
                <a:cs typeface="Times New Roman"/>
              </a:rPr>
              <a:t>|…..| </a:t>
            </a:r>
            <a:r>
              <a:rPr sz="2400" spc="-85" dirty="0">
                <a:latin typeface="Times New Roman"/>
                <a:cs typeface="Times New Roman"/>
              </a:rPr>
              <a:t>α</a:t>
            </a:r>
            <a:r>
              <a:rPr sz="2400" spc="-127" baseline="-31531" dirty="0">
                <a:latin typeface="Times New Roman"/>
                <a:cs typeface="Times New Roman"/>
              </a:rPr>
              <a:t>k</a:t>
            </a:r>
            <a:r>
              <a:rPr sz="2400" spc="-97" baseline="-31531" dirty="0">
                <a:latin typeface="Times New Roman"/>
                <a:cs typeface="Times New Roman"/>
              </a:rPr>
              <a:t> </a:t>
            </a:r>
            <a:r>
              <a:rPr sz="2400" spc="-90" dirty="0">
                <a:latin typeface="Times New Roman"/>
                <a:cs typeface="Times New Roman"/>
              </a:rPr>
              <a:t>γ,</a:t>
            </a:r>
            <a:endParaRPr sz="2400">
              <a:latin typeface="Times New Roman"/>
              <a:cs typeface="Times New Roman"/>
            </a:endParaRPr>
          </a:p>
          <a:p>
            <a:pPr marL="951865">
              <a:lnSpc>
                <a:spcPct val="100000"/>
              </a:lnSpc>
              <a:spcBef>
                <a:spcPts val="900"/>
              </a:spcBef>
            </a:pPr>
            <a:r>
              <a:rPr sz="2400" spc="-60" dirty="0">
                <a:latin typeface="Times New Roman"/>
                <a:cs typeface="Times New Roman"/>
              </a:rPr>
              <a:t>where </a:t>
            </a:r>
            <a:r>
              <a:rPr sz="2400" spc="-105" dirty="0">
                <a:latin typeface="Times New Roman"/>
                <a:cs typeface="Times New Roman"/>
              </a:rPr>
              <a:t>A</a:t>
            </a:r>
            <a:r>
              <a:rPr sz="2400" spc="-157" baseline="-31531" dirty="0">
                <a:latin typeface="Times New Roman"/>
                <a:cs typeface="Times New Roman"/>
              </a:rPr>
              <a:t>j </a:t>
            </a:r>
            <a:r>
              <a:rPr sz="2400" dirty="0">
                <a:latin typeface="Times New Roman"/>
                <a:cs typeface="Times New Roman"/>
              </a:rPr>
              <a:t>→ </a:t>
            </a:r>
            <a:r>
              <a:rPr sz="2400" spc="185" dirty="0">
                <a:latin typeface="Times New Roman"/>
                <a:cs typeface="Times New Roman"/>
              </a:rPr>
              <a:t>α</a:t>
            </a:r>
            <a:r>
              <a:rPr sz="2400" spc="277" baseline="-31531" dirty="0">
                <a:latin typeface="Times New Roman"/>
                <a:cs typeface="Times New Roman"/>
              </a:rPr>
              <a:t>1</a:t>
            </a:r>
            <a:r>
              <a:rPr sz="2400" spc="185" dirty="0">
                <a:latin typeface="Times New Roman"/>
                <a:cs typeface="Times New Roman"/>
              </a:rPr>
              <a:t>|…..| </a:t>
            </a:r>
            <a:r>
              <a:rPr sz="2400" spc="-85" dirty="0">
                <a:latin typeface="Times New Roman"/>
                <a:cs typeface="Times New Roman"/>
              </a:rPr>
              <a:t>α</a:t>
            </a:r>
            <a:r>
              <a:rPr sz="2400" spc="-127" baseline="-31531" dirty="0">
                <a:latin typeface="Times New Roman"/>
                <a:cs typeface="Times New Roman"/>
              </a:rPr>
              <a:t>k </a:t>
            </a:r>
            <a:r>
              <a:rPr sz="2400" spc="-65" dirty="0">
                <a:latin typeface="Times New Roman"/>
                <a:cs typeface="Times New Roman"/>
              </a:rPr>
              <a:t>are </a:t>
            </a:r>
            <a:r>
              <a:rPr sz="2400" spc="-130" dirty="0">
                <a:latin typeface="Times New Roman"/>
                <a:cs typeface="Times New Roman"/>
              </a:rPr>
              <a:t>all </a:t>
            </a:r>
            <a:r>
              <a:rPr sz="2400" spc="-15" dirty="0">
                <a:latin typeface="Times New Roman"/>
                <a:cs typeface="Times New Roman"/>
              </a:rPr>
              <a:t>current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Times New Roman"/>
                <a:cs typeface="Times New Roman"/>
              </a:rPr>
              <a:t>A</a:t>
            </a:r>
            <a:r>
              <a:rPr sz="2400" spc="-52" baseline="-31531" dirty="0">
                <a:latin typeface="Times New Roman"/>
                <a:cs typeface="Times New Roman"/>
              </a:rPr>
              <a:t>j</a:t>
            </a:r>
            <a:r>
              <a:rPr sz="2400" spc="-35" dirty="0">
                <a:latin typeface="Times New Roman"/>
                <a:cs typeface="Times New Roman"/>
              </a:rPr>
              <a:t>-productions</a:t>
            </a:r>
            <a:endParaRPr sz="2400">
              <a:latin typeface="Times New Roman"/>
              <a:cs typeface="Times New Roman"/>
            </a:endParaRPr>
          </a:p>
          <a:p>
            <a:pPr marL="494665">
              <a:lnSpc>
                <a:spcPct val="100000"/>
              </a:lnSpc>
              <a:spcBef>
                <a:spcPts val="900"/>
              </a:spcBef>
            </a:pPr>
            <a:r>
              <a:rPr sz="2400" b="1" spc="10" dirty="0">
                <a:latin typeface="Times New Roman"/>
                <a:cs typeface="Times New Roman"/>
              </a:rPr>
              <a:t>end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do</a:t>
            </a:r>
            <a:endParaRPr sz="2400">
              <a:latin typeface="Times New Roman"/>
              <a:cs typeface="Times New Roman"/>
            </a:endParaRPr>
          </a:p>
          <a:p>
            <a:pPr marL="494665">
              <a:lnSpc>
                <a:spcPct val="100000"/>
              </a:lnSpc>
              <a:spcBef>
                <a:spcPts val="900"/>
              </a:spcBef>
            </a:pPr>
            <a:r>
              <a:rPr sz="2400" spc="-75" dirty="0">
                <a:latin typeface="Times New Roman"/>
                <a:cs typeface="Times New Roman"/>
              </a:rPr>
              <a:t>eliminate </a:t>
            </a:r>
            <a:r>
              <a:rPr sz="2400" spc="-10" dirty="0">
                <a:latin typeface="Times New Roman"/>
                <a:cs typeface="Times New Roman"/>
              </a:rPr>
              <a:t>the </a:t>
            </a:r>
            <a:r>
              <a:rPr sz="2400" spc="-60" dirty="0">
                <a:latin typeface="Times New Roman"/>
                <a:cs typeface="Times New Roman"/>
              </a:rPr>
              <a:t>immediate </a:t>
            </a:r>
            <a:r>
              <a:rPr sz="2400" spc="-55" dirty="0">
                <a:latin typeface="Times New Roman"/>
                <a:cs typeface="Times New Roman"/>
              </a:rPr>
              <a:t>left </a:t>
            </a:r>
            <a:r>
              <a:rPr sz="2400" spc="-45" dirty="0">
                <a:latin typeface="Times New Roman"/>
                <a:cs typeface="Times New Roman"/>
              </a:rPr>
              <a:t>recursions </a:t>
            </a:r>
            <a:r>
              <a:rPr sz="2400" spc="-50" dirty="0">
                <a:latin typeface="Times New Roman"/>
                <a:cs typeface="Times New Roman"/>
              </a:rPr>
              <a:t>among</a:t>
            </a:r>
            <a:r>
              <a:rPr sz="2400" spc="235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Times New Roman"/>
                <a:cs typeface="Times New Roman"/>
              </a:rPr>
              <a:t>A</a:t>
            </a:r>
            <a:r>
              <a:rPr sz="2400" spc="-52" baseline="-31531" dirty="0">
                <a:latin typeface="Times New Roman"/>
                <a:cs typeface="Times New Roman"/>
              </a:rPr>
              <a:t>i</a:t>
            </a:r>
            <a:r>
              <a:rPr sz="2400" spc="-35" dirty="0">
                <a:latin typeface="Times New Roman"/>
                <a:cs typeface="Times New Roman"/>
              </a:rPr>
              <a:t>-productions</a:t>
            </a:r>
            <a:endParaRPr sz="24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900"/>
              </a:spcBef>
            </a:pPr>
            <a:r>
              <a:rPr sz="2400" b="1" spc="10" dirty="0">
                <a:latin typeface="Times New Roman"/>
                <a:cs typeface="Times New Roman"/>
              </a:rPr>
              <a:t>end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do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5760" y="457202"/>
            <a:ext cx="9692640" cy="5840189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2800" u="heavy" spc="-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Example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2800" spc="-220" dirty="0">
                <a:latin typeface="Times New Roman"/>
                <a:cs typeface="Times New Roman"/>
              </a:rPr>
              <a:t>S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120" dirty="0">
                <a:latin typeface="Times New Roman"/>
                <a:cs typeface="Times New Roman"/>
              </a:rPr>
              <a:t>Aa </a:t>
            </a:r>
            <a:r>
              <a:rPr sz="2800" spc="835" dirty="0">
                <a:latin typeface="Times New Roman"/>
                <a:cs typeface="Times New Roman"/>
              </a:rPr>
              <a:t>|</a:t>
            </a:r>
            <a:r>
              <a:rPr sz="2800" spc="-150" dirty="0">
                <a:latin typeface="Times New Roman"/>
                <a:cs typeface="Times New Roman"/>
              </a:rPr>
              <a:t> </a:t>
            </a:r>
            <a:r>
              <a:rPr sz="2800" spc="25" dirty="0">
                <a:latin typeface="Times New Roman"/>
                <a:cs typeface="Times New Roman"/>
              </a:rPr>
              <a:t>b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2800" spc="-130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105" dirty="0">
                <a:latin typeface="Times New Roman"/>
                <a:cs typeface="Times New Roman"/>
              </a:rPr>
              <a:t>Ac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835" dirty="0">
                <a:latin typeface="Times New Roman"/>
                <a:cs typeface="Times New Roman"/>
              </a:rPr>
              <a:t>|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10" dirty="0">
                <a:latin typeface="Times New Roman"/>
                <a:cs typeface="Times New Roman"/>
              </a:rPr>
              <a:t>Sd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835" dirty="0">
                <a:latin typeface="Times New Roman"/>
                <a:cs typeface="Times New Roman"/>
              </a:rPr>
              <a:t>|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30" dirty="0">
                <a:latin typeface="Times New Roman"/>
                <a:cs typeface="Times New Roman"/>
              </a:rPr>
              <a:t>ε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4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800" spc="-240" smtClean="0">
                <a:latin typeface="Times New Roman"/>
                <a:cs typeface="Times New Roman"/>
              </a:rPr>
              <a:t>We</a:t>
            </a:r>
            <a:r>
              <a:rPr lang="en-US" sz="2800" spc="-240" dirty="0" smtClean="0">
                <a:latin typeface="Times New Roman"/>
                <a:cs typeface="Times New Roman"/>
              </a:rPr>
              <a:t> </a:t>
            </a:r>
            <a:r>
              <a:rPr sz="2800" spc="-240" smtClean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order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25" dirty="0">
                <a:latin typeface="Times New Roman"/>
                <a:cs typeface="Times New Roman"/>
              </a:rPr>
              <a:t>non </a:t>
            </a:r>
            <a:r>
              <a:rPr sz="2800" spc="-50" dirty="0">
                <a:latin typeface="Times New Roman"/>
                <a:cs typeface="Times New Roman"/>
              </a:rPr>
              <a:t>terminals </a:t>
            </a:r>
            <a:r>
              <a:rPr sz="2800" spc="-210" dirty="0">
                <a:latin typeface="Times New Roman"/>
                <a:cs typeface="Times New Roman"/>
              </a:rPr>
              <a:t>S, </a:t>
            </a:r>
            <a:r>
              <a:rPr sz="2800" spc="-110" dirty="0">
                <a:latin typeface="Times New Roman"/>
                <a:cs typeface="Times New Roman"/>
              </a:rPr>
              <a:t>A. </a:t>
            </a:r>
            <a:r>
              <a:rPr sz="2800" spc="-20" dirty="0">
                <a:latin typeface="Times New Roman"/>
                <a:cs typeface="Times New Roman"/>
              </a:rPr>
              <a:t>There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25" dirty="0">
                <a:latin typeface="Times New Roman"/>
                <a:cs typeface="Times New Roman"/>
              </a:rPr>
              <a:t>no </a:t>
            </a:r>
            <a:r>
              <a:rPr sz="2800" spc="-60" dirty="0">
                <a:latin typeface="Times New Roman"/>
                <a:cs typeface="Times New Roman"/>
              </a:rPr>
              <a:t>immediate </a:t>
            </a:r>
            <a:r>
              <a:rPr sz="2800" spc="-55">
                <a:latin typeface="Times New Roman"/>
                <a:cs typeface="Times New Roman"/>
              </a:rPr>
              <a:t>left </a:t>
            </a:r>
            <a:endParaRPr lang="en-US" sz="2800" spc="-55" dirty="0" smtClean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800" spc="-45" smtClean="0">
                <a:latin typeface="Times New Roman"/>
                <a:cs typeface="Times New Roman"/>
              </a:rPr>
              <a:t>recursion  </a:t>
            </a:r>
            <a:r>
              <a:rPr sz="2800" spc="-50" dirty="0">
                <a:latin typeface="Times New Roman"/>
                <a:cs typeface="Times New Roman"/>
              </a:rPr>
              <a:t>among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45" dirty="0">
                <a:latin typeface="Times New Roman"/>
                <a:cs typeface="Times New Roman"/>
              </a:rPr>
              <a:t>S-productions, </a:t>
            </a:r>
            <a:r>
              <a:rPr sz="2800" spc="-25" dirty="0">
                <a:latin typeface="Times New Roman"/>
                <a:cs typeface="Times New Roman"/>
              </a:rPr>
              <a:t>so nothing </a:t>
            </a:r>
            <a:r>
              <a:rPr sz="2800" spc="-25">
                <a:latin typeface="Times New Roman"/>
                <a:cs typeface="Times New Roman"/>
              </a:rPr>
              <a:t>happens </a:t>
            </a:r>
            <a:endParaRPr lang="en-US" sz="2800" spc="-25" dirty="0" smtClean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800" spc="-50" smtClean="0">
                <a:latin typeface="Times New Roman"/>
                <a:cs typeface="Times New Roman"/>
              </a:rPr>
              <a:t>during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15" dirty="0">
                <a:latin typeface="Times New Roman"/>
                <a:cs typeface="Times New Roman"/>
              </a:rPr>
              <a:t>outer loop  </a:t>
            </a:r>
            <a:r>
              <a:rPr sz="2800" spc="-5" dirty="0">
                <a:latin typeface="Times New Roman"/>
                <a:cs typeface="Times New Roman"/>
              </a:rPr>
              <a:t>for </a:t>
            </a:r>
            <a:r>
              <a:rPr sz="2800" spc="-140" dirty="0">
                <a:latin typeface="Times New Roman"/>
                <a:cs typeface="Times New Roman"/>
              </a:rPr>
              <a:t>i </a:t>
            </a:r>
            <a:r>
              <a:rPr sz="2800" spc="285" dirty="0">
                <a:latin typeface="Times New Roman"/>
                <a:cs typeface="Times New Roman"/>
              </a:rPr>
              <a:t>=</a:t>
            </a:r>
            <a:r>
              <a:rPr sz="2800" spc="130" dirty="0">
                <a:latin typeface="Times New Roman"/>
                <a:cs typeface="Times New Roman"/>
              </a:rPr>
              <a:t> </a:t>
            </a:r>
            <a:r>
              <a:rPr sz="2800" spc="-95" dirty="0">
                <a:latin typeface="Times New Roman"/>
                <a:cs typeface="Times New Roman"/>
              </a:rPr>
              <a:t>1.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700">
              <a:latin typeface="Times New Roman"/>
              <a:cs typeface="Times New Roman"/>
            </a:endParaRPr>
          </a:p>
          <a:p>
            <a:pPr marL="12700" marR="4079875">
              <a:lnSpc>
                <a:spcPct val="126800"/>
              </a:lnSpc>
            </a:pPr>
            <a:r>
              <a:rPr sz="2800" spc="-25" dirty="0">
                <a:latin typeface="Times New Roman"/>
                <a:cs typeface="Times New Roman"/>
              </a:rPr>
              <a:t>For </a:t>
            </a:r>
            <a:r>
              <a:rPr sz="2800" spc="-140" dirty="0">
                <a:latin typeface="Times New Roman"/>
                <a:cs typeface="Times New Roman"/>
              </a:rPr>
              <a:t>i </a:t>
            </a:r>
            <a:r>
              <a:rPr sz="2800" spc="285" dirty="0">
                <a:latin typeface="Times New Roman"/>
                <a:cs typeface="Times New Roman"/>
              </a:rPr>
              <a:t>= </a:t>
            </a:r>
            <a:r>
              <a:rPr sz="2800" spc="-90" dirty="0">
                <a:latin typeface="Times New Roman"/>
                <a:cs typeface="Times New Roman"/>
              </a:rPr>
              <a:t>2, </a:t>
            </a:r>
            <a:r>
              <a:rPr sz="2800" spc="-140" dirty="0">
                <a:latin typeface="Times New Roman"/>
                <a:cs typeface="Times New Roman"/>
              </a:rPr>
              <a:t>we </a:t>
            </a:r>
            <a:r>
              <a:rPr sz="2800" spc="-35" dirty="0">
                <a:latin typeface="Times New Roman"/>
                <a:cs typeface="Times New Roman"/>
              </a:rPr>
              <a:t>substitute </a:t>
            </a:r>
            <a:r>
              <a:rPr sz="2800" spc="-5" dirty="0">
                <a:latin typeface="Times New Roman"/>
                <a:cs typeface="Times New Roman"/>
              </a:rPr>
              <a:t>for </a:t>
            </a:r>
            <a:r>
              <a:rPr sz="2800" spc="-220">
                <a:latin typeface="Times New Roman"/>
                <a:cs typeface="Times New Roman"/>
              </a:rPr>
              <a:t>S </a:t>
            </a:r>
            <a:r>
              <a:rPr lang="en-US" sz="2800" spc="-220" dirty="0" err="1" smtClean="0">
                <a:latin typeface="Times New Roman"/>
                <a:cs typeface="Times New Roman"/>
              </a:rPr>
              <a:t>i</a:t>
            </a:r>
            <a:r>
              <a:rPr sz="2800" spc="-55" smtClean="0">
                <a:latin typeface="Times New Roman"/>
                <a:cs typeface="Times New Roman"/>
              </a:rPr>
              <a:t>n </a:t>
            </a:r>
            <a:r>
              <a:rPr sz="2800" spc="-130" smtClean="0">
                <a:latin typeface="Times New Roman"/>
                <a:cs typeface="Times New Roman"/>
              </a:rPr>
              <a:t>A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110" dirty="0">
                <a:latin typeface="Times New Roman"/>
                <a:cs typeface="Times New Roman"/>
              </a:rPr>
              <a:t>Sd  </a:t>
            </a:r>
            <a:r>
              <a:rPr sz="2800" spc="-90" dirty="0">
                <a:latin typeface="Times New Roman"/>
                <a:cs typeface="Times New Roman"/>
              </a:rPr>
              <a:t>Replace </a:t>
            </a:r>
            <a:r>
              <a:rPr sz="2800" spc="-130" dirty="0">
                <a:latin typeface="Times New Roman"/>
                <a:cs typeface="Times New Roman"/>
              </a:rPr>
              <a:t>A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110" dirty="0">
                <a:latin typeface="Times New Roman"/>
                <a:cs typeface="Times New Roman"/>
              </a:rPr>
              <a:t>Sd </a:t>
            </a:r>
            <a:r>
              <a:rPr sz="2800" spc="-65" dirty="0">
                <a:latin typeface="Times New Roman"/>
                <a:cs typeface="Times New Roman"/>
              </a:rPr>
              <a:t>with </a:t>
            </a:r>
            <a:r>
              <a:rPr sz="2800" spc="-130" dirty="0">
                <a:latin typeface="Times New Roman"/>
                <a:cs typeface="Times New Roman"/>
              </a:rPr>
              <a:t>A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85" dirty="0">
                <a:latin typeface="Times New Roman"/>
                <a:cs typeface="Times New Roman"/>
              </a:rPr>
              <a:t>Aad </a:t>
            </a:r>
            <a:r>
              <a:rPr sz="2800" spc="835" dirty="0">
                <a:latin typeface="Times New Roman"/>
                <a:cs typeface="Times New Roman"/>
              </a:rPr>
              <a:t>| </a:t>
            </a:r>
            <a:r>
              <a:rPr sz="2800" spc="5" dirty="0">
                <a:latin typeface="Times New Roman"/>
                <a:cs typeface="Times New Roman"/>
              </a:rPr>
              <a:t>bd  </a:t>
            </a:r>
            <a:r>
              <a:rPr sz="2800" dirty="0">
                <a:latin typeface="Times New Roman"/>
                <a:cs typeface="Times New Roman"/>
              </a:rPr>
              <a:t>Then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40" dirty="0">
                <a:latin typeface="Times New Roman"/>
                <a:cs typeface="Times New Roman"/>
              </a:rPr>
              <a:t>we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95" dirty="0">
                <a:latin typeface="Times New Roman"/>
                <a:cs typeface="Times New Roman"/>
              </a:rPr>
              <a:t>have,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30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105" dirty="0">
                <a:latin typeface="Times New Roman"/>
                <a:cs typeface="Times New Roman"/>
              </a:rPr>
              <a:t>Ac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835" dirty="0">
                <a:latin typeface="Times New Roman"/>
                <a:cs typeface="Times New Roman"/>
              </a:rPr>
              <a:t>|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85" dirty="0">
                <a:latin typeface="Times New Roman"/>
                <a:cs typeface="Times New Roman"/>
              </a:rPr>
              <a:t>Aad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835" dirty="0">
                <a:latin typeface="Times New Roman"/>
                <a:cs typeface="Times New Roman"/>
              </a:rPr>
              <a:t>|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bd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835" dirty="0">
                <a:latin typeface="Times New Roman"/>
                <a:cs typeface="Times New Roman"/>
              </a:rPr>
              <a:t>|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30" dirty="0">
                <a:latin typeface="Times New Roman"/>
                <a:cs typeface="Times New Roman"/>
              </a:rPr>
              <a:t>ε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520" y="685802"/>
            <a:ext cx="10678480" cy="4409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439035">
              <a:lnSpc>
                <a:spcPct val="126800"/>
              </a:lnSpc>
              <a:spcBef>
                <a:spcPts val="100"/>
              </a:spcBef>
            </a:pPr>
            <a:r>
              <a:rPr sz="2800" spc="-110" dirty="0">
                <a:latin typeface="Times New Roman"/>
                <a:cs typeface="Times New Roman"/>
              </a:rPr>
              <a:t>Now, </a:t>
            </a:r>
            <a:r>
              <a:rPr sz="2800" spc="-60" dirty="0">
                <a:latin typeface="Times New Roman"/>
                <a:cs typeface="Times New Roman"/>
              </a:rPr>
              <a:t>remove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60" dirty="0">
                <a:latin typeface="Times New Roman"/>
                <a:cs typeface="Times New Roman"/>
              </a:rPr>
              <a:t>immediate </a:t>
            </a:r>
            <a:r>
              <a:rPr sz="2800" spc="-55" dirty="0">
                <a:latin typeface="Times New Roman"/>
                <a:cs typeface="Times New Roman"/>
              </a:rPr>
              <a:t>left </a:t>
            </a:r>
            <a:r>
              <a:rPr sz="2800" spc="-45">
                <a:latin typeface="Times New Roman"/>
                <a:cs typeface="Times New Roman"/>
              </a:rPr>
              <a:t>recursions  </a:t>
            </a:r>
            <a:endParaRPr lang="en-US" sz="2800" spc="-45" dirty="0" smtClean="0">
              <a:latin typeface="Times New Roman"/>
              <a:cs typeface="Times New Roman"/>
            </a:endParaRPr>
          </a:p>
          <a:p>
            <a:pPr marL="12700" marR="2439035">
              <a:lnSpc>
                <a:spcPct val="126800"/>
              </a:lnSpc>
              <a:spcBef>
                <a:spcPts val="100"/>
              </a:spcBef>
            </a:pPr>
            <a:r>
              <a:rPr sz="2800" spc="-130" smtClean="0">
                <a:latin typeface="Times New Roman"/>
                <a:cs typeface="Times New Roman"/>
              </a:rPr>
              <a:t>A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25" dirty="0">
                <a:latin typeface="Times New Roman"/>
                <a:cs typeface="Times New Roman"/>
              </a:rPr>
              <a:t>bdA</a:t>
            </a:r>
            <a:r>
              <a:rPr sz="2800" i="1" spc="-25" dirty="0">
                <a:latin typeface="Times New Roman"/>
                <a:cs typeface="Times New Roman"/>
              </a:rPr>
              <a:t>' </a:t>
            </a:r>
            <a:r>
              <a:rPr sz="2800" spc="835" dirty="0">
                <a:latin typeface="Times New Roman"/>
                <a:cs typeface="Times New Roman"/>
              </a:rPr>
              <a:t>|</a:t>
            </a:r>
            <a:r>
              <a:rPr sz="2800" spc="135" dirty="0">
                <a:latin typeface="Times New Roman"/>
                <a:cs typeface="Times New Roman"/>
              </a:rPr>
              <a:t> </a:t>
            </a:r>
            <a:r>
              <a:rPr sz="2800" spc="-85" dirty="0">
                <a:latin typeface="Times New Roman"/>
                <a:cs typeface="Times New Roman"/>
              </a:rPr>
              <a:t>εA</a:t>
            </a:r>
            <a:r>
              <a:rPr sz="2800" i="1" spc="-85" dirty="0">
                <a:latin typeface="Times New Roman"/>
                <a:cs typeface="Times New Roman"/>
              </a:rPr>
              <a:t>'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2800" spc="-395" dirty="0">
                <a:latin typeface="Times New Roman"/>
                <a:cs typeface="Times New Roman"/>
              </a:rPr>
              <a:t>A’</a:t>
            </a:r>
            <a:r>
              <a:rPr sz="2800" spc="-3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65" dirty="0">
                <a:latin typeface="Times New Roman"/>
                <a:cs typeface="Times New Roman"/>
              </a:rPr>
              <a:t>cA</a:t>
            </a:r>
            <a:r>
              <a:rPr sz="2800" i="1" spc="-65" dirty="0">
                <a:latin typeface="Times New Roman"/>
                <a:cs typeface="Times New Roman"/>
              </a:rPr>
              <a:t>'</a:t>
            </a:r>
            <a:r>
              <a:rPr sz="2800" i="1" dirty="0">
                <a:latin typeface="Times New Roman"/>
                <a:cs typeface="Times New Roman"/>
              </a:rPr>
              <a:t> </a:t>
            </a:r>
            <a:r>
              <a:rPr sz="2800" spc="835" dirty="0">
                <a:latin typeface="Times New Roman"/>
                <a:cs typeface="Times New Roman"/>
              </a:rPr>
              <a:t>|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60" dirty="0">
                <a:latin typeface="Times New Roman"/>
                <a:cs typeface="Times New Roman"/>
              </a:rPr>
              <a:t>adA</a:t>
            </a:r>
            <a:r>
              <a:rPr sz="2800" i="1" spc="-60" dirty="0">
                <a:latin typeface="Times New Roman"/>
                <a:cs typeface="Times New Roman"/>
              </a:rPr>
              <a:t>'</a:t>
            </a:r>
            <a:r>
              <a:rPr sz="2800" i="1" spc="-10" dirty="0">
                <a:latin typeface="Times New Roman"/>
                <a:cs typeface="Times New Roman"/>
              </a:rPr>
              <a:t> </a:t>
            </a:r>
            <a:r>
              <a:rPr sz="2800" spc="835" dirty="0">
                <a:latin typeface="Times New Roman"/>
                <a:cs typeface="Times New Roman"/>
              </a:rPr>
              <a:t>|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30" dirty="0">
                <a:latin typeface="Times New Roman"/>
                <a:cs typeface="Times New Roman"/>
              </a:rPr>
              <a:t>ε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700">
              <a:latin typeface="Times New Roman"/>
              <a:cs typeface="Times New Roman"/>
            </a:endParaRPr>
          </a:p>
          <a:p>
            <a:pPr marL="12700" marR="5080">
              <a:lnSpc>
                <a:spcPct val="126800"/>
              </a:lnSpc>
              <a:spcBef>
                <a:spcPts val="5"/>
              </a:spcBef>
            </a:pPr>
            <a:r>
              <a:rPr sz="2800" spc="-135" dirty="0">
                <a:latin typeface="Times New Roman"/>
                <a:cs typeface="Times New Roman"/>
              </a:rPr>
              <a:t>So,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65" dirty="0">
                <a:latin typeface="Times New Roman"/>
                <a:cs typeface="Times New Roman"/>
              </a:rPr>
              <a:t>resulting </a:t>
            </a:r>
            <a:r>
              <a:rPr sz="2800" spc="-75" dirty="0">
                <a:latin typeface="Times New Roman"/>
                <a:cs typeface="Times New Roman"/>
              </a:rPr>
              <a:t>equivalent </a:t>
            </a:r>
            <a:r>
              <a:rPr sz="2800" spc="-55" dirty="0">
                <a:latin typeface="Times New Roman"/>
                <a:cs typeface="Times New Roman"/>
              </a:rPr>
              <a:t>grammar </a:t>
            </a:r>
            <a:r>
              <a:rPr sz="2800" spc="-65" dirty="0">
                <a:latin typeface="Times New Roman"/>
                <a:cs typeface="Times New Roman"/>
              </a:rPr>
              <a:t>with </a:t>
            </a:r>
            <a:r>
              <a:rPr sz="2800" spc="25" dirty="0">
                <a:latin typeface="Times New Roman"/>
                <a:cs typeface="Times New Roman"/>
              </a:rPr>
              <a:t>no </a:t>
            </a:r>
            <a:r>
              <a:rPr sz="2800" spc="-55" dirty="0">
                <a:latin typeface="Times New Roman"/>
                <a:cs typeface="Times New Roman"/>
              </a:rPr>
              <a:t>left </a:t>
            </a:r>
            <a:r>
              <a:rPr sz="2800" spc="-45" dirty="0">
                <a:latin typeface="Times New Roman"/>
                <a:cs typeface="Times New Roman"/>
              </a:rPr>
              <a:t>recursion </a:t>
            </a:r>
            <a:r>
              <a:rPr sz="2800" spc="-105">
                <a:latin typeface="Times New Roman"/>
                <a:cs typeface="Times New Roman"/>
              </a:rPr>
              <a:t>is  </a:t>
            </a:r>
            <a:endParaRPr lang="en-US" sz="2800" spc="-105" dirty="0" smtClean="0">
              <a:latin typeface="Times New Roman"/>
              <a:cs typeface="Times New Roman"/>
            </a:endParaRPr>
          </a:p>
          <a:p>
            <a:pPr marL="12700" marR="5080">
              <a:lnSpc>
                <a:spcPct val="126800"/>
              </a:lnSpc>
              <a:spcBef>
                <a:spcPts val="5"/>
              </a:spcBef>
            </a:pPr>
            <a:r>
              <a:rPr sz="2800" spc="-220" smtClean="0">
                <a:latin typeface="Times New Roman"/>
                <a:cs typeface="Times New Roman"/>
              </a:rPr>
              <a:t>S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120" dirty="0">
                <a:latin typeface="Times New Roman"/>
                <a:cs typeface="Times New Roman"/>
              </a:rPr>
              <a:t>Aa </a:t>
            </a:r>
            <a:r>
              <a:rPr sz="2800" spc="835" dirty="0">
                <a:latin typeface="Times New Roman"/>
                <a:cs typeface="Times New Roman"/>
              </a:rPr>
              <a:t>|</a:t>
            </a:r>
            <a:r>
              <a:rPr sz="2800" spc="-150" dirty="0">
                <a:latin typeface="Times New Roman"/>
                <a:cs typeface="Times New Roman"/>
              </a:rPr>
              <a:t> </a:t>
            </a:r>
            <a:r>
              <a:rPr sz="2800" spc="25" dirty="0">
                <a:latin typeface="Times New Roman"/>
                <a:cs typeface="Times New Roman"/>
              </a:rPr>
              <a:t>b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2800" spc="-130" dirty="0">
                <a:latin typeface="Times New Roman"/>
                <a:cs typeface="Times New Roman"/>
              </a:rPr>
              <a:t>A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25" dirty="0">
                <a:latin typeface="Times New Roman"/>
                <a:cs typeface="Times New Roman"/>
              </a:rPr>
              <a:t>bdA</a:t>
            </a:r>
            <a:r>
              <a:rPr sz="2800" i="1" spc="-25" dirty="0">
                <a:latin typeface="Times New Roman"/>
                <a:cs typeface="Times New Roman"/>
              </a:rPr>
              <a:t>' </a:t>
            </a:r>
            <a:r>
              <a:rPr sz="2800" spc="835" dirty="0">
                <a:latin typeface="Times New Roman"/>
                <a:cs typeface="Times New Roman"/>
              </a:rPr>
              <a:t>|</a:t>
            </a:r>
            <a:r>
              <a:rPr sz="2800" spc="140" dirty="0">
                <a:latin typeface="Times New Roman"/>
                <a:cs typeface="Times New Roman"/>
              </a:rPr>
              <a:t> </a:t>
            </a:r>
            <a:r>
              <a:rPr sz="2800" spc="-60" dirty="0">
                <a:latin typeface="Times New Roman"/>
                <a:cs typeface="Times New Roman"/>
              </a:rPr>
              <a:t>A</a:t>
            </a:r>
            <a:r>
              <a:rPr sz="2800" i="1" spc="-60" dirty="0">
                <a:latin typeface="Times New Roman"/>
                <a:cs typeface="Times New Roman"/>
              </a:rPr>
              <a:t>'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2800" spc="-60" dirty="0">
                <a:latin typeface="Times New Roman"/>
                <a:cs typeface="Times New Roman"/>
              </a:rPr>
              <a:t>A</a:t>
            </a:r>
            <a:r>
              <a:rPr sz="2800" i="1" spc="-60" dirty="0">
                <a:latin typeface="Times New Roman"/>
                <a:cs typeface="Times New Roman"/>
              </a:rPr>
              <a:t>'</a:t>
            </a:r>
            <a:r>
              <a:rPr sz="2800" i="1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65" dirty="0">
                <a:latin typeface="Times New Roman"/>
                <a:cs typeface="Times New Roman"/>
              </a:rPr>
              <a:t>cA</a:t>
            </a:r>
            <a:r>
              <a:rPr sz="2800" i="1" spc="-65" dirty="0">
                <a:latin typeface="Times New Roman"/>
                <a:cs typeface="Times New Roman"/>
              </a:rPr>
              <a:t>'</a:t>
            </a:r>
            <a:r>
              <a:rPr sz="2800" i="1" spc="-5" dirty="0">
                <a:latin typeface="Times New Roman"/>
                <a:cs typeface="Times New Roman"/>
              </a:rPr>
              <a:t> </a:t>
            </a:r>
            <a:r>
              <a:rPr sz="2800" spc="835" dirty="0">
                <a:latin typeface="Times New Roman"/>
                <a:cs typeface="Times New Roman"/>
              </a:rPr>
              <a:t>|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60" dirty="0">
                <a:latin typeface="Times New Roman"/>
                <a:cs typeface="Times New Roman"/>
              </a:rPr>
              <a:t>adA</a:t>
            </a:r>
            <a:r>
              <a:rPr sz="2800" i="1" spc="-60" dirty="0">
                <a:latin typeface="Times New Roman"/>
                <a:cs typeface="Times New Roman"/>
              </a:rPr>
              <a:t>'</a:t>
            </a:r>
            <a:r>
              <a:rPr sz="2800" i="1" spc="-5" dirty="0">
                <a:latin typeface="Times New Roman"/>
                <a:cs typeface="Times New Roman"/>
              </a:rPr>
              <a:t> </a:t>
            </a:r>
            <a:r>
              <a:rPr sz="2800" spc="835" dirty="0">
                <a:latin typeface="Times New Roman"/>
                <a:cs typeface="Times New Roman"/>
              </a:rPr>
              <a:t>|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30" dirty="0">
                <a:latin typeface="Times New Roman"/>
                <a:cs typeface="Times New Roman"/>
              </a:rPr>
              <a:t>ε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0080" y="457200"/>
            <a:ext cx="491776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85" dirty="0">
                <a:solidFill>
                  <a:srgbClr val="262626"/>
                </a:solidFill>
              </a:rPr>
              <a:t>Left Factoring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1072269" y="2114293"/>
            <a:ext cx="8659368" cy="31444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510" marR="381635" indent="-131445" algn="just">
              <a:lnSpc>
                <a:spcPct val="100000"/>
              </a:lnSpc>
              <a:spcBef>
                <a:spcPts val="1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50" dirty="0">
                <a:latin typeface="Times New Roman"/>
                <a:cs typeface="Times New Roman"/>
              </a:rPr>
              <a:t>Left factoring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55" dirty="0">
                <a:latin typeface="Times New Roman"/>
                <a:cs typeface="Times New Roman"/>
              </a:rPr>
              <a:t>grammar </a:t>
            </a:r>
            <a:r>
              <a:rPr sz="2800" spc="-20" dirty="0">
                <a:latin typeface="Times New Roman"/>
                <a:cs typeface="Times New Roman"/>
              </a:rPr>
              <a:t>transformation </a:t>
            </a:r>
            <a:r>
              <a:rPr sz="2800" spc="-5" dirty="0">
                <a:latin typeface="Times New Roman"/>
                <a:cs typeface="Times New Roman"/>
              </a:rPr>
              <a:t>that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70" dirty="0">
                <a:latin typeface="Times New Roman"/>
                <a:cs typeface="Times New Roman"/>
              </a:rPr>
              <a:t>useful </a:t>
            </a:r>
            <a:r>
              <a:rPr sz="2800" spc="-5" dirty="0">
                <a:latin typeface="Times New Roman"/>
                <a:cs typeface="Times New Roman"/>
              </a:rPr>
              <a:t>for  </a:t>
            </a:r>
            <a:r>
              <a:rPr sz="2800" spc="-40" dirty="0">
                <a:latin typeface="Times New Roman"/>
                <a:cs typeface="Times New Roman"/>
              </a:rPr>
              <a:t>producing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55" dirty="0">
                <a:latin typeface="Times New Roman"/>
                <a:cs typeface="Times New Roman"/>
              </a:rPr>
              <a:t>grammar </a:t>
            </a:r>
            <a:r>
              <a:rPr sz="2800" spc="-65" dirty="0">
                <a:latin typeface="Times New Roman"/>
                <a:cs typeface="Times New Roman"/>
              </a:rPr>
              <a:t>suitable </a:t>
            </a:r>
            <a:r>
              <a:rPr sz="2800" spc="-5" dirty="0">
                <a:latin typeface="Times New Roman"/>
                <a:cs typeface="Times New Roman"/>
              </a:rPr>
              <a:t>for </a:t>
            </a:r>
            <a:r>
              <a:rPr sz="2800" spc="-75" dirty="0">
                <a:latin typeface="Times New Roman"/>
                <a:cs typeface="Times New Roman"/>
              </a:rPr>
              <a:t>predictive, </a:t>
            </a:r>
            <a:r>
              <a:rPr sz="2800" spc="10" dirty="0">
                <a:latin typeface="Times New Roman"/>
                <a:cs typeface="Times New Roman"/>
              </a:rPr>
              <a:t>or </a:t>
            </a:r>
            <a:r>
              <a:rPr sz="2800" spc="-25" dirty="0">
                <a:latin typeface="Times New Roman"/>
                <a:cs typeface="Times New Roman"/>
              </a:rPr>
              <a:t>top-down,</a:t>
            </a:r>
            <a:r>
              <a:rPr sz="2800" spc="330" dirty="0">
                <a:latin typeface="Times New Roman"/>
                <a:cs typeface="Times New Roman"/>
              </a:rPr>
              <a:t> </a:t>
            </a:r>
            <a:r>
              <a:rPr sz="2800" spc="-65" dirty="0">
                <a:latin typeface="Times New Roman"/>
                <a:cs typeface="Times New Roman"/>
              </a:rPr>
              <a:t>parsing</a:t>
            </a:r>
            <a:endParaRPr sz="2800">
              <a:latin typeface="Times New Roman"/>
              <a:cs typeface="Times New Roman"/>
            </a:endParaRPr>
          </a:p>
          <a:p>
            <a:pPr marL="143510" marR="5080" indent="-131445" algn="just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45" dirty="0">
                <a:latin typeface="Times New Roman"/>
                <a:cs typeface="Times New Roman"/>
              </a:rPr>
              <a:t>When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65" dirty="0">
                <a:latin typeface="Times New Roman"/>
                <a:cs typeface="Times New Roman"/>
              </a:rPr>
              <a:t>choice </a:t>
            </a:r>
            <a:r>
              <a:rPr sz="2800" spc="-55" dirty="0">
                <a:latin typeface="Times New Roman"/>
                <a:cs typeface="Times New Roman"/>
              </a:rPr>
              <a:t>between two </a:t>
            </a:r>
            <a:r>
              <a:rPr sz="2800" spc="-65" dirty="0">
                <a:latin typeface="Times New Roman"/>
                <a:cs typeface="Times New Roman"/>
              </a:rPr>
              <a:t>alternative </a:t>
            </a:r>
            <a:r>
              <a:rPr sz="2800" spc="-35" dirty="0">
                <a:latin typeface="Times New Roman"/>
                <a:cs typeface="Times New Roman"/>
              </a:rPr>
              <a:t>A-productions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25" dirty="0">
                <a:latin typeface="Times New Roman"/>
                <a:cs typeface="Times New Roman"/>
              </a:rPr>
              <a:t>not </a:t>
            </a:r>
            <a:r>
              <a:rPr sz="2800" spc="-100" dirty="0">
                <a:latin typeface="Times New Roman"/>
                <a:cs typeface="Times New Roman"/>
              </a:rPr>
              <a:t>clear,  </a:t>
            </a:r>
            <a:r>
              <a:rPr sz="2800" spc="-140" dirty="0">
                <a:latin typeface="Times New Roman"/>
                <a:cs typeface="Times New Roman"/>
              </a:rPr>
              <a:t>we </a:t>
            </a:r>
            <a:r>
              <a:rPr sz="2800" spc="-135" dirty="0">
                <a:latin typeface="Times New Roman"/>
                <a:cs typeface="Times New Roman"/>
              </a:rPr>
              <a:t>may </a:t>
            </a:r>
            <a:r>
              <a:rPr sz="2800" spc="-30" dirty="0">
                <a:latin typeface="Times New Roman"/>
                <a:cs typeface="Times New Roman"/>
              </a:rPr>
              <a:t>be </a:t>
            </a:r>
            <a:r>
              <a:rPr sz="2800" spc="-80" dirty="0">
                <a:latin typeface="Times New Roman"/>
                <a:cs typeface="Times New Roman"/>
              </a:rPr>
              <a:t>able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65" dirty="0">
                <a:latin typeface="Times New Roman"/>
                <a:cs typeface="Times New Roman"/>
              </a:rPr>
              <a:t>rewrite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20" dirty="0">
                <a:latin typeface="Times New Roman"/>
                <a:cs typeface="Times New Roman"/>
              </a:rPr>
              <a:t>productions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40" dirty="0">
                <a:latin typeface="Times New Roman"/>
                <a:cs typeface="Times New Roman"/>
              </a:rPr>
              <a:t>defer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55" dirty="0">
                <a:latin typeface="Times New Roman"/>
                <a:cs typeface="Times New Roman"/>
              </a:rPr>
              <a:t>decision until  </a:t>
            </a:r>
            <a:r>
              <a:rPr sz="2800" spc="-35" dirty="0">
                <a:latin typeface="Times New Roman"/>
                <a:cs typeface="Times New Roman"/>
              </a:rPr>
              <a:t>enough </a:t>
            </a:r>
            <a:r>
              <a:rPr sz="2800" spc="-5" dirty="0">
                <a:latin typeface="Times New Roman"/>
                <a:cs typeface="Times New Roman"/>
              </a:rPr>
              <a:t>of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15" dirty="0">
                <a:latin typeface="Times New Roman"/>
                <a:cs typeface="Times New Roman"/>
              </a:rPr>
              <a:t>input </a:t>
            </a:r>
            <a:r>
              <a:rPr sz="2800" spc="-55" dirty="0">
                <a:latin typeface="Times New Roman"/>
                <a:cs typeface="Times New Roman"/>
              </a:rPr>
              <a:t>has </a:t>
            </a:r>
            <a:r>
              <a:rPr sz="2800" spc="-30" dirty="0">
                <a:latin typeface="Times New Roman"/>
                <a:cs typeface="Times New Roman"/>
              </a:rPr>
              <a:t>been </a:t>
            </a:r>
            <a:r>
              <a:rPr sz="2800" spc="-55" dirty="0">
                <a:latin typeface="Times New Roman"/>
                <a:cs typeface="Times New Roman"/>
              </a:rPr>
              <a:t>seen </a:t>
            </a:r>
            <a:r>
              <a:rPr sz="2800" spc="-5" dirty="0">
                <a:latin typeface="Times New Roman"/>
                <a:cs typeface="Times New Roman"/>
              </a:rPr>
              <a:t>that </a:t>
            </a:r>
            <a:r>
              <a:rPr sz="2800" spc="-140" dirty="0">
                <a:latin typeface="Times New Roman"/>
                <a:cs typeface="Times New Roman"/>
              </a:rPr>
              <a:t>we </a:t>
            </a:r>
            <a:r>
              <a:rPr sz="2800" spc="-55" dirty="0">
                <a:latin typeface="Times New Roman"/>
                <a:cs typeface="Times New Roman"/>
              </a:rPr>
              <a:t>can </a:t>
            </a:r>
            <a:r>
              <a:rPr sz="2800" spc="-85" dirty="0">
                <a:latin typeface="Times New Roman"/>
                <a:cs typeface="Times New Roman"/>
              </a:rPr>
              <a:t>make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50" dirty="0">
                <a:latin typeface="Times New Roman"/>
                <a:cs typeface="Times New Roman"/>
              </a:rPr>
              <a:t>right</a:t>
            </a:r>
            <a:r>
              <a:rPr sz="2800" spc="135" dirty="0">
                <a:latin typeface="Times New Roman"/>
                <a:cs typeface="Times New Roman"/>
              </a:rPr>
              <a:t> </a:t>
            </a:r>
            <a:r>
              <a:rPr sz="2800" spc="-65" dirty="0">
                <a:latin typeface="Times New Roman"/>
                <a:cs typeface="Times New Roman"/>
              </a:rPr>
              <a:t>choice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381000"/>
            <a:ext cx="56388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85" dirty="0">
                <a:solidFill>
                  <a:srgbClr val="262626"/>
                </a:solidFill>
              </a:rPr>
              <a:t>Left Factoring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762000" y="1828800"/>
            <a:ext cx="9829800" cy="3490699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56210" indent="-131445">
              <a:lnSpc>
                <a:spcPct val="100000"/>
              </a:lnSpc>
              <a:spcBef>
                <a:spcPts val="1000"/>
              </a:spcBef>
              <a:buClr>
                <a:srgbClr val="262626"/>
              </a:buClr>
              <a:buSzPct val="96428"/>
              <a:buChar char="◦"/>
              <a:tabLst>
                <a:tab pos="156845" algn="l"/>
                <a:tab pos="2363470" algn="l"/>
              </a:tabLst>
            </a:pPr>
            <a:r>
              <a:rPr sz="2800" spc="-25" dirty="0">
                <a:latin typeface="Times New Roman"/>
                <a:cs typeface="Times New Roman"/>
              </a:rPr>
              <a:t>For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85" dirty="0">
                <a:latin typeface="Times New Roman"/>
                <a:cs typeface="Times New Roman"/>
              </a:rPr>
              <a:t>example,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85" dirty="0">
                <a:latin typeface="Times New Roman"/>
                <a:cs typeface="Times New Roman"/>
              </a:rPr>
              <a:t>if	</a:t>
            </a:r>
            <a:r>
              <a:rPr sz="2800" spc="-140" dirty="0">
                <a:latin typeface="Times New Roman"/>
                <a:cs typeface="Times New Roman"/>
              </a:rPr>
              <a:t>we </a:t>
            </a:r>
            <a:r>
              <a:rPr sz="2800" spc="-90" dirty="0">
                <a:latin typeface="Times New Roman"/>
                <a:cs typeface="Times New Roman"/>
              </a:rPr>
              <a:t>have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55" dirty="0">
                <a:latin typeface="Times New Roman"/>
                <a:cs typeface="Times New Roman"/>
              </a:rPr>
              <a:t>two</a:t>
            </a:r>
            <a:r>
              <a:rPr sz="2800" spc="215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productions</a:t>
            </a:r>
            <a:endParaRPr sz="2800">
              <a:latin typeface="Times New Roman"/>
              <a:cs typeface="Times New Roman"/>
            </a:endParaRPr>
          </a:p>
          <a:p>
            <a:pPr marL="430530">
              <a:lnSpc>
                <a:spcPct val="100000"/>
              </a:lnSpc>
              <a:spcBef>
                <a:spcPts val="900"/>
              </a:spcBef>
              <a:tabLst>
                <a:tab pos="1904364" algn="l"/>
                <a:tab pos="5894070" algn="l"/>
              </a:tabLst>
            </a:pPr>
            <a:r>
              <a:rPr lang="en-US" sz="2800" spc="-10" dirty="0" smtClean="0">
                <a:latin typeface="Times New Roman"/>
                <a:cs typeface="Times New Roman"/>
              </a:rPr>
              <a:t>S</a:t>
            </a:r>
            <a:r>
              <a:rPr sz="2800" spc="-10" smtClean="0">
                <a:latin typeface="Times New Roman"/>
                <a:cs typeface="Times New Roman"/>
              </a:rPr>
              <a:t>tmt</a:t>
            </a:r>
            <a:r>
              <a:rPr sz="2800" smtClean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→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85" dirty="0">
                <a:latin typeface="Times New Roman"/>
                <a:cs typeface="Times New Roman"/>
              </a:rPr>
              <a:t>if</a:t>
            </a:r>
            <a:r>
              <a:rPr sz="2800" spc="-85">
                <a:latin typeface="Times New Roman"/>
                <a:cs typeface="Times New Roman"/>
              </a:rPr>
              <a:t>	</a:t>
            </a:r>
            <a:r>
              <a:rPr lang="en-US" sz="2800" spc="-85" dirty="0" smtClean="0">
                <a:latin typeface="Times New Roman"/>
                <a:cs typeface="Times New Roman"/>
              </a:rPr>
              <a:t>E</a:t>
            </a:r>
            <a:r>
              <a:rPr sz="2800" spc="-45" smtClean="0">
                <a:latin typeface="Times New Roman"/>
                <a:cs typeface="Times New Roman"/>
              </a:rPr>
              <a:t>xpr </a:t>
            </a:r>
            <a:r>
              <a:rPr sz="2800">
                <a:latin typeface="Times New Roman"/>
                <a:cs typeface="Times New Roman"/>
              </a:rPr>
              <a:t>then </a:t>
            </a:r>
            <a:r>
              <a:rPr lang="en-US" sz="2800" spc="-10" dirty="0" smtClean="0">
                <a:latin typeface="Times New Roman"/>
                <a:cs typeface="Times New Roman"/>
              </a:rPr>
              <a:t>S</a:t>
            </a:r>
            <a:r>
              <a:rPr sz="2800" spc="-10" smtClean="0">
                <a:latin typeface="Times New Roman"/>
                <a:cs typeface="Times New Roman"/>
              </a:rPr>
              <a:t>tmt </a:t>
            </a:r>
            <a:r>
              <a:rPr sz="2800" spc="-95">
                <a:latin typeface="Times New Roman"/>
                <a:cs typeface="Times New Roman"/>
              </a:rPr>
              <a:t>else </a:t>
            </a:r>
            <a:r>
              <a:rPr lang="en-US" sz="2800" spc="-10" dirty="0" smtClean="0">
                <a:latin typeface="Times New Roman"/>
                <a:cs typeface="Times New Roman"/>
              </a:rPr>
              <a:t>S</a:t>
            </a:r>
            <a:r>
              <a:rPr sz="2800" spc="-10" smtClean="0">
                <a:latin typeface="Times New Roman"/>
                <a:cs typeface="Times New Roman"/>
              </a:rPr>
              <a:t>tmt</a:t>
            </a:r>
            <a:r>
              <a:rPr sz="2800" spc="155" smtClean="0">
                <a:latin typeface="Times New Roman"/>
                <a:cs typeface="Times New Roman"/>
              </a:rPr>
              <a:t> </a:t>
            </a:r>
            <a:r>
              <a:rPr sz="2800" spc="835">
                <a:latin typeface="Times New Roman"/>
                <a:cs typeface="Times New Roman"/>
              </a:rPr>
              <a:t>|</a:t>
            </a:r>
            <a:r>
              <a:rPr sz="2800" spc="10">
                <a:latin typeface="Times New Roman"/>
                <a:cs typeface="Times New Roman"/>
              </a:rPr>
              <a:t> </a:t>
            </a:r>
            <a:r>
              <a:rPr sz="2800" spc="-85" smtClean="0">
                <a:latin typeface="Times New Roman"/>
                <a:cs typeface="Times New Roman"/>
              </a:rPr>
              <a:t>if</a:t>
            </a:r>
            <a:r>
              <a:rPr lang="en-US" sz="2800" spc="-85" dirty="0" smtClean="0">
                <a:latin typeface="Times New Roman"/>
                <a:cs typeface="Times New Roman"/>
              </a:rPr>
              <a:t> E</a:t>
            </a:r>
            <a:r>
              <a:rPr sz="2800" spc="-45" smtClean="0">
                <a:latin typeface="Times New Roman"/>
                <a:cs typeface="Times New Roman"/>
              </a:rPr>
              <a:t>xpr </a:t>
            </a:r>
            <a:r>
              <a:rPr sz="2800">
                <a:latin typeface="Times New Roman"/>
                <a:cs typeface="Times New Roman"/>
              </a:rPr>
              <a:t>then</a:t>
            </a:r>
            <a:r>
              <a:rPr sz="2800" spc="25">
                <a:latin typeface="Times New Roman"/>
                <a:cs typeface="Times New Roman"/>
              </a:rPr>
              <a:t> </a:t>
            </a:r>
            <a:r>
              <a:rPr lang="en-US" sz="2800" spc="-10" dirty="0" smtClean="0">
                <a:latin typeface="Times New Roman"/>
                <a:cs typeface="Times New Roman"/>
              </a:rPr>
              <a:t>S</a:t>
            </a:r>
            <a:r>
              <a:rPr sz="2800" spc="-10" smtClean="0">
                <a:latin typeface="Times New Roman"/>
                <a:cs typeface="Times New Roman"/>
              </a:rPr>
              <a:t>tmt</a:t>
            </a:r>
            <a:endParaRPr sz="2800">
              <a:latin typeface="Times New Roman"/>
              <a:cs typeface="Times New Roman"/>
            </a:endParaRPr>
          </a:p>
          <a:p>
            <a:pPr marL="156210" marR="1778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56845" algn="l"/>
              </a:tabLst>
            </a:pPr>
            <a:r>
              <a:rPr sz="2800" spc="90" dirty="0">
                <a:latin typeface="Times New Roman"/>
                <a:cs typeface="Times New Roman"/>
              </a:rPr>
              <a:t>On </a:t>
            </a:r>
            <a:r>
              <a:rPr sz="2800" spc="-85" dirty="0">
                <a:latin typeface="Times New Roman"/>
                <a:cs typeface="Times New Roman"/>
              </a:rPr>
              <a:t>seeing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15" dirty="0">
                <a:latin typeface="Times New Roman"/>
                <a:cs typeface="Times New Roman"/>
              </a:rPr>
              <a:t>input </a:t>
            </a:r>
            <a:r>
              <a:rPr sz="2800" b="1" spc="-60" dirty="0">
                <a:latin typeface="Times New Roman"/>
                <a:cs typeface="Times New Roman"/>
              </a:rPr>
              <a:t>if</a:t>
            </a:r>
            <a:r>
              <a:rPr sz="2800" spc="-60" dirty="0">
                <a:latin typeface="Times New Roman"/>
                <a:cs typeface="Times New Roman"/>
              </a:rPr>
              <a:t>, </a:t>
            </a:r>
            <a:r>
              <a:rPr sz="2800" spc="-140" dirty="0">
                <a:latin typeface="Times New Roman"/>
                <a:cs typeface="Times New Roman"/>
              </a:rPr>
              <a:t>we </a:t>
            </a:r>
            <a:r>
              <a:rPr sz="2800" spc="-15" dirty="0">
                <a:latin typeface="Times New Roman"/>
                <a:cs typeface="Times New Roman"/>
              </a:rPr>
              <a:t>cannot </a:t>
            </a:r>
            <a:r>
              <a:rPr sz="2800" spc="-85" dirty="0">
                <a:latin typeface="Times New Roman"/>
                <a:cs typeface="Times New Roman"/>
              </a:rPr>
              <a:t>immediately tell </a:t>
            </a:r>
            <a:r>
              <a:rPr sz="2800" spc="-75" dirty="0">
                <a:latin typeface="Times New Roman"/>
                <a:cs typeface="Times New Roman"/>
              </a:rPr>
              <a:t>which </a:t>
            </a:r>
            <a:r>
              <a:rPr sz="2800" spc="-15" dirty="0">
                <a:latin typeface="Times New Roman"/>
                <a:cs typeface="Times New Roman"/>
              </a:rPr>
              <a:t>production 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35" dirty="0">
                <a:latin typeface="Times New Roman"/>
                <a:cs typeface="Times New Roman"/>
              </a:rPr>
              <a:t>choose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45" dirty="0">
                <a:latin typeface="Times New Roman"/>
                <a:cs typeface="Times New Roman"/>
              </a:rPr>
              <a:t>expand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stmt</a:t>
            </a:r>
            <a:endParaRPr sz="2800">
              <a:latin typeface="Times New Roman"/>
              <a:cs typeface="Times New Roman"/>
            </a:endParaRPr>
          </a:p>
          <a:p>
            <a:pPr marL="156210" marR="282575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56845" algn="l"/>
                <a:tab pos="2034539" algn="l"/>
              </a:tabLst>
            </a:pPr>
            <a:r>
              <a:rPr sz="2800" spc="40" dirty="0">
                <a:latin typeface="Times New Roman"/>
                <a:cs typeface="Times New Roman"/>
              </a:rPr>
              <a:t>In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75" dirty="0">
                <a:latin typeface="Times New Roman"/>
                <a:cs typeface="Times New Roman"/>
              </a:rPr>
              <a:t>general,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85" dirty="0">
                <a:latin typeface="Times New Roman"/>
                <a:cs typeface="Times New Roman"/>
              </a:rPr>
              <a:t>if	</a:t>
            </a:r>
            <a:r>
              <a:rPr sz="2800" spc="-130" dirty="0">
                <a:latin typeface="Times New Roman"/>
                <a:cs typeface="Times New Roman"/>
              </a:rPr>
              <a:t>A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65">
                <a:latin typeface="Times New Roman"/>
                <a:cs typeface="Times New Roman"/>
              </a:rPr>
              <a:t>αβ</a:t>
            </a:r>
            <a:r>
              <a:rPr sz="2775" spc="-97" baseline="-31531">
                <a:latin typeface="Times New Roman"/>
                <a:cs typeface="Times New Roman"/>
              </a:rPr>
              <a:t>1 </a:t>
            </a:r>
            <a:r>
              <a:rPr sz="2800" spc="835" smtClean="0">
                <a:latin typeface="Times New Roman"/>
                <a:cs typeface="Times New Roman"/>
              </a:rPr>
              <a:t>|</a:t>
            </a:r>
            <a:r>
              <a:rPr sz="2800" spc="-75" smtClean="0">
                <a:latin typeface="Times New Roman"/>
                <a:cs typeface="Times New Roman"/>
              </a:rPr>
              <a:t>αβ</a:t>
            </a:r>
            <a:r>
              <a:rPr sz="2775" spc="-112" baseline="-31531" smtClean="0">
                <a:latin typeface="Times New Roman"/>
                <a:cs typeface="Times New Roman"/>
              </a:rPr>
              <a:t>2 </a:t>
            </a:r>
            <a:r>
              <a:rPr sz="2800" spc="-65" dirty="0">
                <a:latin typeface="Times New Roman"/>
                <a:cs typeface="Times New Roman"/>
              </a:rPr>
              <a:t>are </a:t>
            </a:r>
            <a:r>
              <a:rPr sz="2800" spc="-55" dirty="0">
                <a:latin typeface="Times New Roman"/>
                <a:cs typeface="Times New Roman"/>
              </a:rPr>
              <a:t>two </a:t>
            </a:r>
            <a:r>
              <a:rPr sz="2800" spc="-45" dirty="0">
                <a:latin typeface="Times New Roman"/>
                <a:cs typeface="Times New Roman"/>
              </a:rPr>
              <a:t>A-productions,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15" dirty="0">
                <a:latin typeface="Times New Roman"/>
                <a:cs typeface="Times New Roman"/>
              </a:rPr>
              <a:t>input  </a:t>
            </a:r>
            <a:r>
              <a:rPr sz="2800" spc="-70" dirty="0">
                <a:latin typeface="Times New Roman"/>
                <a:cs typeface="Times New Roman"/>
              </a:rPr>
              <a:t>begins </a:t>
            </a:r>
            <a:r>
              <a:rPr sz="2800" spc="-65" dirty="0">
                <a:latin typeface="Times New Roman"/>
                <a:cs typeface="Times New Roman"/>
              </a:rPr>
              <a:t>with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30" dirty="0">
                <a:latin typeface="Times New Roman"/>
                <a:cs typeface="Times New Roman"/>
              </a:rPr>
              <a:t>nonempty </a:t>
            </a:r>
            <a:r>
              <a:rPr sz="2800" spc="-55" dirty="0">
                <a:latin typeface="Times New Roman"/>
                <a:cs typeface="Times New Roman"/>
              </a:rPr>
              <a:t>string </a:t>
            </a:r>
            <a:r>
              <a:rPr sz="2800" spc="-70" dirty="0">
                <a:latin typeface="Times New Roman"/>
                <a:cs typeface="Times New Roman"/>
              </a:rPr>
              <a:t>derived </a:t>
            </a:r>
            <a:r>
              <a:rPr sz="2800" spc="-10" dirty="0">
                <a:latin typeface="Times New Roman"/>
                <a:cs typeface="Times New Roman"/>
              </a:rPr>
              <a:t>from </a:t>
            </a:r>
            <a:r>
              <a:rPr sz="2800" spc="-110" dirty="0">
                <a:latin typeface="Times New Roman"/>
                <a:cs typeface="Times New Roman"/>
              </a:rPr>
              <a:t>α, </a:t>
            </a:r>
            <a:r>
              <a:rPr sz="2800" spc="-140" dirty="0">
                <a:latin typeface="Times New Roman"/>
                <a:cs typeface="Times New Roman"/>
              </a:rPr>
              <a:t>we </a:t>
            </a:r>
            <a:r>
              <a:rPr sz="2800" spc="10" dirty="0">
                <a:latin typeface="Times New Roman"/>
                <a:cs typeface="Times New Roman"/>
              </a:rPr>
              <a:t>do </a:t>
            </a:r>
            <a:r>
              <a:rPr sz="2800" spc="25" dirty="0">
                <a:latin typeface="Times New Roman"/>
                <a:cs typeface="Times New Roman"/>
              </a:rPr>
              <a:t>not </a:t>
            </a:r>
            <a:r>
              <a:rPr sz="2800" spc="-60" dirty="0">
                <a:latin typeface="Times New Roman"/>
                <a:cs typeface="Times New Roman"/>
              </a:rPr>
              <a:t>know  </a:t>
            </a:r>
            <a:r>
              <a:rPr sz="2800" spc="-35" dirty="0">
                <a:latin typeface="Times New Roman"/>
                <a:cs typeface="Times New Roman"/>
              </a:rPr>
              <a:t>whether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45" dirty="0">
                <a:latin typeface="Times New Roman"/>
                <a:cs typeface="Times New Roman"/>
              </a:rPr>
              <a:t>expand </a:t>
            </a:r>
            <a:r>
              <a:rPr sz="2800" spc="-130" dirty="0">
                <a:latin typeface="Times New Roman"/>
                <a:cs typeface="Times New Roman"/>
              </a:rPr>
              <a:t>A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60" dirty="0">
                <a:latin typeface="Times New Roman"/>
                <a:cs typeface="Times New Roman"/>
              </a:rPr>
              <a:t>αβ</a:t>
            </a:r>
            <a:r>
              <a:rPr sz="2775" spc="-89" baseline="-31531" dirty="0">
                <a:latin typeface="Times New Roman"/>
                <a:cs typeface="Times New Roman"/>
              </a:rPr>
              <a:t>1 </a:t>
            </a:r>
            <a:r>
              <a:rPr sz="2800" spc="10" dirty="0">
                <a:latin typeface="Times New Roman"/>
                <a:cs typeface="Times New Roman"/>
              </a:rPr>
              <a:t>or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75" dirty="0">
                <a:latin typeface="Times New Roman"/>
                <a:cs typeface="Times New Roman"/>
              </a:rPr>
              <a:t>αβ</a:t>
            </a:r>
            <a:r>
              <a:rPr sz="2775" spc="-112" baseline="-31531" dirty="0">
                <a:latin typeface="Times New Roman"/>
                <a:cs typeface="Times New Roman"/>
              </a:rPr>
              <a:t>2</a:t>
            </a:r>
            <a:endParaRPr sz="2775" baseline="-31531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1520" y="533400"/>
            <a:ext cx="857536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74035" algn="l"/>
              </a:tabLst>
            </a:pPr>
            <a:r>
              <a:rPr sz="4800" spc="-5" dirty="0">
                <a:solidFill>
                  <a:srgbClr val="262626"/>
                </a:solidFill>
              </a:rPr>
              <a:t>The</a:t>
            </a:r>
            <a:r>
              <a:rPr sz="4800" dirty="0">
                <a:solidFill>
                  <a:srgbClr val="262626"/>
                </a:solidFill>
              </a:rPr>
              <a:t> </a:t>
            </a:r>
            <a:r>
              <a:rPr sz="4800" spc="-165" dirty="0">
                <a:solidFill>
                  <a:srgbClr val="262626"/>
                </a:solidFill>
              </a:rPr>
              <a:t>Role</a:t>
            </a:r>
            <a:r>
              <a:rPr sz="4800" spc="5" dirty="0">
                <a:solidFill>
                  <a:srgbClr val="262626"/>
                </a:solidFill>
              </a:rPr>
              <a:t> </a:t>
            </a:r>
            <a:r>
              <a:rPr sz="4800" spc="-5" dirty="0">
                <a:solidFill>
                  <a:srgbClr val="262626"/>
                </a:solidFill>
              </a:rPr>
              <a:t>of	</a:t>
            </a:r>
            <a:r>
              <a:rPr sz="4800" spc="-10" dirty="0">
                <a:solidFill>
                  <a:srgbClr val="262626"/>
                </a:solidFill>
              </a:rPr>
              <a:t>the</a:t>
            </a:r>
            <a:r>
              <a:rPr sz="4800" spc="-90" dirty="0">
                <a:solidFill>
                  <a:srgbClr val="262626"/>
                </a:solidFill>
              </a:rPr>
              <a:t> </a:t>
            </a:r>
            <a:r>
              <a:rPr sz="4800" spc="-95" dirty="0">
                <a:solidFill>
                  <a:srgbClr val="262626"/>
                </a:solidFill>
              </a:rPr>
              <a:t>Parser</a:t>
            </a:r>
            <a:endParaRPr sz="4800"/>
          </a:p>
        </p:txBody>
      </p:sp>
      <p:sp>
        <p:nvSpPr>
          <p:cNvPr id="3" name="object 3"/>
          <p:cNvSpPr/>
          <p:nvPr/>
        </p:nvSpPr>
        <p:spPr>
          <a:xfrm>
            <a:off x="604394" y="2364270"/>
            <a:ext cx="9763991" cy="36197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457200"/>
            <a:ext cx="48768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85" dirty="0">
                <a:solidFill>
                  <a:srgbClr val="262626"/>
                </a:solidFill>
              </a:rPr>
              <a:t>Left Factoring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762000" y="1752600"/>
            <a:ext cx="9677400" cy="2747034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56210" indent="-131445">
              <a:lnSpc>
                <a:spcPct val="100000"/>
              </a:lnSpc>
              <a:spcBef>
                <a:spcPts val="1000"/>
              </a:spcBef>
              <a:buClr>
                <a:srgbClr val="262626"/>
              </a:buClr>
              <a:buSzPct val="96428"/>
              <a:buChar char="◦"/>
              <a:tabLst>
                <a:tab pos="156845" algn="l"/>
              </a:tabLst>
            </a:pPr>
            <a:r>
              <a:rPr sz="2800" spc="-75" dirty="0">
                <a:latin typeface="Times New Roman"/>
                <a:cs typeface="Times New Roman"/>
              </a:rPr>
              <a:t>However, </a:t>
            </a:r>
            <a:r>
              <a:rPr sz="2800" spc="-140" dirty="0">
                <a:latin typeface="Times New Roman"/>
                <a:cs typeface="Times New Roman"/>
              </a:rPr>
              <a:t>we </a:t>
            </a:r>
            <a:r>
              <a:rPr sz="2800" spc="-135" dirty="0">
                <a:latin typeface="Times New Roman"/>
                <a:cs typeface="Times New Roman"/>
              </a:rPr>
              <a:t>may </a:t>
            </a:r>
            <a:r>
              <a:rPr sz="2800" spc="-40" dirty="0">
                <a:latin typeface="Times New Roman"/>
                <a:cs typeface="Times New Roman"/>
              </a:rPr>
              <a:t>defer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55" dirty="0">
                <a:latin typeface="Times New Roman"/>
                <a:cs typeface="Times New Roman"/>
              </a:rPr>
              <a:t>decision </a:t>
            </a:r>
            <a:r>
              <a:rPr sz="2800" spc="-125" dirty="0">
                <a:latin typeface="Times New Roman"/>
                <a:cs typeface="Times New Roman"/>
              </a:rPr>
              <a:t>by </a:t>
            </a:r>
            <a:r>
              <a:rPr sz="2800" spc="-60" dirty="0">
                <a:latin typeface="Times New Roman"/>
                <a:cs typeface="Times New Roman"/>
              </a:rPr>
              <a:t>expanding </a:t>
            </a:r>
            <a:r>
              <a:rPr sz="2800" spc="-130" dirty="0">
                <a:latin typeface="Times New Roman"/>
                <a:cs typeface="Times New Roman"/>
              </a:rPr>
              <a:t>A </a:t>
            </a:r>
            <a:r>
              <a:rPr sz="2800" spc="30" dirty="0">
                <a:latin typeface="Times New Roman"/>
                <a:cs typeface="Times New Roman"/>
              </a:rPr>
              <a:t>to</a:t>
            </a:r>
            <a:r>
              <a:rPr sz="2800" spc="725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A</a:t>
            </a:r>
            <a:r>
              <a:rPr sz="2800" i="1" spc="-30" dirty="0">
                <a:latin typeface="Times New Roman"/>
                <a:cs typeface="Times New Roman"/>
              </a:rPr>
              <a:t>'</a:t>
            </a:r>
            <a:endParaRPr sz="2800">
              <a:latin typeface="Times New Roman"/>
              <a:cs typeface="Times New Roman"/>
            </a:endParaRPr>
          </a:p>
          <a:p>
            <a:pPr marL="15621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56845" algn="l"/>
              </a:tabLst>
            </a:pPr>
            <a:r>
              <a:rPr sz="2800" spc="-20" dirty="0">
                <a:latin typeface="Times New Roman"/>
                <a:cs typeface="Times New Roman"/>
              </a:rPr>
              <a:t>Then, </a:t>
            </a:r>
            <a:r>
              <a:rPr sz="2800" spc="-40" dirty="0">
                <a:latin typeface="Times New Roman"/>
                <a:cs typeface="Times New Roman"/>
              </a:rPr>
              <a:t>after </a:t>
            </a:r>
            <a:r>
              <a:rPr sz="2800" spc="-85" dirty="0">
                <a:latin typeface="Times New Roman"/>
                <a:cs typeface="Times New Roman"/>
              </a:rPr>
              <a:t>seeing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15" dirty="0">
                <a:latin typeface="Times New Roman"/>
                <a:cs typeface="Times New Roman"/>
              </a:rPr>
              <a:t>input </a:t>
            </a:r>
            <a:r>
              <a:rPr sz="2800" spc="-70" dirty="0">
                <a:latin typeface="Times New Roman"/>
                <a:cs typeface="Times New Roman"/>
              </a:rPr>
              <a:t>derived </a:t>
            </a:r>
            <a:r>
              <a:rPr sz="2800" spc="-10" dirty="0">
                <a:latin typeface="Times New Roman"/>
                <a:cs typeface="Times New Roman"/>
              </a:rPr>
              <a:t>from </a:t>
            </a:r>
            <a:r>
              <a:rPr sz="2800" spc="-110" dirty="0">
                <a:latin typeface="Times New Roman"/>
                <a:cs typeface="Times New Roman"/>
              </a:rPr>
              <a:t>α, </a:t>
            </a:r>
            <a:r>
              <a:rPr sz="2800" spc="-140" dirty="0">
                <a:latin typeface="Times New Roman"/>
                <a:cs typeface="Times New Roman"/>
              </a:rPr>
              <a:t>we </a:t>
            </a:r>
            <a:r>
              <a:rPr sz="2800" spc="-45" dirty="0">
                <a:latin typeface="Times New Roman"/>
                <a:cs typeface="Times New Roman"/>
              </a:rPr>
              <a:t>expand </a:t>
            </a:r>
            <a:r>
              <a:rPr sz="2800" spc="-10" dirty="0">
                <a:latin typeface="Times New Roman"/>
                <a:cs typeface="Times New Roman"/>
              </a:rPr>
              <a:t>A</a:t>
            </a:r>
            <a:r>
              <a:rPr sz="2800" i="1" spc="-10" dirty="0">
                <a:latin typeface="Times New Roman"/>
                <a:cs typeface="Times New Roman"/>
              </a:rPr>
              <a:t>'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50" dirty="0">
                <a:latin typeface="Times New Roman"/>
                <a:cs typeface="Times New Roman"/>
              </a:rPr>
              <a:t>β</a:t>
            </a:r>
            <a:r>
              <a:rPr sz="2775" spc="-75" baseline="-31531" dirty="0">
                <a:latin typeface="Times New Roman"/>
                <a:cs typeface="Times New Roman"/>
              </a:rPr>
              <a:t>1 </a:t>
            </a:r>
            <a:r>
              <a:rPr sz="2800" spc="10" dirty="0">
                <a:latin typeface="Times New Roman"/>
                <a:cs typeface="Times New Roman"/>
              </a:rPr>
              <a:t>or</a:t>
            </a:r>
            <a:r>
              <a:rPr sz="2800" spc="340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β</a:t>
            </a:r>
            <a:r>
              <a:rPr sz="2775" spc="-75" baseline="-31531" dirty="0">
                <a:latin typeface="Times New Roman"/>
                <a:cs typeface="Times New Roman"/>
              </a:rPr>
              <a:t>2</a:t>
            </a:r>
            <a:endParaRPr sz="2775" baseline="-31531">
              <a:latin typeface="Times New Roman"/>
              <a:cs typeface="Times New Roman"/>
            </a:endParaRPr>
          </a:p>
          <a:p>
            <a:pPr marL="156845" marR="2068195" indent="-156845">
              <a:lnSpc>
                <a:spcPct val="126800"/>
              </a:lnSpc>
              <a:buClr>
                <a:srgbClr val="262626"/>
              </a:buClr>
              <a:buSzPct val="96428"/>
              <a:buChar char="◦"/>
              <a:tabLst>
                <a:tab pos="156845" algn="l"/>
              </a:tabLst>
            </a:pPr>
            <a:r>
              <a:rPr sz="2800" spc="-5" dirty="0">
                <a:latin typeface="Times New Roman"/>
                <a:cs typeface="Times New Roman"/>
              </a:rPr>
              <a:t>That </a:t>
            </a:r>
            <a:r>
              <a:rPr sz="2800" spc="-130" dirty="0">
                <a:latin typeface="Times New Roman"/>
                <a:cs typeface="Times New Roman"/>
              </a:rPr>
              <a:t>is, </a:t>
            </a:r>
            <a:r>
              <a:rPr sz="2800" spc="-45" dirty="0">
                <a:latin typeface="Times New Roman"/>
                <a:cs typeface="Times New Roman"/>
              </a:rPr>
              <a:t>left-factored,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80" dirty="0">
                <a:latin typeface="Times New Roman"/>
                <a:cs typeface="Times New Roman"/>
              </a:rPr>
              <a:t>original </a:t>
            </a:r>
            <a:r>
              <a:rPr sz="2800" spc="-20" dirty="0">
                <a:latin typeface="Times New Roman"/>
                <a:cs typeface="Times New Roman"/>
              </a:rPr>
              <a:t>productions </a:t>
            </a:r>
            <a:r>
              <a:rPr sz="2800" spc="-40" dirty="0">
                <a:latin typeface="Times New Roman"/>
                <a:cs typeface="Times New Roman"/>
              </a:rPr>
              <a:t>become  </a:t>
            </a:r>
            <a:r>
              <a:rPr sz="2800" spc="-130" dirty="0">
                <a:latin typeface="Times New Roman"/>
                <a:cs typeface="Times New Roman"/>
              </a:rPr>
              <a:t>A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114">
                <a:latin typeface="Times New Roman"/>
                <a:cs typeface="Times New Roman"/>
              </a:rPr>
              <a:t>α</a:t>
            </a:r>
            <a:r>
              <a:rPr sz="2800" spc="105">
                <a:latin typeface="Times New Roman"/>
                <a:cs typeface="Times New Roman"/>
              </a:rPr>
              <a:t> </a:t>
            </a:r>
            <a:r>
              <a:rPr sz="2800" spc="-55" smtClean="0">
                <a:latin typeface="Times New Roman"/>
                <a:cs typeface="Times New Roman"/>
              </a:rPr>
              <a:t>A</a:t>
            </a:r>
            <a:r>
              <a:rPr sz="2800" i="1" spc="-55" smtClean="0">
                <a:latin typeface="Times New Roman"/>
                <a:cs typeface="Times New Roman"/>
              </a:rPr>
              <a:t>'</a:t>
            </a:r>
            <a:endParaRPr lang="en-US" sz="2800" i="1" spc="-55" dirty="0" smtClean="0">
              <a:latin typeface="Times New Roman"/>
              <a:cs typeface="Times New Roman"/>
            </a:endParaRPr>
          </a:p>
          <a:p>
            <a:pPr marL="156845" marR="2068195" indent="-156845">
              <a:lnSpc>
                <a:spcPct val="126800"/>
              </a:lnSpc>
              <a:buClr>
                <a:srgbClr val="262626"/>
              </a:buClr>
              <a:buSzPct val="96428"/>
              <a:buChar char="◦"/>
              <a:tabLst>
                <a:tab pos="156845" algn="l"/>
              </a:tabLst>
            </a:pPr>
            <a:r>
              <a:rPr sz="2800" spc="-60" smtClean="0">
                <a:latin typeface="Times New Roman"/>
                <a:cs typeface="Times New Roman"/>
              </a:rPr>
              <a:t>A</a:t>
            </a:r>
            <a:r>
              <a:rPr sz="2800" i="1" spc="-60" dirty="0">
                <a:latin typeface="Times New Roman"/>
                <a:cs typeface="Times New Roman"/>
              </a:rPr>
              <a:t>'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55" dirty="0">
                <a:latin typeface="Times New Roman"/>
                <a:cs typeface="Times New Roman"/>
              </a:rPr>
              <a:t>β</a:t>
            </a:r>
            <a:r>
              <a:rPr sz="2775" spc="-82" baseline="-31531" dirty="0">
                <a:latin typeface="Times New Roman"/>
                <a:cs typeface="Times New Roman"/>
              </a:rPr>
              <a:t>1 </a:t>
            </a:r>
            <a:r>
              <a:rPr sz="2800" spc="835" dirty="0">
                <a:latin typeface="Times New Roman"/>
                <a:cs typeface="Times New Roman"/>
              </a:rPr>
              <a:t>|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β</a:t>
            </a:r>
            <a:r>
              <a:rPr sz="2775" spc="-82" baseline="-31531" dirty="0">
                <a:latin typeface="Times New Roman"/>
                <a:cs typeface="Times New Roman"/>
              </a:rPr>
              <a:t>2</a:t>
            </a:r>
            <a:endParaRPr sz="2775" baseline="-31531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400" y="450667"/>
            <a:ext cx="10058400" cy="5675913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68910" indent="-131445">
              <a:lnSpc>
                <a:spcPct val="100000"/>
              </a:lnSpc>
              <a:spcBef>
                <a:spcPts val="1000"/>
              </a:spcBef>
              <a:buClr>
                <a:srgbClr val="262626"/>
              </a:buClr>
              <a:buSzPct val="96428"/>
              <a:buChar char="◦"/>
              <a:tabLst>
                <a:tab pos="169545" algn="l"/>
              </a:tabLst>
            </a:pPr>
            <a:r>
              <a:rPr sz="2800" u="heavy" spc="-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Algorithm: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Left factoring </a:t>
            </a:r>
            <a:r>
              <a:rPr sz="2800" spc="-110" dirty="0">
                <a:latin typeface="Times New Roman"/>
                <a:cs typeface="Times New Roman"/>
              </a:rPr>
              <a:t>a</a:t>
            </a:r>
            <a:r>
              <a:rPr sz="2800" spc="150" dirty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grammar</a:t>
            </a:r>
            <a:endParaRPr sz="2800">
              <a:latin typeface="Times New Roman"/>
              <a:cs typeface="Times New Roman"/>
            </a:endParaRPr>
          </a:p>
          <a:p>
            <a:pPr marL="16891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69545" algn="l"/>
              </a:tabLst>
            </a:pPr>
            <a:r>
              <a:rPr sz="2800" spc="-15" dirty="0">
                <a:latin typeface="Times New Roman"/>
                <a:cs typeface="Times New Roman"/>
              </a:rPr>
              <a:t>INPUT: </a:t>
            </a:r>
            <a:r>
              <a:rPr sz="2800" spc="-25" dirty="0">
                <a:latin typeface="Times New Roman"/>
                <a:cs typeface="Times New Roman"/>
              </a:rPr>
              <a:t>Grammar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135" dirty="0">
                <a:latin typeface="Times New Roman"/>
                <a:cs typeface="Times New Roman"/>
              </a:rPr>
              <a:t>G</a:t>
            </a:r>
            <a:endParaRPr sz="2800">
              <a:latin typeface="Times New Roman"/>
              <a:cs typeface="Times New Roman"/>
            </a:endParaRPr>
          </a:p>
          <a:p>
            <a:pPr marL="16891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69545" algn="l"/>
              </a:tabLst>
            </a:pPr>
            <a:r>
              <a:rPr sz="2800" spc="-25" dirty="0">
                <a:latin typeface="Times New Roman"/>
                <a:cs typeface="Times New Roman"/>
              </a:rPr>
              <a:t>OUTPUT: </a:t>
            </a:r>
            <a:r>
              <a:rPr sz="2800" spc="-55" dirty="0">
                <a:latin typeface="Times New Roman"/>
                <a:cs typeface="Times New Roman"/>
              </a:rPr>
              <a:t>An </a:t>
            </a:r>
            <a:r>
              <a:rPr sz="2800" spc="-75" dirty="0">
                <a:latin typeface="Times New Roman"/>
                <a:cs typeface="Times New Roman"/>
              </a:rPr>
              <a:t>equivalent </a:t>
            </a:r>
            <a:r>
              <a:rPr sz="2800" spc="-40" dirty="0">
                <a:latin typeface="Times New Roman"/>
                <a:cs typeface="Times New Roman"/>
              </a:rPr>
              <a:t>left-factored</a:t>
            </a:r>
            <a:r>
              <a:rPr sz="2800" spc="140" dirty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grammar</a:t>
            </a:r>
            <a:endParaRPr sz="2800">
              <a:latin typeface="Times New Roman"/>
              <a:cs typeface="Times New Roman"/>
            </a:endParaRPr>
          </a:p>
          <a:p>
            <a:pPr marL="168910" marR="3048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69545" algn="l"/>
                <a:tab pos="4100195" algn="l"/>
                <a:tab pos="6577965" algn="l"/>
                <a:tab pos="9352280" algn="l"/>
              </a:tabLst>
            </a:pPr>
            <a:r>
              <a:rPr sz="2800" spc="25" dirty="0">
                <a:latin typeface="Times New Roman"/>
                <a:cs typeface="Times New Roman"/>
              </a:rPr>
              <a:t>METHOD: </a:t>
            </a:r>
            <a:r>
              <a:rPr sz="2800" spc="-25" dirty="0">
                <a:latin typeface="Times New Roman"/>
                <a:cs typeface="Times New Roman"/>
              </a:rPr>
              <a:t>For </a:t>
            </a:r>
            <a:r>
              <a:rPr sz="2800" spc="-70" dirty="0">
                <a:latin typeface="Times New Roman"/>
                <a:cs typeface="Times New Roman"/>
              </a:rPr>
              <a:t>each </a:t>
            </a:r>
            <a:r>
              <a:rPr sz="2800" spc="-30" dirty="0">
                <a:latin typeface="Times New Roman"/>
                <a:cs typeface="Times New Roman"/>
              </a:rPr>
              <a:t>nonterminal </a:t>
            </a:r>
            <a:r>
              <a:rPr sz="2800" spc="-110" dirty="0">
                <a:latin typeface="Times New Roman"/>
                <a:cs typeface="Times New Roman"/>
              </a:rPr>
              <a:t>A, </a:t>
            </a:r>
            <a:r>
              <a:rPr sz="2800" spc="-40" dirty="0">
                <a:latin typeface="Times New Roman"/>
                <a:cs typeface="Times New Roman"/>
              </a:rPr>
              <a:t>find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45" dirty="0">
                <a:latin typeface="Times New Roman"/>
                <a:cs typeface="Times New Roman"/>
              </a:rPr>
              <a:t>longest </a:t>
            </a:r>
            <a:r>
              <a:rPr sz="2800" spc="-60" dirty="0">
                <a:latin typeface="Times New Roman"/>
                <a:cs typeface="Times New Roman"/>
              </a:rPr>
              <a:t>prefix </a:t>
            </a:r>
            <a:r>
              <a:rPr sz="2800" spc="-114" dirty="0">
                <a:latin typeface="Times New Roman"/>
                <a:cs typeface="Times New Roman"/>
              </a:rPr>
              <a:t>α  </a:t>
            </a:r>
            <a:r>
              <a:rPr sz="2800" spc="-10" dirty="0">
                <a:latin typeface="Times New Roman"/>
                <a:cs typeface="Times New Roman"/>
              </a:rPr>
              <a:t>commo</a:t>
            </a:r>
            <a:r>
              <a:rPr sz="2800" spc="-5" dirty="0">
                <a:latin typeface="Times New Roman"/>
                <a:cs typeface="Times New Roman"/>
              </a:rPr>
              <a:t>n </a:t>
            </a:r>
            <a:r>
              <a:rPr sz="2800" spc="15" dirty="0">
                <a:latin typeface="Times New Roman"/>
                <a:cs typeface="Times New Roman"/>
              </a:rPr>
              <a:t>t</a:t>
            </a:r>
            <a:r>
              <a:rPr sz="2800" spc="40" dirty="0">
                <a:latin typeface="Times New Roman"/>
                <a:cs typeface="Times New Roman"/>
              </a:rPr>
              <a:t>o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Times New Roman"/>
                <a:cs typeface="Times New Roman"/>
              </a:rPr>
              <a:t>t</a:t>
            </a:r>
            <a:r>
              <a:rPr sz="2800" spc="-155" dirty="0">
                <a:latin typeface="Times New Roman"/>
                <a:cs typeface="Times New Roman"/>
              </a:rPr>
              <a:t>w</a:t>
            </a:r>
            <a:r>
              <a:rPr sz="2800" spc="25" dirty="0">
                <a:latin typeface="Times New Roman"/>
                <a:cs typeface="Times New Roman"/>
              </a:rPr>
              <a:t>o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or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30">
                <a:latin typeface="Times New Roman"/>
                <a:cs typeface="Times New Roman"/>
              </a:rPr>
              <a:t>mor</a:t>
            </a:r>
            <a:r>
              <a:rPr sz="2800" spc="-15">
                <a:latin typeface="Times New Roman"/>
                <a:cs typeface="Times New Roman"/>
              </a:rPr>
              <a:t>e</a:t>
            </a:r>
            <a:r>
              <a:rPr sz="2800" spc="-10">
                <a:latin typeface="Times New Roman"/>
                <a:cs typeface="Times New Roman"/>
              </a:rPr>
              <a:t> </a:t>
            </a:r>
            <a:r>
              <a:rPr sz="2800" spc="-5" smtClean="0">
                <a:latin typeface="Times New Roman"/>
                <a:cs typeface="Times New Roman"/>
              </a:rPr>
              <a:t>o</a:t>
            </a:r>
            <a:r>
              <a:rPr sz="2800" smtClean="0">
                <a:latin typeface="Times New Roman"/>
                <a:cs typeface="Times New Roman"/>
              </a:rPr>
              <a:t>f</a:t>
            </a:r>
            <a:r>
              <a:rPr lang="en-US" sz="2800" dirty="0" smtClean="0">
                <a:latin typeface="Times New Roman"/>
                <a:cs typeface="Times New Roman"/>
              </a:rPr>
              <a:t> </a:t>
            </a:r>
            <a:r>
              <a:rPr sz="2800" spc="-60" smtClean="0">
                <a:latin typeface="Times New Roman"/>
                <a:cs typeface="Times New Roman"/>
              </a:rPr>
              <a:t>its</a:t>
            </a:r>
            <a:r>
              <a:rPr sz="2800" smtClean="0">
                <a:latin typeface="Times New Roman"/>
                <a:cs typeface="Times New Roman"/>
              </a:rPr>
              <a:t> </a:t>
            </a:r>
            <a:r>
              <a:rPr sz="2800" spc="-65" dirty="0">
                <a:latin typeface="Times New Roman"/>
                <a:cs typeface="Times New Roman"/>
              </a:rPr>
              <a:t>alte</a:t>
            </a:r>
            <a:r>
              <a:rPr sz="2800" dirty="0">
                <a:latin typeface="Times New Roman"/>
                <a:cs typeface="Times New Roman"/>
              </a:rPr>
              <a:t>r</a:t>
            </a:r>
            <a:r>
              <a:rPr sz="2800" spc="-55" dirty="0">
                <a:latin typeface="Times New Roman"/>
                <a:cs typeface="Times New Roman"/>
              </a:rPr>
              <a:t>nat</a:t>
            </a:r>
            <a:r>
              <a:rPr sz="2800" spc="-75" dirty="0">
                <a:latin typeface="Times New Roman"/>
                <a:cs typeface="Times New Roman"/>
              </a:rPr>
              <a:t>i</a:t>
            </a:r>
            <a:r>
              <a:rPr sz="2800" spc="-150" dirty="0">
                <a:latin typeface="Times New Roman"/>
                <a:cs typeface="Times New Roman"/>
              </a:rPr>
              <a:t>v</a:t>
            </a:r>
            <a:r>
              <a:rPr sz="2800" spc="-85" dirty="0">
                <a:latin typeface="Times New Roman"/>
                <a:cs typeface="Times New Roman"/>
              </a:rPr>
              <a:t>e</a:t>
            </a:r>
            <a:r>
              <a:rPr sz="2800" spc="-180" dirty="0">
                <a:latin typeface="Times New Roman"/>
                <a:cs typeface="Times New Roman"/>
              </a:rPr>
              <a:t>s</a:t>
            </a:r>
            <a:r>
              <a:rPr sz="2800" spc="-90">
                <a:latin typeface="Times New Roman"/>
                <a:cs typeface="Times New Roman"/>
              </a:rPr>
              <a:t>.</a:t>
            </a:r>
            <a:r>
              <a:rPr sz="2800" spc="-5">
                <a:latin typeface="Times New Roman"/>
                <a:cs typeface="Times New Roman"/>
              </a:rPr>
              <a:t> </a:t>
            </a:r>
            <a:endParaRPr lang="en-US" sz="2800" spc="-5" dirty="0" smtClean="0">
              <a:latin typeface="Times New Roman"/>
              <a:cs typeface="Times New Roman"/>
            </a:endParaRPr>
          </a:p>
          <a:p>
            <a:pPr marL="168910" marR="3048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tabLst>
                <a:tab pos="169545" algn="l"/>
                <a:tab pos="4100195" algn="l"/>
                <a:tab pos="6577965" algn="l"/>
                <a:tab pos="9352280" algn="l"/>
              </a:tabLst>
            </a:pPr>
            <a:r>
              <a:rPr lang="en-US" sz="2800" spc="-5" dirty="0" smtClean="0">
                <a:latin typeface="Times New Roman"/>
                <a:cs typeface="Times New Roman"/>
              </a:rPr>
              <a:t>  </a:t>
            </a:r>
            <a:r>
              <a:rPr sz="2800" spc="15" smtClean="0">
                <a:latin typeface="Times New Roman"/>
                <a:cs typeface="Times New Roman"/>
              </a:rPr>
              <a:t>If</a:t>
            </a:r>
            <a:r>
              <a:rPr lang="en-US" sz="2800" spc="15" dirty="0" smtClean="0">
                <a:latin typeface="Times New Roman"/>
                <a:cs typeface="Times New Roman"/>
              </a:rPr>
              <a:t> </a:t>
            </a:r>
            <a:r>
              <a:rPr sz="2800" spc="-114" smtClean="0">
                <a:latin typeface="Times New Roman"/>
                <a:cs typeface="Times New Roman"/>
              </a:rPr>
              <a:t>α</a:t>
            </a:r>
            <a:r>
              <a:rPr sz="2800" spc="-10" smtClean="0">
                <a:latin typeface="Times New Roman"/>
                <a:cs typeface="Times New Roman"/>
              </a:rPr>
              <a:t> </a:t>
            </a:r>
            <a:r>
              <a:rPr sz="2800" spc="325" dirty="0">
                <a:latin typeface="Times New Roman"/>
                <a:cs typeface="Times New Roman"/>
              </a:rPr>
              <a:t>≠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45" dirty="0">
                <a:latin typeface="Times New Roman"/>
                <a:cs typeface="Times New Roman"/>
              </a:rPr>
              <a:t>ε</a:t>
            </a:r>
            <a:r>
              <a:rPr sz="2800" spc="-85" dirty="0">
                <a:latin typeface="Times New Roman"/>
                <a:cs typeface="Times New Roman"/>
              </a:rPr>
              <a:t>,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Times New Roman"/>
                <a:cs typeface="Times New Roman"/>
              </a:rPr>
              <a:t>r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80" dirty="0">
                <a:latin typeface="Times New Roman"/>
                <a:cs typeface="Times New Roman"/>
              </a:rPr>
              <a:t>place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45">
                <a:latin typeface="Times New Roman"/>
                <a:cs typeface="Times New Roman"/>
              </a:rPr>
              <a:t>al</a:t>
            </a:r>
            <a:r>
              <a:rPr sz="2800" spc="-110">
                <a:latin typeface="Times New Roman"/>
                <a:cs typeface="Times New Roman"/>
              </a:rPr>
              <a:t>l</a:t>
            </a:r>
            <a:r>
              <a:rPr sz="2800" spc="-5">
                <a:latin typeface="Times New Roman"/>
                <a:cs typeface="Times New Roman"/>
              </a:rPr>
              <a:t> </a:t>
            </a:r>
            <a:r>
              <a:rPr sz="2800" spc="-5" smtClean="0">
                <a:latin typeface="Times New Roman"/>
                <a:cs typeface="Times New Roman"/>
              </a:rPr>
              <a:t>o</a:t>
            </a:r>
            <a:r>
              <a:rPr sz="2800" smtClean="0">
                <a:latin typeface="Times New Roman"/>
                <a:cs typeface="Times New Roman"/>
              </a:rPr>
              <a:t>f</a:t>
            </a:r>
            <a:r>
              <a:rPr lang="en-US" sz="2800" dirty="0" smtClean="0">
                <a:latin typeface="Times New Roman"/>
                <a:cs typeface="Times New Roman"/>
              </a:rPr>
              <a:t> </a:t>
            </a:r>
            <a:r>
              <a:rPr sz="2800" spc="-10" smtClean="0">
                <a:latin typeface="Times New Roman"/>
                <a:cs typeface="Times New Roman"/>
              </a:rPr>
              <a:t>the</a:t>
            </a:r>
            <a:r>
              <a:rPr lang="en-US" sz="2800" spc="-10" dirty="0" smtClean="0">
                <a:latin typeface="Times New Roman"/>
                <a:cs typeface="Times New Roman"/>
              </a:rPr>
              <a:t> </a:t>
            </a:r>
            <a:r>
              <a:rPr sz="2800" spc="-35" smtClean="0">
                <a:latin typeface="Times New Roman"/>
                <a:cs typeface="Times New Roman"/>
              </a:rPr>
              <a:t>A-productions </a:t>
            </a:r>
            <a:r>
              <a:rPr sz="2800" spc="-130" dirty="0">
                <a:latin typeface="Times New Roman"/>
                <a:cs typeface="Times New Roman"/>
              </a:rPr>
              <a:t>A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114" dirty="0">
                <a:latin typeface="Times New Roman"/>
                <a:cs typeface="Times New Roman"/>
              </a:rPr>
              <a:t>α </a:t>
            </a:r>
            <a:r>
              <a:rPr sz="2800" spc="-40" dirty="0">
                <a:latin typeface="Times New Roman"/>
                <a:cs typeface="Times New Roman"/>
              </a:rPr>
              <a:t>β</a:t>
            </a:r>
            <a:r>
              <a:rPr sz="2775" spc="-60" baseline="-31531" dirty="0">
                <a:latin typeface="Times New Roman"/>
                <a:cs typeface="Times New Roman"/>
              </a:rPr>
              <a:t>1 </a:t>
            </a:r>
            <a:r>
              <a:rPr sz="2800" spc="835" dirty="0">
                <a:latin typeface="Times New Roman"/>
                <a:cs typeface="Times New Roman"/>
              </a:rPr>
              <a:t>| </a:t>
            </a:r>
            <a:r>
              <a:rPr sz="2800" spc="-114" dirty="0">
                <a:latin typeface="Times New Roman"/>
                <a:cs typeface="Times New Roman"/>
              </a:rPr>
              <a:t>α </a:t>
            </a:r>
            <a:r>
              <a:rPr sz="2800" spc="-50" dirty="0">
                <a:latin typeface="Times New Roman"/>
                <a:cs typeface="Times New Roman"/>
              </a:rPr>
              <a:t>β</a:t>
            </a:r>
            <a:r>
              <a:rPr sz="2775" spc="-75" baseline="-31531" dirty="0">
                <a:latin typeface="Times New Roman"/>
                <a:cs typeface="Times New Roman"/>
              </a:rPr>
              <a:t>2 </a:t>
            </a:r>
            <a:r>
              <a:rPr sz="2800" spc="395" dirty="0">
                <a:latin typeface="Times New Roman"/>
                <a:cs typeface="Times New Roman"/>
              </a:rPr>
              <a:t>|….| </a:t>
            </a:r>
            <a:r>
              <a:rPr sz="2800" spc="-114" dirty="0">
                <a:latin typeface="Times New Roman"/>
                <a:cs typeface="Times New Roman"/>
              </a:rPr>
              <a:t>α </a:t>
            </a:r>
            <a:r>
              <a:rPr sz="2800" spc="-15">
                <a:latin typeface="Times New Roman"/>
                <a:cs typeface="Times New Roman"/>
              </a:rPr>
              <a:t>β</a:t>
            </a:r>
            <a:r>
              <a:rPr sz="2775" spc="-22" baseline="-31531">
                <a:latin typeface="Times New Roman"/>
                <a:cs typeface="Times New Roman"/>
              </a:rPr>
              <a:t>n </a:t>
            </a:r>
            <a:r>
              <a:rPr sz="2800" spc="835" smtClean="0">
                <a:latin typeface="Times New Roman"/>
                <a:cs typeface="Times New Roman"/>
              </a:rPr>
              <a:t>|</a:t>
            </a:r>
            <a:r>
              <a:rPr sz="2800" spc="-90" smtClean="0">
                <a:latin typeface="Times New Roman"/>
                <a:cs typeface="Times New Roman"/>
              </a:rPr>
              <a:t>γ</a:t>
            </a:r>
            <a:r>
              <a:rPr sz="2800" spc="-90" dirty="0">
                <a:latin typeface="Times New Roman"/>
                <a:cs typeface="Times New Roman"/>
              </a:rPr>
              <a:t>, </a:t>
            </a:r>
            <a:r>
              <a:rPr sz="2800" spc="-60" dirty="0">
                <a:latin typeface="Times New Roman"/>
                <a:cs typeface="Times New Roman"/>
              </a:rPr>
              <a:t>where </a:t>
            </a:r>
            <a:r>
              <a:rPr sz="2800" spc="-85" dirty="0">
                <a:latin typeface="Times New Roman"/>
                <a:cs typeface="Times New Roman"/>
              </a:rPr>
              <a:t>γ </a:t>
            </a:r>
            <a:r>
              <a:rPr sz="2800" spc="-30" dirty="0">
                <a:latin typeface="Times New Roman"/>
                <a:cs typeface="Times New Roman"/>
              </a:rPr>
              <a:t>represents </a:t>
            </a:r>
            <a:r>
              <a:rPr sz="2800" spc="-135" dirty="0">
                <a:latin typeface="Times New Roman"/>
                <a:cs typeface="Times New Roman"/>
              </a:rPr>
              <a:t>all  </a:t>
            </a:r>
            <a:r>
              <a:rPr sz="2800" spc="-65" dirty="0">
                <a:latin typeface="Times New Roman"/>
                <a:cs typeface="Times New Roman"/>
              </a:rPr>
              <a:t>alternatives </a:t>
            </a:r>
            <a:r>
              <a:rPr sz="2800" spc="-5" dirty="0">
                <a:latin typeface="Times New Roman"/>
                <a:cs typeface="Times New Roman"/>
              </a:rPr>
              <a:t>that </a:t>
            </a:r>
            <a:r>
              <a:rPr sz="2800" spc="10" dirty="0">
                <a:latin typeface="Times New Roman"/>
                <a:cs typeface="Times New Roman"/>
              </a:rPr>
              <a:t>do </a:t>
            </a:r>
            <a:r>
              <a:rPr sz="2800" spc="25" dirty="0">
                <a:latin typeface="Times New Roman"/>
                <a:cs typeface="Times New Roman"/>
              </a:rPr>
              <a:t>not </a:t>
            </a:r>
            <a:r>
              <a:rPr sz="2800" spc="-65" dirty="0">
                <a:latin typeface="Times New Roman"/>
                <a:cs typeface="Times New Roman"/>
              </a:rPr>
              <a:t>begin with </a:t>
            </a:r>
            <a:r>
              <a:rPr sz="2800" spc="-110" dirty="0">
                <a:latin typeface="Times New Roman"/>
                <a:cs typeface="Times New Roman"/>
              </a:rPr>
              <a:t>α,</a:t>
            </a:r>
            <a:r>
              <a:rPr sz="2800" spc="125" dirty="0">
                <a:latin typeface="Times New Roman"/>
                <a:cs typeface="Times New Roman"/>
              </a:rPr>
              <a:t> </a:t>
            </a:r>
            <a:r>
              <a:rPr sz="2800" spc="-125" dirty="0">
                <a:latin typeface="Times New Roman"/>
                <a:cs typeface="Times New Roman"/>
              </a:rPr>
              <a:t>by</a:t>
            </a:r>
            <a:endParaRPr sz="2800">
              <a:latin typeface="Times New Roman"/>
              <a:cs typeface="Times New Roman"/>
            </a:endParaRPr>
          </a:p>
          <a:p>
            <a:pPr marL="1814830">
              <a:lnSpc>
                <a:spcPct val="100000"/>
              </a:lnSpc>
              <a:spcBef>
                <a:spcPts val="900"/>
              </a:spcBef>
            </a:pPr>
            <a:r>
              <a:rPr sz="2800" spc="-130" dirty="0">
                <a:latin typeface="Times New Roman"/>
                <a:cs typeface="Times New Roman"/>
              </a:rPr>
              <a:t>A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114" dirty="0">
                <a:latin typeface="Times New Roman"/>
                <a:cs typeface="Times New Roman"/>
              </a:rPr>
              <a:t>α </a:t>
            </a:r>
            <a:r>
              <a:rPr sz="2800" spc="-55" dirty="0">
                <a:latin typeface="Times New Roman"/>
                <a:cs typeface="Times New Roman"/>
              </a:rPr>
              <a:t>A</a:t>
            </a:r>
            <a:r>
              <a:rPr sz="2800" i="1" spc="-55" dirty="0">
                <a:latin typeface="Times New Roman"/>
                <a:cs typeface="Times New Roman"/>
              </a:rPr>
              <a:t>' </a:t>
            </a:r>
            <a:r>
              <a:rPr sz="2800" spc="835" dirty="0">
                <a:latin typeface="Times New Roman"/>
                <a:cs typeface="Times New Roman"/>
              </a:rPr>
              <a:t>|</a:t>
            </a:r>
            <a:r>
              <a:rPr sz="2800" spc="275" dirty="0">
                <a:latin typeface="Times New Roman"/>
                <a:cs typeface="Times New Roman"/>
              </a:rPr>
              <a:t> </a:t>
            </a:r>
            <a:r>
              <a:rPr sz="2800" spc="-85" dirty="0">
                <a:latin typeface="Times New Roman"/>
                <a:cs typeface="Times New Roman"/>
              </a:rPr>
              <a:t>γ</a:t>
            </a:r>
            <a:endParaRPr sz="2800">
              <a:latin typeface="Times New Roman"/>
              <a:cs typeface="Times New Roman"/>
            </a:endParaRPr>
          </a:p>
          <a:p>
            <a:pPr marL="1814830">
              <a:lnSpc>
                <a:spcPct val="100000"/>
              </a:lnSpc>
              <a:spcBef>
                <a:spcPts val="900"/>
              </a:spcBef>
            </a:pPr>
            <a:r>
              <a:rPr sz="2800" spc="-60" dirty="0">
                <a:latin typeface="Times New Roman"/>
                <a:cs typeface="Times New Roman"/>
              </a:rPr>
              <a:t>A</a:t>
            </a:r>
            <a:r>
              <a:rPr sz="2800" i="1" spc="-60" dirty="0">
                <a:latin typeface="Times New Roman"/>
                <a:cs typeface="Times New Roman"/>
              </a:rPr>
              <a:t>'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55" dirty="0">
                <a:latin typeface="Times New Roman"/>
                <a:cs typeface="Times New Roman"/>
              </a:rPr>
              <a:t>β</a:t>
            </a:r>
            <a:r>
              <a:rPr sz="2775" spc="-82" baseline="-31531" dirty="0">
                <a:latin typeface="Times New Roman"/>
                <a:cs typeface="Times New Roman"/>
              </a:rPr>
              <a:t>1 </a:t>
            </a:r>
            <a:r>
              <a:rPr sz="2800" spc="835" dirty="0">
                <a:latin typeface="Times New Roman"/>
                <a:cs typeface="Times New Roman"/>
              </a:rPr>
              <a:t>| </a:t>
            </a:r>
            <a:r>
              <a:rPr sz="2800" spc="-55" dirty="0">
                <a:latin typeface="Times New Roman"/>
                <a:cs typeface="Times New Roman"/>
              </a:rPr>
              <a:t>β</a:t>
            </a:r>
            <a:r>
              <a:rPr sz="2775" spc="-82" baseline="-31531" dirty="0">
                <a:latin typeface="Times New Roman"/>
                <a:cs typeface="Times New Roman"/>
              </a:rPr>
              <a:t>2 </a:t>
            </a:r>
            <a:r>
              <a:rPr sz="2800" spc="395" dirty="0">
                <a:latin typeface="Times New Roman"/>
                <a:cs typeface="Times New Roman"/>
              </a:rPr>
              <a:t>|….|</a:t>
            </a:r>
            <a:r>
              <a:rPr sz="2800" spc="-2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β</a:t>
            </a:r>
            <a:r>
              <a:rPr sz="2775" spc="-22" baseline="-31531" dirty="0">
                <a:latin typeface="Times New Roman"/>
                <a:cs typeface="Times New Roman"/>
              </a:rPr>
              <a:t>n</a:t>
            </a:r>
            <a:endParaRPr sz="2775" baseline="-31531">
              <a:latin typeface="Times New Roman"/>
              <a:cs typeface="Times New Roman"/>
            </a:endParaRPr>
          </a:p>
          <a:p>
            <a:pPr marL="168910" marR="361315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69545" algn="l"/>
              </a:tabLst>
            </a:pPr>
            <a:r>
              <a:rPr sz="2800" spc="-15" dirty="0">
                <a:latin typeface="Times New Roman"/>
                <a:cs typeface="Times New Roman"/>
              </a:rPr>
              <a:t>Here </a:t>
            </a:r>
            <a:r>
              <a:rPr sz="2800" spc="-60" dirty="0">
                <a:latin typeface="Times New Roman"/>
                <a:cs typeface="Times New Roman"/>
              </a:rPr>
              <a:t>A</a:t>
            </a:r>
            <a:r>
              <a:rPr sz="2800" i="1" spc="-60" dirty="0">
                <a:latin typeface="Times New Roman"/>
                <a:cs typeface="Times New Roman"/>
              </a:rPr>
              <a:t>'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75" dirty="0">
                <a:latin typeface="Times New Roman"/>
                <a:cs typeface="Times New Roman"/>
              </a:rPr>
              <a:t>new </a:t>
            </a:r>
            <a:r>
              <a:rPr sz="2800" spc="-35" dirty="0">
                <a:latin typeface="Times New Roman"/>
                <a:cs typeface="Times New Roman"/>
              </a:rPr>
              <a:t>nonterminal. </a:t>
            </a:r>
            <a:r>
              <a:rPr sz="2800" spc="-85" dirty="0">
                <a:latin typeface="Times New Roman"/>
                <a:cs typeface="Times New Roman"/>
              </a:rPr>
              <a:t>Repeatedly </a:t>
            </a:r>
            <a:r>
              <a:rPr sz="2800" spc="-90" dirty="0">
                <a:latin typeface="Times New Roman"/>
                <a:cs typeface="Times New Roman"/>
              </a:rPr>
              <a:t>apply </a:t>
            </a:r>
            <a:r>
              <a:rPr sz="2800" spc="-40" dirty="0">
                <a:latin typeface="Times New Roman"/>
                <a:cs typeface="Times New Roman"/>
              </a:rPr>
              <a:t>this </a:t>
            </a:r>
            <a:r>
              <a:rPr sz="2800" spc="-20" dirty="0">
                <a:latin typeface="Times New Roman"/>
                <a:cs typeface="Times New Roman"/>
              </a:rPr>
              <a:t>transformation  </a:t>
            </a:r>
            <a:r>
              <a:rPr sz="2800" spc="-55" dirty="0">
                <a:latin typeface="Times New Roman"/>
                <a:cs typeface="Times New Roman"/>
              </a:rPr>
              <a:t>until </a:t>
            </a:r>
            <a:r>
              <a:rPr sz="2800" spc="25" dirty="0">
                <a:latin typeface="Times New Roman"/>
                <a:cs typeface="Times New Roman"/>
              </a:rPr>
              <a:t>no </a:t>
            </a:r>
            <a:r>
              <a:rPr sz="2800" spc="-55" dirty="0">
                <a:latin typeface="Times New Roman"/>
                <a:cs typeface="Times New Roman"/>
              </a:rPr>
              <a:t>two </a:t>
            </a:r>
            <a:r>
              <a:rPr sz="2800" spc="-65" dirty="0">
                <a:latin typeface="Times New Roman"/>
                <a:cs typeface="Times New Roman"/>
              </a:rPr>
              <a:t>alternatives </a:t>
            </a:r>
            <a:r>
              <a:rPr sz="2800" spc="-5" dirty="0">
                <a:latin typeface="Times New Roman"/>
                <a:cs typeface="Times New Roman"/>
              </a:rPr>
              <a:t>for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30" dirty="0">
                <a:latin typeface="Times New Roman"/>
                <a:cs typeface="Times New Roman"/>
              </a:rPr>
              <a:t>nonterminal </a:t>
            </a:r>
            <a:r>
              <a:rPr sz="2800" spc="-90" dirty="0">
                <a:latin typeface="Times New Roman"/>
                <a:cs typeface="Times New Roman"/>
              </a:rPr>
              <a:t>have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10" dirty="0">
                <a:latin typeface="Times New Roman"/>
                <a:cs typeface="Times New Roman"/>
              </a:rPr>
              <a:t>common</a:t>
            </a:r>
            <a:r>
              <a:rPr sz="2800" spc="450" dirty="0">
                <a:latin typeface="Times New Roman"/>
                <a:cs typeface="Times New Roman"/>
              </a:rPr>
              <a:t> </a:t>
            </a:r>
            <a:r>
              <a:rPr sz="2800" spc="-65" dirty="0">
                <a:latin typeface="Times New Roman"/>
                <a:cs typeface="Times New Roman"/>
              </a:rPr>
              <a:t>prefix.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400" y="412031"/>
            <a:ext cx="10210800" cy="5796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4145" marR="3765550" indent="-144145">
              <a:lnSpc>
                <a:spcPct val="126800"/>
              </a:lnSpc>
              <a:spcBef>
                <a:spcPts val="1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u="heavy" spc="-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Example: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The </a:t>
            </a:r>
            <a:r>
              <a:rPr sz="2800" spc="-75" dirty="0">
                <a:latin typeface="Times New Roman"/>
                <a:cs typeface="Times New Roman"/>
              </a:rPr>
              <a:t>“dangling-else” </a:t>
            </a:r>
            <a:r>
              <a:rPr sz="2800" spc="-45" dirty="0">
                <a:latin typeface="Times New Roman"/>
                <a:cs typeface="Times New Roman"/>
              </a:rPr>
              <a:t>problem</a:t>
            </a:r>
            <a:r>
              <a:rPr sz="2800" spc="-45">
                <a:latin typeface="Times New Roman"/>
                <a:cs typeface="Times New Roman"/>
              </a:rPr>
              <a:t>:  </a:t>
            </a:r>
            <a:endParaRPr lang="en-US" sz="2800" spc="-45" dirty="0" smtClean="0">
              <a:latin typeface="Times New Roman"/>
              <a:cs typeface="Times New Roman"/>
            </a:endParaRPr>
          </a:p>
          <a:p>
            <a:pPr marL="144145" marR="3765550" indent="-144145">
              <a:lnSpc>
                <a:spcPct val="126800"/>
              </a:lnSpc>
              <a:spcBef>
                <a:spcPts val="100"/>
              </a:spcBef>
              <a:buClr>
                <a:srgbClr val="262626"/>
              </a:buClr>
              <a:buSzPct val="96428"/>
              <a:tabLst>
                <a:tab pos="144145" algn="l"/>
              </a:tabLst>
            </a:pPr>
            <a:r>
              <a:rPr lang="en-US" sz="2800" spc="-45" dirty="0" smtClean="0">
                <a:latin typeface="Times New Roman"/>
                <a:cs typeface="Times New Roman"/>
              </a:rPr>
              <a:t>                </a:t>
            </a:r>
            <a:r>
              <a:rPr sz="2800" spc="-220" smtClean="0">
                <a:latin typeface="Times New Roman"/>
                <a:cs typeface="Times New Roman"/>
              </a:rPr>
              <a:t>S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140" dirty="0">
                <a:latin typeface="Times New Roman"/>
                <a:cs typeface="Times New Roman"/>
              </a:rPr>
              <a:t>i </a:t>
            </a:r>
            <a:r>
              <a:rPr sz="2800" spc="125" dirty="0">
                <a:latin typeface="Times New Roman"/>
                <a:cs typeface="Times New Roman"/>
              </a:rPr>
              <a:t>E </a:t>
            </a:r>
            <a:r>
              <a:rPr sz="2800" spc="35" dirty="0">
                <a:latin typeface="Times New Roman"/>
                <a:cs typeface="Times New Roman"/>
              </a:rPr>
              <a:t>t </a:t>
            </a:r>
            <a:r>
              <a:rPr sz="2800" spc="-220" dirty="0">
                <a:latin typeface="Times New Roman"/>
                <a:cs typeface="Times New Roman"/>
              </a:rPr>
              <a:t>S </a:t>
            </a:r>
            <a:r>
              <a:rPr sz="2800" spc="835" dirty="0">
                <a:latin typeface="Times New Roman"/>
                <a:cs typeface="Times New Roman"/>
              </a:rPr>
              <a:t>| </a:t>
            </a:r>
            <a:r>
              <a:rPr sz="2800" spc="-140" dirty="0">
                <a:latin typeface="Times New Roman"/>
                <a:cs typeface="Times New Roman"/>
              </a:rPr>
              <a:t>i </a:t>
            </a:r>
            <a:r>
              <a:rPr sz="2800" spc="125" dirty="0">
                <a:latin typeface="Times New Roman"/>
                <a:cs typeface="Times New Roman"/>
              </a:rPr>
              <a:t>E </a:t>
            </a:r>
            <a:r>
              <a:rPr sz="2800" spc="35" dirty="0">
                <a:latin typeface="Times New Roman"/>
                <a:cs typeface="Times New Roman"/>
              </a:rPr>
              <a:t>t </a:t>
            </a:r>
            <a:r>
              <a:rPr sz="2800" spc="-220" dirty="0">
                <a:latin typeface="Times New Roman"/>
                <a:cs typeface="Times New Roman"/>
              </a:rPr>
              <a:t>S </a:t>
            </a:r>
            <a:r>
              <a:rPr sz="2800" spc="-80" dirty="0">
                <a:latin typeface="Times New Roman"/>
                <a:cs typeface="Times New Roman"/>
              </a:rPr>
              <a:t>e </a:t>
            </a:r>
            <a:r>
              <a:rPr sz="2800" spc="-220" dirty="0">
                <a:latin typeface="Times New Roman"/>
                <a:cs typeface="Times New Roman"/>
              </a:rPr>
              <a:t>S </a:t>
            </a:r>
            <a:r>
              <a:rPr sz="2800" spc="835" dirty="0">
                <a:latin typeface="Times New Roman"/>
                <a:cs typeface="Times New Roman"/>
              </a:rPr>
              <a:t>|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110" dirty="0">
                <a:latin typeface="Times New Roman"/>
                <a:cs typeface="Times New Roman"/>
              </a:rPr>
              <a:t>a</a:t>
            </a:r>
            <a:endParaRPr sz="2800">
              <a:latin typeface="Times New Roman"/>
              <a:cs typeface="Times New Roman"/>
            </a:endParaRPr>
          </a:p>
          <a:p>
            <a:pPr marL="1332230">
              <a:lnSpc>
                <a:spcPct val="100000"/>
              </a:lnSpc>
              <a:spcBef>
                <a:spcPts val="900"/>
              </a:spcBef>
            </a:pPr>
            <a:r>
              <a:rPr sz="2800" spc="125" dirty="0">
                <a:latin typeface="Times New Roman"/>
                <a:cs typeface="Times New Roman"/>
              </a:rPr>
              <a:t>E </a:t>
            </a:r>
            <a:r>
              <a:rPr sz="2800" dirty="0">
                <a:latin typeface="Times New Roman"/>
                <a:cs typeface="Times New Roman"/>
              </a:rPr>
              <a:t>→</a:t>
            </a:r>
            <a:r>
              <a:rPr sz="2800" spc="-135" dirty="0">
                <a:latin typeface="Times New Roman"/>
                <a:cs typeface="Times New Roman"/>
              </a:rPr>
              <a:t> </a:t>
            </a:r>
            <a:r>
              <a:rPr sz="2800" spc="25" dirty="0">
                <a:latin typeface="Times New Roman"/>
                <a:cs typeface="Times New Roman"/>
              </a:rPr>
              <a:t>b</a:t>
            </a:r>
            <a:endParaRPr sz="2800">
              <a:latin typeface="Times New Roman"/>
              <a:cs typeface="Times New Roman"/>
            </a:endParaRPr>
          </a:p>
          <a:p>
            <a:pPr marL="143510" marR="645795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40" dirty="0">
                <a:latin typeface="Times New Roman"/>
                <a:cs typeface="Times New Roman"/>
              </a:rPr>
              <a:t>Here, </a:t>
            </a:r>
            <a:r>
              <a:rPr sz="2800" b="1" spc="15" dirty="0">
                <a:latin typeface="Times New Roman"/>
                <a:cs typeface="Times New Roman"/>
              </a:rPr>
              <a:t>i, </a:t>
            </a:r>
            <a:r>
              <a:rPr sz="2800" b="1" spc="-20" dirty="0">
                <a:latin typeface="Times New Roman"/>
                <a:cs typeface="Times New Roman"/>
              </a:rPr>
              <a:t>t,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b="1" spc="65" dirty="0">
                <a:latin typeface="Times New Roman"/>
                <a:cs typeface="Times New Roman"/>
              </a:rPr>
              <a:t>e </a:t>
            </a:r>
            <a:r>
              <a:rPr sz="2800" spc="-30" dirty="0">
                <a:latin typeface="Times New Roman"/>
                <a:cs typeface="Times New Roman"/>
              </a:rPr>
              <a:t>stand </a:t>
            </a:r>
            <a:r>
              <a:rPr sz="2800" spc="-5" dirty="0">
                <a:latin typeface="Times New Roman"/>
                <a:cs typeface="Times New Roman"/>
              </a:rPr>
              <a:t>for </a:t>
            </a:r>
            <a:r>
              <a:rPr sz="2800" b="1" spc="-20" dirty="0">
                <a:latin typeface="Times New Roman"/>
                <a:cs typeface="Times New Roman"/>
              </a:rPr>
              <a:t>if, </a:t>
            </a:r>
            <a:r>
              <a:rPr sz="2800" b="1" spc="-5" dirty="0">
                <a:latin typeface="Times New Roman"/>
                <a:cs typeface="Times New Roman"/>
              </a:rPr>
              <a:t>then,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b="1" spc="-5" dirty="0">
                <a:latin typeface="Times New Roman"/>
                <a:cs typeface="Times New Roman"/>
              </a:rPr>
              <a:t>else</a:t>
            </a:r>
            <a:r>
              <a:rPr sz="2800" spc="-5" dirty="0">
                <a:latin typeface="Times New Roman"/>
                <a:cs typeface="Times New Roman"/>
              </a:rPr>
              <a:t>; </a:t>
            </a:r>
            <a:r>
              <a:rPr sz="2800" spc="125" dirty="0">
                <a:latin typeface="Times New Roman"/>
                <a:cs typeface="Times New Roman"/>
              </a:rPr>
              <a:t>E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-220" dirty="0">
                <a:latin typeface="Times New Roman"/>
                <a:cs typeface="Times New Roman"/>
              </a:rPr>
              <a:t>S </a:t>
            </a:r>
            <a:r>
              <a:rPr sz="2800" spc="-30" dirty="0">
                <a:latin typeface="Times New Roman"/>
                <a:cs typeface="Times New Roman"/>
              </a:rPr>
              <a:t>stand </a:t>
            </a:r>
            <a:r>
              <a:rPr sz="2800" spc="-5" dirty="0">
                <a:latin typeface="Times New Roman"/>
                <a:cs typeface="Times New Roman"/>
              </a:rPr>
              <a:t>for  </a:t>
            </a:r>
            <a:r>
              <a:rPr sz="2800" spc="-45" dirty="0">
                <a:latin typeface="Times New Roman"/>
                <a:cs typeface="Times New Roman"/>
              </a:rPr>
              <a:t>“conditional expression” </a:t>
            </a:r>
            <a:r>
              <a:rPr sz="2800" spc="-30" dirty="0">
                <a:latin typeface="Times New Roman"/>
                <a:cs typeface="Times New Roman"/>
              </a:rPr>
              <a:t>and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“statement”</a:t>
            </a:r>
            <a:endParaRPr sz="2800">
              <a:latin typeface="Times New Roman"/>
              <a:cs typeface="Times New Roman"/>
            </a:endParaRPr>
          </a:p>
          <a:p>
            <a:pPr marL="144145" marR="4049395" indent="-144145">
              <a:lnSpc>
                <a:spcPct val="126800"/>
              </a:lnSpc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45" dirty="0">
                <a:latin typeface="Times New Roman"/>
                <a:cs typeface="Times New Roman"/>
              </a:rPr>
              <a:t>Left-factored, </a:t>
            </a:r>
            <a:r>
              <a:rPr sz="2800" spc="-40" dirty="0">
                <a:latin typeface="Times New Roman"/>
                <a:cs typeface="Times New Roman"/>
              </a:rPr>
              <a:t>this </a:t>
            </a:r>
            <a:r>
              <a:rPr sz="2800" spc="-55" dirty="0">
                <a:latin typeface="Times New Roman"/>
                <a:cs typeface="Times New Roman"/>
              </a:rPr>
              <a:t>grammar </a:t>
            </a:r>
            <a:r>
              <a:rPr sz="2800" spc="-60" dirty="0">
                <a:latin typeface="Times New Roman"/>
                <a:cs typeface="Times New Roman"/>
              </a:rPr>
              <a:t>becomes</a:t>
            </a:r>
            <a:r>
              <a:rPr sz="2800" spc="-60">
                <a:latin typeface="Times New Roman"/>
                <a:cs typeface="Times New Roman"/>
              </a:rPr>
              <a:t>:  </a:t>
            </a:r>
            <a:endParaRPr lang="en-US" sz="2800" spc="-60" dirty="0" smtClean="0">
              <a:latin typeface="Times New Roman"/>
              <a:cs typeface="Times New Roman"/>
            </a:endParaRPr>
          </a:p>
          <a:p>
            <a:pPr marL="144145" marR="4049395" indent="-144145">
              <a:lnSpc>
                <a:spcPct val="126800"/>
              </a:lnSpc>
              <a:buClr>
                <a:srgbClr val="262626"/>
              </a:buClr>
              <a:buSzPct val="96428"/>
              <a:tabLst>
                <a:tab pos="144145" algn="l"/>
              </a:tabLst>
            </a:pPr>
            <a:r>
              <a:rPr lang="en-US" sz="2800" spc="-60" dirty="0" smtClean="0">
                <a:latin typeface="Times New Roman"/>
                <a:cs typeface="Times New Roman"/>
              </a:rPr>
              <a:t>  	     </a:t>
            </a:r>
            <a:r>
              <a:rPr sz="2800" spc="-220" smtClean="0">
                <a:latin typeface="Times New Roman"/>
                <a:cs typeface="Times New Roman"/>
              </a:rPr>
              <a:t>S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140" dirty="0">
                <a:latin typeface="Times New Roman"/>
                <a:cs typeface="Times New Roman"/>
              </a:rPr>
              <a:t>i </a:t>
            </a:r>
            <a:r>
              <a:rPr sz="2800" spc="125" dirty="0">
                <a:latin typeface="Times New Roman"/>
                <a:cs typeface="Times New Roman"/>
              </a:rPr>
              <a:t>E </a:t>
            </a:r>
            <a:r>
              <a:rPr sz="2800" spc="35" dirty="0">
                <a:latin typeface="Times New Roman"/>
                <a:cs typeface="Times New Roman"/>
              </a:rPr>
              <a:t>t </a:t>
            </a:r>
            <a:r>
              <a:rPr sz="2800" spc="-220" dirty="0">
                <a:latin typeface="Times New Roman"/>
                <a:cs typeface="Times New Roman"/>
              </a:rPr>
              <a:t>S </a:t>
            </a:r>
            <a:r>
              <a:rPr sz="2800" spc="-105" dirty="0">
                <a:latin typeface="Times New Roman"/>
                <a:cs typeface="Times New Roman"/>
              </a:rPr>
              <a:t>S</a:t>
            </a:r>
            <a:r>
              <a:rPr sz="2800" i="1" spc="-105" dirty="0">
                <a:latin typeface="Times New Roman"/>
                <a:cs typeface="Times New Roman"/>
              </a:rPr>
              <a:t>' </a:t>
            </a:r>
            <a:r>
              <a:rPr sz="2800" spc="835" dirty="0">
                <a:latin typeface="Times New Roman"/>
                <a:cs typeface="Times New Roman"/>
              </a:rPr>
              <a:t>|</a:t>
            </a:r>
            <a:r>
              <a:rPr sz="2800" spc="-470" dirty="0">
                <a:latin typeface="Times New Roman"/>
                <a:cs typeface="Times New Roman"/>
              </a:rPr>
              <a:t> </a:t>
            </a:r>
            <a:r>
              <a:rPr sz="2800" spc="-110" dirty="0">
                <a:latin typeface="Times New Roman"/>
                <a:cs typeface="Times New Roman"/>
              </a:rPr>
              <a:t>a</a:t>
            </a:r>
            <a:endParaRPr sz="2800">
              <a:latin typeface="Times New Roman"/>
              <a:cs typeface="Times New Roman"/>
            </a:endParaRPr>
          </a:p>
          <a:p>
            <a:pPr marL="1332230" marR="6362065">
              <a:lnSpc>
                <a:spcPct val="126800"/>
              </a:lnSpc>
            </a:pPr>
            <a:r>
              <a:rPr sz="2800" spc="-105" dirty="0">
                <a:latin typeface="Times New Roman"/>
                <a:cs typeface="Times New Roman"/>
              </a:rPr>
              <a:t>S</a:t>
            </a:r>
            <a:r>
              <a:rPr sz="2800" i="1" spc="-105" dirty="0">
                <a:latin typeface="Times New Roman"/>
                <a:cs typeface="Times New Roman"/>
              </a:rPr>
              <a:t>'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80" dirty="0">
                <a:latin typeface="Times New Roman"/>
                <a:cs typeface="Times New Roman"/>
              </a:rPr>
              <a:t>e </a:t>
            </a:r>
            <a:r>
              <a:rPr sz="2800" spc="-220" dirty="0">
                <a:latin typeface="Times New Roman"/>
                <a:cs typeface="Times New Roman"/>
              </a:rPr>
              <a:t>S </a:t>
            </a:r>
            <a:r>
              <a:rPr sz="2800" spc="835" dirty="0">
                <a:latin typeface="Times New Roman"/>
                <a:cs typeface="Times New Roman"/>
              </a:rPr>
              <a:t>|</a:t>
            </a:r>
            <a:r>
              <a:rPr sz="2800" spc="-165" dirty="0">
                <a:latin typeface="Times New Roman"/>
                <a:cs typeface="Times New Roman"/>
              </a:rPr>
              <a:t> </a:t>
            </a:r>
            <a:r>
              <a:rPr sz="2800" spc="-130">
                <a:latin typeface="Times New Roman"/>
                <a:cs typeface="Times New Roman"/>
              </a:rPr>
              <a:t>ε  </a:t>
            </a:r>
            <a:endParaRPr lang="en-US" sz="2800" spc="-130" dirty="0" smtClean="0">
              <a:latin typeface="Times New Roman"/>
              <a:cs typeface="Times New Roman"/>
            </a:endParaRPr>
          </a:p>
          <a:p>
            <a:pPr marL="1332230" marR="6362065">
              <a:lnSpc>
                <a:spcPct val="126800"/>
              </a:lnSpc>
            </a:pPr>
            <a:r>
              <a:rPr sz="2800" spc="125" smtClean="0">
                <a:latin typeface="Times New Roman"/>
                <a:cs typeface="Times New Roman"/>
              </a:rPr>
              <a:t>E </a:t>
            </a:r>
            <a:r>
              <a:rPr sz="2800" dirty="0">
                <a:latin typeface="Times New Roman"/>
                <a:cs typeface="Times New Roman"/>
              </a:rPr>
              <a:t>→</a:t>
            </a:r>
            <a:r>
              <a:rPr sz="2800" spc="-150" dirty="0">
                <a:latin typeface="Times New Roman"/>
                <a:cs typeface="Times New Roman"/>
              </a:rPr>
              <a:t> </a:t>
            </a:r>
            <a:r>
              <a:rPr sz="2800" spc="25" dirty="0">
                <a:latin typeface="Times New Roman"/>
                <a:cs typeface="Times New Roman"/>
              </a:rPr>
              <a:t>b</a:t>
            </a:r>
            <a:endParaRPr sz="2800">
              <a:latin typeface="Times New Roman"/>
              <a:cs typeface="Times New Roman"/>
            </a:endParaRPr>
          </a:p>
          <a:p>
            <a:pPr marL="143510" marR="5080" indent="-131445">
              <a:lnSpc>
                <a:spcPct val="100000"/>
              </a:lnSpc>
              <a:spcBef>
                <a:spcPts val="894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45" dirty="0">
                <a:latin typeface="Times New Roman"/>
                <a:cs typeface="Times New Roman"/>
              </a:rPr>
              <a:t>Thus, </a:t>
            </a:r>
            <a:r>
              <a:rPr sz="2800" spc="-140" dirty="0">
                <a:latin typeface="Times New Roman"/>
                <a:cs typeface="Times New Roman"/>
              </a:rPr>
              <a:t>we </a:t>
            </a:r>
            <a:r>
              <a:rPr sz="2800" spc="-135" dirty="0">
                <a:latin typeface="Times New Roman"/>
                <a:cs typeface="Times New Roman"/>
              </a:rPr>
              <a:t>may </a:t>
            </a:r>
            <a:r>
              <a:rPr sz="2800" spc="-45" dirty="0">
                <a:latin typeface="Times New Roman"/>
                <a:cs typeface="Times New Roman"/>
              </a:rPr>
              <a:t>expand </a:t>
            </a:r>
            <a:r>
              <a:rPr sz="2800" spc="-220" dirty="0">
                <a:latin typeface="Times New Roman"/>
                <a:cs typeface="Times New Roman"/>
              </a:rPr>
              <a:t>S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60" dirty="0">
                <a:latin typeface="Times New Roman"/>
                <a:cs typeface="Times New Roman"/>
              </a:rPr>
              <a:t>iEtSS</a:t>
            </a:r>
            <a:r>
              <a:rPr sz="2800" i="1" spc="-60" dirty="0">
                <a:latin typeface="Times New Roman"/>
                <a:cs typeface="Times New Roman"/>
              </a:rPr>
              <a:t>' </a:t>
            </a:r>
            <a:r>
              <a:rPr sz="2800" spc="25" dirty="0">
                <a:latin typeface="Times New Roman"/>
                <a:cs typeface="Times New Roman"/>
              </a:rPr>
              <a:t>on </a:t>
            </a:r>
            <a:r>
              <a:rPr sz="2800" spc="-15" dirty="0">
                <a:latin typeface="Times New Roman"/>
                <a:cs typeface="Times New Roman"/>
              </a:rPr>
              <a:t>input </a:t>
            </a:r>
            <a:r>
              <a:rPr sz="2800" spc="-114" dirty="0">
                <a:latin typeface="Times New Roman"/>
                <a:cs typeface="Times New Roman"/>
              </a:rPr>
              <a:t>i,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-105" dirty="0">
                <a:latin typeface="Times New Roman"/>
                <a:cs typeface="Times New Roman"/>
              </a:rPr>
              <a:t>wait </a:t>
            </a:r>
            <a:r>
              <a:rPr sz="2800" spc="-55" dirty="0">
                <a:latin typeface="Times New Roman"/>
                <a:cs typeface="Times New Roman"/>
              </a:rPr>
              <a:t>until </a:t>
            </a:r>
            <a:r>
              <a:rPr sz="2800" spc="-50" dirty="0">
                <a:latin typeface="Times New Roman"/>
                <a:cs typeface="Times New Roman"/>
              </a:rPr>
              <a:t>iEtS </a:t>
            </a:r>
            <a:r>
              <a:rPr sz="2800" spc="-55" dirty="0">
                <a:latin typeface="Times New Roman"/>
                <a:cs typeface="Times New Roman"/>
              </a:rPr>
              <a:t>has  </a:t>
            </a:r>
            <a:r>
              <a:rPr sz="2800" spc="-30" dirty="0">
                <a:latin typeface="Times New Roman"/>
                <a:cs typeface="Times New Roman"/>
              </a:rPr>
              <a:t>been </a:t>
            </a:r>
            <a:r>
              <a:rPr sz="2800" spc="-55" dirty="0">
                <a:latin typeface="Times New Roman"/>
                <a:cs typeface="Times New Roman"/>
              </a:rPr>
              <a:t>seen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65" dirty="0">
                <a:latin typeface="Times New Roman"/>
                <a:cs typeface="Times New Roman"/>
              </a:rPr>
              <a:t>decide </a:t>
            </a:r>
            <a:r>
              <a:rPr sz="2800" spc="-35" dirty="0">
                <a:latin typeface="Times New Roman"/>
                <a:cs typeface="Times New Roman"/>
              </a:rPr>
              <a:t>whether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45" dirty="0">
                <a:latin typeface="Times New Roman"/>
                <a:cs typeface="Times New Roman"/>
              </a:rPr>
              <a:t>expand </a:t>
            </a:r>
            <a:r>
              <a:rPr sz="2800" spc="-75" dirty="0">
                <a:latin typeface="Times New Roman"/>
                <a:cs typeface="Times New Roman"/>
              </a:rPr>
              <a:t>S</a:t>
            </a:r>
            <a:r>
              <a:rPr sz="2800" i="1" spc="-75" dirty="0">
                <a:latin typeface="Times New Roman"/>
                <a:cs typeface="Times New Roman"/>
              </a:rPr>
              <a:t>'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150" dirty="0">
                <a:latin typeface="Times New Roman"/>
                <a:cs typeface="Times New Roman"/>
              </a:rPr>
              <a:t>eS </a:t>
            </a:r>
            <a:r>
              <a:rPr sz="2800" spc="10" dirty="0">
                <a:latin typeface="Times New Roman"/>
                <a:cs typeface="Times New Roman"/>
              </a:rPr>
              <a:t>or </a:t>
            </a:r>
            <a:r>
              <a:rPr sz="2800" spc="30" dirty="0">
                <a:latin typeface="Times New Roman"/>
                <a:cs typeface="Times New Roman"/>
              </a:rPr>
              <a:t>to</a:t>
            </a:r>
            <a:r>
              <a:rPr sz="2800" spc="295" dirty="0">
                <a:latin typeface="Times New Roman"/>
                <a:cs typeface="Times New Roman"/>
              </a:rPr>
              <a:t> </a:t>
            </a:r>
            <a:r>
              <a:rPr sz="2800" spc="-130" dirty="0">
                <a:latin typeface="Times New Roman"/>
                <a:cs typeface="Times New Roman"/>
              </a:rPr>
              <a:t>ε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381000"/>
            <a:ext cx="385096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30" dirty="0">
                <a:solidFill>
                  <a:srgbClr val="262626"/>
                </a:solidFill>
              </a:rPr>
              <a:t>Parsing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685800" y="1643752"/>
            <a:ext cx="9982200" cy="43524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510" marR="803275" indent="-131445">
              <a:lnSpc>
                <a:spcPct val="100000"/>
              </a:lnSpc>
              <a:spcBef>
                <a:spcPts val="1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2740025" algn="l"/>
              </a:tabLst>
            </a:pPr>
            <a:r>
              <a:rPr sz="2800" spc="-50" dirty="0">
                <a:latin typeface="Times New Roman"/>
                <a:cs typeface="Times New Roman"/>
              </a:rPr>
              <a:t>Given </a:t>
            </a:r>
            <a:r>
              <a:rPr sz="2800" spc="-110" dirty="0">
                <a:latin typeface="Times New Roman"/>
                <a:cs typeface="Times New Roman"/>
              </a:rPr>
              <a:t>a</a:t>
            </a:r>
            <a:r>
              <a:rPr sz="2800" spc="50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stream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15" dirty="0">
                <a:latin typeface="Times New Roman"/>
                <a:cs typeface="Times New Roman"/>
              </a:rPr>
              <a:t>input </a:t>
            </a:r>
            <a:r>
              <a:rPr sz="2800" spc="-55" dirty="0">
                <a:latin typeface="Times New Roman"/>
                <a:cs typeface="Times New Roman"/>
              </a:rPr>
              <a:t>tokens, </a:t>
            </a:r>
            <a:r>
              <a:rPr sz="2800" b="1" spc="-20" dirty="0">
                <a:latin typeface="Times New Roman"/>
                <a:cs typeface="Times New Roman"/>
              </a:rPr>
              <a:t>parsing </a:t>
            </a:r>
            <a:r>
              <a:rPr sz="2800" spc="-90" dirty="0">
                <a:latin typeface="Times New Roman"/>
                <a:cs typeface="Times New Roman"/>
              </a:rPr>
              <a:t>involves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40" dirty="0">
                <a:latin typeface="Times New Roman"/>
                <a:cs typeface="Times New Roman"/>
              </a:rPr>
              <a:t>process </a:t>
            </a:r>
            <a:r>
              <a:rPr sz="2800" spc="-5" dirty="0">
                <a:latin typeface="Times New Roman"/>
                <a:cs typeface="Times New Roman"/>
              </a:rPr>
              <a:t>of  </a:t>
            </a:r>
            <a:r>
              <a:rPr sz="2800" spc="-50" dirty="0">
                <a:latin typeface="Times New Roman"/>
                <a:cs typeface="Times New Roman"/>
              </a:rPr>
              <a:t>“reducing” </a:t>
            </a:r>
            <a:r>
              <a:rPr sz="2800" spc="-15" dirty="0">
                <a:latin typeface="Times New Roman"/>
                <a:cs typeface="Times New Roman"/>
              </a:rPr>
              <a:t>them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110" dirty="0">
                <a:latin typeface="Times New Roman"/>
                <a:cs typeface="Times New Roman"/>
              </a:rPr>
              <a:t>a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non-terminal</a:t>
            </a:r>
            <a:endParaRPr sz="2800">
              <a:latin typeface="Times New Roman"/>
              <a:cs typeface="Times New Roman"/>
            </a:endParaRPr>
          </a:p>
          <a:p>
            <a:pPr marL="143510" marR="304165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5" dirty="0">
                <a:latin typeface="Times New Roman"/>
                <a:cs typeface="Times New Roman"/>
              </a:rPr>
              <a:t>The </a:t>
            </a:r>
            <a:r>
              <a:rPr sz="2800" spc="-15" dirty="0">
                <a:latin typeface="Times New Roman"/>
                <a:cs typeface="Times New Roman"/>
              </a:rPr>
              <a:t>input </a:t>
            </a:r>
            <a:r>
              <a:rPr sz="2800" spc="-55" dirty="0">
                <a:latin typeface="Times New Roman"/>
                <a:cs typeface="Times New Roman"/>
              </a:rPr>
              <a:t>string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85" dirty="0">
                <a:latin typeface="Times New Roman"/>
                <a:cs typeface="Times New Roman"/>
              </a:rPr>
              <a:t>said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25" dirty="0">
                <a:latin typeface="Times New Roman"/>
                <a:cs typeface="Times New Roman"/>
              </a:rPr>
              <a:t>represent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30" dirty="0">
                <a:latin typeface="Times New Roman"/>
                <a:cs typeface="Times New Roman"/>
              </a:rPr>
              <a:t>non-terminal </a:t>
            </a:r>
            <a:r>
              <a:rPr sz="2800" spc="-50" dirty="0">
                <a:latin typeface="Times New Roman"/>
                <a:cs typeface="Times New Roman"/>
              </a:rPr>
              <a:t>it </a:t>
            </a:r>
            <a:r>
              <a:rPr sz="2800" spc="-125" dirty="0">
                <a:latin typeface="Times New Roman"/>
                <a:cs typeface="Times New Roman"/>
              </a:rPr>
              <a:t>was </a:t>
            </a:r>
            <a:r>
              <a:rPr sz="2800" spc="-45" dirty="0">
                <a:latin typeface="Times New Roman"/>
                <a:cs typeface="Times New Roman"/>
              </a:rPr>
              <a:t>reduced  </a:t>
            </a:r>
            <a:r>
              <a:rPr sz="2800" spc="25" dirty="0">
                <a:latin typeface="Times New Roman"/>
                <a:cs typeface="Times New Roman"/>
              </a:rPr>
              <a:t>to</a:t>
            </a:r>
            <a:endParaRPr sz="2800">
              <a:latin typeface="Times New Roman"/>
              <a:cs typeface="Times New Roman"/>
            </a:endParaRPr>
          </a:p>
          <a:p>
            <a:pPr marL="14351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75" dirty="0">
                <a:latin typeface="Times New Roman"/>
                <a:cs typeface="Times New Roman"/>
              </a:rPr>
              <a:t>Parsing </a:t>
            </a:r>
            <a:r>
              <a:rPr sz="2800" spc="-55" dirty="0">
                <a:latin typeface="Times New Roman"/>
                <a:cs typeface="Times New Roman"/>
              </a:rPr>
              <a:t>can </a:t>
            </a:r>
            <a:r>
              <a:rPr sz="2800" spc="-30" dirty="0">
                <a:latin typeface="Times New Roman"/>
                <a:cs typeface="Times New Roman"/>
              </a:rPr>
              <a:t>be </a:t>
            </a:r>
            <a:r>
              <a:rPr sz="2800" spc="-45" dirty="0">
                <a:latin typeface="Times New Roman"/>
                <a:cs typeface="Times New Roman"/>
              </a:rPr>
              <a:t>either </a:t>
            </a:r>
            <a:r>
              <a:rPr sz="2800" b="1" spc="-10" dirty="0">
                <a:latin typeface="Times New Roman"/>
                <a:cs typeface="Times New Roman"/>
              </a:rPr>
              <a:t>top-down </a:t>
            </a:r>
            <a:r>
              <a:rPr sz="2800" spc="10" dirty="0">
                <a:latin typeface="Times New Roman"/>
                <a:cs typeface="Times New Roman"/>
              </a:rPr>
              <a:t>or</a:t>
            </a:r>
            <a:r>
              <a:rPr sz="2800" spc="22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bottom-up</a:t>
            </a:r>
            <a:endParaRPr sz="2800">
              <a:latin typeface="Times New Roman"/>
              <a:cs typeface="Times New Roman"/>
            </a:endParaRPr>
          </a:p>
          <a:p>
            <a:pPr marL="143510" marR="508634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b="1" spc="-30" dirty="0">
                <a:latin typeface="Times New Roman"/>
                <a:cs typeface="Times New Roman"/>
              </a:rPr>
              <a:t>Top-down </a:t>
            </a:r>
            <a:r>
              <a:rPr sz="2800" spc="-65" dirty="0">
                <a:latin typeface="Times New Roman"/>
                <a:cs typeface="Times New Roman"/>
              </a:rPr>
              <a:t>parsing </a:t>
            </a:r>
            <a:r>
              <a:rPr sz="2800" spc="-90" dirty="0">
                <a:latin typeface="Times New Roman"/>
                <a:cs typeface="Times New Roman"/>
              </a:rPr>
              <a:t>involves </a:t>
            </a:r>
            <a:r>
              <a:rPr sz="2800" spc="-60" dirty="0">
                <a:latin typeface="Times New Roman"/>
                <a:cs typeface="Times New Roman"/>
              </a:rPr>
              <a:t>generating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55" dirty="0">
                <a:latin typeface="Times New Roman"/>
                <a:cs typeface="Times New Roman"/>
              </a:rPr>
              <a:t>string </a:t>
            </a:r>
            <a:r>
              <a:rPr sz="2800" spc="-45" dirty="0">
                <a:latin typeface="Times New Roman"/>
                <a:cs typeface="Times New Roman"/>
              </a:rPr>
              <a:t>starting </a:t>
            </a:r>
            <a:r>
              <a:rPr sz="2800" spc="-10" dirty="0">
                <a:latin typeface="Times New Roman"/>
                <a:cs typeface="Times New Roman"/>
              </a:rPr>
              <a:t>from the  </a:t>
            </a:r>
            <a:r>
              <a:rPr sz="2800" spc="-45" dirty="0">
                <a:latin typeface="Times New Roman"/>
                <a:cs typeface="Times New Roman"/>
              </a:rPr>
              <a:t>first </a:t>
            </a:r>
            <a:r>
              <a:rPr sz="2800" spc="-30" dirty="0">
                <a:latin typeface="Times New Roman"/>
                <a:cs typeface="Times New Roman"/>
              </a:rPr>
              <a:t>non-terminal and </a:t>
            </a:r>
            <a:r>
              <a:rPr sz="2800" spc="-65" dirty="0">
                <a:latin typeface="Times New Roman"/>
                <a:cs typeface="Times New Roman"/>
              </a:rPr>
              <a:t>repeatedly </a:t>
            </a:r>
            <a:r>
              <a:rPr sz="2800" spc="-90" dirty="0">
                <a:latin typeface="Times New Roman"/>
                <a:cs typeface="Times New Roman"/>
              </a:rPr>
              <a:t>applying </a:t>
            </a:r>
            <a:r>
              <a:rPr sz="2800" spc="-15" dirty="0">
                <a:latin typeface="Times New Roman"/>
                <a:cs typeface="Times New Roman"/>
              </a:rPr>
              <a:t>production</a:t>
            </a:r>
            <a:r>
              <a:rPr sz="2800" spc="215" dirty="0">
                <a:latin typeface="Times New Roman"/>
                <a:cs typeface="Times New Roman"/>
              </a:rPr>
              <a:t> </a:t>
            </a:r>
            <a:r>
              <a:rPr sz="2800" spc="-75" dirty="0">
                <a:latin typeface="Times New Roman"/>
                <a:cs typeface="Times New Roman"/>
              </a:rPr>
              <a:t>rules.</a:t>
            </a:r>
            <a:endParaRPr sz="2800">
              <a:latin typeface="Times New Roman"/>
              <a:cs typeface="Times New Roman"/>
            </a:endParaRPr>
          </a:p>
          <a:p>
            <a:pPr marL="143510" marR="508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5410835" algn="l"/>
              </a:tabLst>
            </a:pPr>
            <a:r>
              <a:rPr sz="2800" b="1" dirty="0">
                <a:latin typeface="Times New Roman"/>
                <a:cs typeface="Times New Roman"/>
              </a:rPr>
              <a:t>Bottom-up </a:t>
            </a:r>
            <a:r>
              <a:rPr sz="2800" spc="-65" dirty="0">
                <a:latin typeface="Times New Roman"/>
                <a:cs typeface="Times New Roman"/>
              </a:rPr>
              <a:t>parsing </a:t>
            </a:r>
            <a:r>
              <a:rPr sz="2800" spc="-90" dirty="0">
                <a:latin typeface="Times New Roman"/>
                <a:cs typeface="Times New Roman"/>
              </a:rPr>
              <a:t>involves </a:t>
            </a:r>
            <a:r>
              <a:rPr sz="2800" spc="-65" dirty="0">
                <a:latin typeface="Times New Roman"/>
                <a:cs typeface="Times New Roman"/>
              </a:rPr>
              <a:t>repeatedly </a:t>
            </a:r>
            <a:r>
              <a:rPr sz="2800" spc="-70" dirty="0">
                <a:latin typeface="Times New Roman"/>
                <a:cs typeface="Times New Roman"/>
              </a:rPr>
              <a:t>rewriting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15" dirty="0">
                <a:latin typeface="Times New Roman"/>
                <a:cs typeface="Times New Roman"/>
              </a:rPr>
              <a:t>input </a:t>
            </a:r>
            <a:r>
              <a:rPr sz="2800" spc="-55" dirty="0">
                <a:latin typeface="Times New Roman"/>
                <a:cs typeface="Times New Roman"/>
              </a:rPr>
              <a:t>string until  </a:t>
            </a:r>
            <a:r>
              <a:rPr sz="2800" spc="-50" dirty="0">
                <a:latin typeface="Times New Roman"/>
                <a:cs typeface="Times New Roman"/>
              </a:rPr>
              <a:t>it </a:t>
            </a:r>
            <a:r>
              <a:rPr sz="2800" spc="-35" dirty="0">
                <a:latin typeface="Times New Roman"/>
                <a:cs typeface="Times New Roman"/>
              </a:rPr>
              <a:t>ends </a:t>
            </a:r>
            <a:r>
              <a:rPr sz="2800" spc="-5" dirty="0">
                <a:latin typeface="Times New Roman"/>
                <a:cs typeface="Times New Roman"/>
              </a:rPr>
              <a:t>up </a:t>
            </a:r>
            <a:r>
              <a:rPr sz="2800" spc="-55" dirty="0">
                <a:latin typeface="Times New Roman"/>
                <a:cs typeface="Times New Roman"/>
              </a:rPr>
              <a:t>in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45" dirty="0">
                <a:latin typeface="Times New Roman"/>
                <a:cs typeface="Times New Roman"/>
              </a:rPr>
              <a:t>first</a:t>
            </a:r>
            <a:r>
              <a:rPr sz="2800" spc="175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non-terminal</a:t>
            </a:r>
            <a:r>
              <a:rPr sz="2800" spc="-5" dirty="0">
                <a:latin typeface="Times New Roman"/>
                <a:cs typeface="Times New Roman"/>
              </a:rPr>
              <a:t> of	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70" dirty="0">
                <a:latin typeface="Times New Roman"/>
                <a:cs typeface="Times New Roman"/>
              </a:rPr>
              <a:t>grammar.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53340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0" dirty="0">
                <a:solidFill>
                  <a:srgbClr val="262626"/>
                </a:solidFill>
              </a:rPr>
              <a:t>Top-Down</a:t>
            </a:r>
            <a:r>
              <a:rPr sz="4800" spc="-45" dirty="0">
                <a:solidFill>
                  <a:srgbClr val="262626"/>
                </a:solidFill>
              </a:rPr>
              <a:t> </a:t>
            </a:r>
            <a:r>
              <a:rPr sz="4800" spc="-130" dirty="0">
                <a:solidFill>
                  <a:srgbClr val="262626"/>
                </a:solidFill>
              </a:rPr>
              <a:t>Parsing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685800" y="1828800"/>
            <a:ext cx="9829800" cy="32598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510" marR="61594" indent="-131445">
              <a:lnSpc>
                <a:spcPct val="100000"/>
              </a:lnSpc>
              <a:spcBef>
                <a:spcPts val="1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1481455" algn="l"/>
                <a:tab pos="7345045" algn="l"/>
              </a:tabLst>
            </a:pPr>
            <a:r>
              <a:rPr sz="2800" spc="-50" dirty="0">
                <a:latin typeface="Times New Roman"/>
                <a:cs typeface="Times New Roman"/>
              </a:rPr>
              <a:t>Top-down </a:t>
            </a:r>
            <a:r>
              <a:rPr sz="2800" spc="-65" dirty="0">
                <a:latin typeface="Times New Roman"/>
                <a:cs typeface="Times New Roman"/>
              </a:rPr>
              <a:t>parsing </a:t>
            </a:r>
            <a:r>
              <a:rPr sz="2800" spc="-55" dirty="0">
                <a:latin typeface="Times New Roman"/>
                <a:cs typeface="Times New Roman"/>
              </a:rPr>
              <a:t>can </a:t>
            </a:r>
            <a:r>
              <a:rPr sz="2800" spc="-30" dirty="0">
                <a:latin typeface="Times New Roman"/>
                <a:cs typeface="Times New Roman"/>
              </a:rPr>
              <a:t>be </a:t>
            </a:r>
            <a:r>
              <a:rPr sz="2800" spc="-100" dirty="0">
                <a:latin typeface="Times New Roman"/>
                <a:cs typeface="Times New Roman"/>
              </a:rPr>
              <a:t>viewed </a:t>
            </a:r>
            <a:r>
              <a:rPr sz="2800" spc="-90" dirty="0">
                <a:latin typeface="Times New Roman"/>
                <a:cs typeface="Times New Roman"/>
              </a:rPr>
              <a:t>as 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43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problem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30" dirty="0">
                <a:latin typeface="Times New Roman"/>
                <a:cs typeface="Times New Roman"/>
              </a:rPr>
              <a:t>constructing </a:t>
            </a:r>
            <a:r>
              <a:rPr sz="2800" spc="-110" dirty="0">
                <a:latin typeface="Times New Roman"/>
                <a:cs typeface="Times New Roman"/>
              </a:rPr>
              <a:t>a  </a:t>
            </a:r>
            <a:r>
              <a:rPr sz="2800" spc="-50" dirty="0">
                <a:latin typeface="Times New Roman"/>
                <a:cs typeface="Times New Roman"/>
              </a:rPr>
              <a:t>parse </a:t>
            </a:r>
            <a:r>
              <a:rPr sz="2800" spc="-35" dirty="0">
                <a:latin typeface="Times New Roman"/>
                <a:cs typeface="Times New Roman"/>
              </a:rPr>
              <a:t>tree </a:t>
            </a:r>
            <a:r>
              <a:rPr sz="2800" spc="-5" dirty="0">
                <a:latin typeface="Times New Roman"/>
                <a:cs typeface="Times New Roman"/>
              </a:rPr>
              <a:t>for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15" dirty="0">
                <a:latin typeface="Times New Roman"/>
                <a:cs typeface="Times New Roman"/>
              </a:rPr>
              <a:t>input </a:t>
            </a:r>
            <a:r>
              <a:rPr sz="2800" spc="-60" dirty="0">
                <a:latin typeface="Times New Roman"/>
                <a:cs typeface="Times New Roman"/>
              </a:rPr>
              <a:t>string, </a:t>
            </a:r>
            <a:r>
              <a:rPr sz="2800" spc="-45" dirty="0">
                <a:latin typeface="Times New Roman"/>
                <a:cs typeface="Times New Roman"/>
              </a:rPr>
              <a:t>starting </a:t>
            </a:r>
            <a:r>
              <a:rPr sz="2800" spc="-10" dirty="0">
                <a:latin typeface="Times New Roman"/>
                <a:cs typeface="Times New Roman"/>
              </a:rPr>
              <a:t>from the </a:t>
            </a:r>
            <a:r>
              <a:rPr sz="2800" spc="20" dirty="0">
                <a:latin typeface="Times New Roman"/>
                <a:cs typeface="Times New Roman"/>
              </a:rPr>
              <a:t>root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-65" dirty="0">
                <a:latin typeface="Times New Roman"/>
                <a:cs typeface="Times New Roman"/>
              </a:rPr>
              <a:t>creating </a:t>
            </a:r>
            <a:r>
              <a:rPr sz="2800" spc="-10" dirty="0">
                <a:latin typeface="Times New Roman"/>
                <a:cs typeface="Times New Roman"/>
              </a:rPr>
              <a:t>the  </a:t>
            </a:r>
            <a:r>
              <a:rPr sz="2800" spc="-25" dirty="0">
                <a:latin typeface="Times New Roman"/>
                <a:cs typeface="Times New Roman"/>
              </a:rPr>
              <a:t>nodes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50" dirty="0">
                <a:latin typeface="Times New Roman"/>
                <a:cs typeface="Times New Roman"/>
              </a:rPr>
              <a:t>parse </a:t>
            </a:r>
            <a:r>
              <a:rPr sz="2800" spc="-35" dirty="0">
                <a:latin typeface="Times New Roman"/>
                <a:cs typeface="Times New Roman"/>
              </a:rPr>
              <a:t>tree </a:t>
            </a:r>
            <a:r>
              <a:rPr sz="2800" spc="-55" dirty="0">
                <a:latin typeface="Times New Roman"/>
                <a:cs typeface="Times New Roman"/>
              </a:rPr>
              <a:t>in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preorder</a:t>
            </a:r>
            <a:endParaRPr sz="2800">
              <a:latin typeface="Times New Roman"/>
              <a:cs typeface="Times New Roman"/>
            </a:endParaRPr>
          </a:p>
          <a:p>
            <a:pPr marL="143510" marR="13843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50" dirty="0">
                <a:latin typeface="Times New Roman"/>
                <a:cs typeface="Times New Roman"/>
              </a:rPr>
              <a:t>Top-down </a:t>
            </a:r>
            <a:r>
              <a:rPr sz="2800" spc="-65" dirty="0">
                <a:latin typeface="Times New Roman"/>
                <a:cs typeface="Times New Roman"/>
              </a:rPr>
              <a:t>parsing </a:t>
            </a:r>
            <a:r>
              <a:rPr sz="2800" spc="-55" dirty="0">
                <a:latin typeface="Times New Roman"/>
                <a:cs typeface="Times New Roman"/>
              </a:rPr>
              <a:t>can </a:t>
            </a:r>
            <a:r>
              <a:rPr sz="2800" spc="-30" dirty="0">
                <a:latin typeface="Times New Roman"/>
                <a:cs typeface="Times New Roman"/>
              </a:rPr>
              <a:t>be </a:t>
            </a:r>
            <a:r>
              <a:rPr sz="2800" spc="-100" dirty="0">
                <a:latin typeface="Times New Roman"/>
                <a:cs typeface="Times New Roman"/>
              </a:rPr>
              <a:t>viewed </a:t>
            </a:r>
            <a:r>
              <a:rPr sz="2800" spc="-90" dirty="0">
                <a:latin typeface="Times New Roman"/>
                <a:cs typeface="Times New Roman"/>
              </a:rPr>
              <a:t>as </a:t>
            </a:r>
            <a:r>
              <a:rPr sz="2800" spc="-65" dirty="0">
                <a:latin typeface="Times New Roman"/>
                <a:cs typeface="Times New Roman"/>
              </a:rPr>
              <a:t>finding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30" dirty="0">
                <a:latin typeface="Times New Roman"/>
                <a:cs typeface="Times New Roman"/>
              </a:rPr>
              <a:t>leftmost </a:t>
            </a:r>
            <a:r>
              <a:rPr sz="2800" spc="-60" dirty="0">
                <a:latin typeface="Times New Roman"/>
                <a:cs typeface="Times New Roman"/>
              </a:rPr>
              <a:t>derivation </a:t>
            </a:r>
            <a:r>
              <a:rPr sz="2800" spc="-5" dirty="0">
                <a:latin typeface="Times New Roman"/>
                <a:cs typeface="Times New Roman"/>
              </a:rPr>
              <a:t>for  </a:t>
            </a:r>
            <a:r>
              <a:rPr sz="2800" spc="-45" dirty="0">
                <a:latin typeface="Times New Roman"/>
                <a:cs typeface="Times New Roman"/>
              </a:rPr>
              <a:t>an </a:t>
            </a:r>
            <a:r>
              <a:rPr sz="2800" spc="-15" dirty="0">
                <a:latin typeface="Times New Roman"/>
                <a:cs typeface="Times New Roman"/>
              </a:rPr>
              <a:t>input</a:t>
            </a:r>
            <a:r>
              <a:rPr sz="2800" spc="35" dirty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string</a:t>
            </a:r>
            <a:endParaRPr sz="2800">
              <a:latin typeface="Times New Roman"/>
              <a:cs typeface="Times New Roman"/>
            </a:endParaRPr>
          </a:p>
          <a:p>
            <a:pPr marL="143510" marR="508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7390765" algn="l"/>
              </a:tabLst>
            </a:pPr>
            <a:r>
              <a:rPr sz="2800" spc="-60" dirty="0">
                <a:latin typeface="Times New Roman"/>
                <a:cs typeface="Times New Roman"/>
              </a:rPr>
              <a:t>Starting </a:t>
            </a:r>
            <a:r>
              <a:rPr sz="2800" spc="-40" dirty="0">
                <a:latin typeface="Times New Roman"/>
                <a:cs typeface="Times New Roman"/>
              </a:rPr>
              <a:t>at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15" dirty="0">
                <a:latin typeface="Times New Roman"/>
                <a:cs typeface="Times New Roman"/>
              </a:rPr>
              <a:t>start </a:t>
            </a:r>
            <a:r>
              <a:rPr sz="2800" spc="-30" dirty="0">
                <a:latin typeface="Times New Roman"/>
                <a:cs typeface="Times New Roman"/>
              </a:rPr>
              <a:t>non-terminal </a:t>
            </a:r>
            <a:r>
              <a:rPr sz="2800" spc="-75" dirty="0">
                <a:latin typeface="Times New Roman"/>
                <a:cs typeface="Times New Roman"/>
              </a:rPr>
              <a:t>symbol, 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270" dirty="0">
                <a:latin typeface="Times New Roman"/>
                <a:cs typeface="Times New Roman"/>
              </a:rPr>
              <a:t> </a:t>
            </a:r>
            <a:r>
              <a:rPr sz="2800" spc="-65" dirty="0">
                <a:latin typeface="Times New Roman"/>
                <a:cs typeface="Times New Roman"/>
              </a:rPr>
              <a:t>use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15" dirty="0">
                <a:latin typeface="Times New Roman"/>
                <a:cs typeface="Times New Roman"/>
              </a:rPr>
              <a:t>production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rules  </a:t>
            </a:r>
            <a:r>
              <a:rPr sz="2800" spc="-80" dirty="0">
                <a:latin typeface="Times New Roman"/>
                <a:cs typeface="Times New Roman"/>
              </a:rPr>
              <a:t>leads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15" dirty="0">
                <a:latin typeface="Times New Roman"/>
                <a:cs typeface="Times New Roman"/>
              </a:rPr>
              <a:t>input</a:t>
            </a:r>
            <a:r>
              <a:rPr sz="2800" spc="45" dirty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string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457200"/>
            <a:ext cx="56388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0" dirty="0">
                <a:solidFill>
                  <a:srgbClr val="262626"/>
                </a:solidFill>
              </a:rPr>
              <a:t>Top-Down</a:t>
            </a:r>
            <a:r>
              <a:rPr sz="4800" spc="-45" dirty="0">
                <a:solidFill>
                  <a:srgbClr val="262626"/>
                </a:solidFill>
              </a:rPr>
              <a:t> </a:t>
            </a:r>
            <a:r>
              <a:rPr sz="4800" spc="-130" dirty="0">
                <a:solidFill>
                  <a:srgbClr val="262626"/>
                </a:solidFill>
              </a:rPr>
              <a:t>Parsing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762000" y="2057400"/>
            <a:ext cx="9671932" cy="22826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510" marR="321945" indent="-131445">
              <a:lnSpc>
                <a:spcPct val="100000"/>
              </a:lnSpc>
              <a:spcBef>
                <a:spcPts val="1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2368550" algn="l"/>
              </a:tabLst>
            </a:pPr>
            <a:r>
              <a:rPr sz="2800" spc="-50" dirty="0">
                <a:latin typeface="Times New Roman"/>
                <a:cs typeface="Times New Roman"/>
              </a:rPr>
              <a:t>At </a:t>
            </a:r>
            <a:r>
              <a:rPr sz="2800" spc="-70" dirty="0">
                <a:latin typeface="Times New Roman"/>
                <a:cs typeface="Times New Roman"/>
              </a:rPr>
              <a:t>each</a:t>
            </a:r>
            <a:r>
              <a:rPr sz="2800" spc="4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step</a:t>
            </a:r>
            <a:r>
              <a:rPr sz="2800" spc="-5" dirty="0">
                <a:latin typeface="Times New Roman"/>
                <a:cs typeface="Times New Roman"/>
              </a:rPr>
              <a:t> of	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20" dirty="0">
                <a:latin typeface="Times New Roman"/>
                <a:cs typeface="Times New Roman"/>
              </a:rPr>
              <a:t>top-down </a:t>
            </a:r>
            <a:r>
              <a:rPr sz="2800" spc="-65" dirty="0">
                <a:latin typeface="Times New Roman"/>
                <a:cs typeface="Times New Roman"/>
              </a:rPr>
              <a:t>parse,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150" dirty="0">
                <a:latin typeface="Times New Roman"/>
                <a:cs typeface="Times New Roman"/>
              </a:rPr>
              <a:t>key </a:t>
            </a:r>
            <a:r>
              <a:rPr sz="2800" spc="-25" dirty="0">
                <a:latin typeface="Times New Roman"/>
                <a:cs typeface="Times New Roman"/>
              </a:rPr>
              <a:t>problem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5" dirty="0">
                <a:latin typeface="Times New Roman"/>
                <a:cs typeface="Times New Roman"/>
              </a:rPr>
              <a:t>that of  </a:t>
            </a:r>
            <a:r>
              <a:rPr sz="2800" spc="-45" dirty="0">
                <a:latin typeface="Times New Roman"/>
                <a:cs typeface="Times New Roman"/>
              </a:rPr>
              <a:t>determining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15" dirty="0">
                <a:latin typeface="Times New Roman"/>
                <a:cs typeface="Times New Roman"/>
              </a:rPr>
              <a:t>production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30" dirty="0">
                <a:latin typeface="Times New Roman"/>
                <a:cs typeface="Times New Roman"/>
              </a:rPr>
              <a:t>be </a:t>
            </a:r>
            <a:r>
              <a:rPr sz="2800" spc="-65" dirty="0">
                <a:latin typeface="Times New Roman"/>
                <a:cs typeface="Times New Roman"/>
              </a:rPr>
              <a:t>applied </a:t>
            </a:r>
            <a:r>
              <a:rPr sz="2800" spc="-5" dirty="0">
                <a:latin typeface="Times New Roman"/>
                <a:cs typeface="Times New Roman"/>
              </a:rPr>
              <a:t>for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35" dirty="0">
                <a:latin typeface="Times New Roman"/>
                <a:cs typeface="Times New Roman"/>
              </a:rPr>
              <a:t>nonterminal, </a:t>
            </a:r>
            <a:r>
              <a:rPr sz="2800" spc="-155" dirty="0">
                <a:latin typeface="Times New Roman"/>
                <a:cs typeface="Times New Roman"/>
              </a:rPr>
              <a:t>say</a:t>
            </a:r>
            <a:r>
              <a:rPr sz="2800" spc="300" dirty="0">
                <a:latin typeface="Times New Roman"/>
                <a:cs typeface="Times New Roman"/>
              </a:rPr>
              <a:t> </a:t>
            </a:r>
            <a:r>
              <a:rPr sz="2800" spc="-130" dirty="0">
                <a:latin typeface="Times New Roman"/>
                <a:cs typeface="Times New Roman"/>
              </a:rPr>
              <a:t>A</a:t>
            </a:r>
            <a:endParaRPr sz="2800">
              <a:latin typeface="Times New Roman"/>
              <a:cs typeface="Times New Roman"/>
            </a:endParaRPr>
          </a:p>
          <a:p>
            <a:pPr marL="143510" marR="508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1746250" algn="l"/>
                <a:tab pos="6341110" algn="l"/>
              </a:tabLst>
            </a:pPr>
            <a:r>
              <a:rPr sz="2800" spc="5" dirty="0">
                <a:latin typeface="Times New Roman"/>
                <a:cs typeface="Times New Roman"/>
              </a:rPr>
              <a:t>Once </a:t>
            </a:r>
            <a:r>
              <a:rPr sz="2800" spc="-45" dirty="0">
                <a:latin typeface="Times New Roman"/>
                <a:cs typeface="Times New Roman"/>
              </a:rPr>
              <a:t>an </a:t>
            </a:r>
            <a:r>
              <a:rPr sz="2800" spc="-30" dirty="0">
                <a:latin typeface="Times New Roman"/>
                <a:cs typeface="Times New Roman"/>
              </a:rPr>
              <a:t>A-production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45" dirty="0">
                <a:latin typeface="Times New Roman"/>
                <a:cs typeface="Times New Roman"/>
              </a:rPr>
              <a:t>chosen, 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285" dirty="0">
                <a:latin typeface="Times New Roman"/>
                <a:cs typeface="Times New Roman"/>
              </a:rPr>
              <a:t> </a:t>
            </a:r>
            <a:r>
              <a:rPr sz="2800" spc="-35" dirty="0">
                <a:latin typeface="Times New Roman"/>
                <a:cs typeface="Times New Roman"/>
              </a:rPr>
              <a:t>rest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65" dirty="0">
                <a:latin typeface="Times New Roman"/>
                <a:cs typeface="Times New Roman"/>
              </a:rPr>
              <a:t>parsing </a:t>
            </a:r>
            <a:r>
              <a:rPr sz="2800" spc="-40" dirty="0">
                <a:latin typeface="Times New Roman"/>
                <a:cs typeface="Times New Roman"/>
              </a:rPr>
              <a:t>process  </a:t>
            </a:r>
            <a:r>
              <a:rPr sz="2800" spc="-45" dirty="0">
                <a:latin typeface="Times New Roman"/>
                <a:cs typeface="Times New Roman"/>
              </a:rPr>
              <a:t>consists</a:t>
            </a:r>
            <a:r>
              <a:rPr sz="2800" spc="-5" dirty="0">
                <a:latin typeface="Times New Roman"/>
                <a:cs typeface="Times New Roman"/>
              </a:rPr>
              <a:t> of	</a:t>
            </a:r>
            <a:r>
              <a:rPr sz="2800" spc="-45" dirty="0">
                <a:latin typeface="Times New Roman"/>
                <a:cs typeface="Times New Roman"/>
              </a:rPr>
              <a:t>“matching”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45" dirty="0">
                <a:latin typeface="Times New Roman"/>
                <a:cs typeface="Times New Roman"/>
              </a:rPr>
              <a:t>terminal </a:t>
            </a:r>
            <a:r>
              <a:rPr sz="2800" spc="-75" dirty="0">
                <a:latin typeface="Times New Roman"/>
                <a:cs typeface="Times New Roman"/>
              </a:rPr>
              <a:t>symbols </a:t>
            </a:r>
            <a:r>
              <a:rPr sz="2800" spc="-55" dirty="0">
                <a:latin typeface="Times New Roman"/>
                <a:cs typeface="Times New Roman"/>
              </a:rPr>
              <a:t>in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15" dirty="0">
                <a:latin typeface="Times New Roman"/>
                <a:cs typeface="Times New Roman"/>
              </a:rPr>
              <a:t>production </a:t>
            </a:r>
            <a:r>
              <a:rPr sz="2800" spc="-50" dirty="0">
                <a:latin typeface="Times New Roman"/>
                <a:cs typeface="Times New Roman"/>
              </a:rPr>
              <a:t>body  </a:t>
            </a:r>
            <a:r>
              <a:rPr sz="2800" spc="-65" dirty="0">
                <a:latin typeface="Times New Roman"/>
                <a:cs typeface="Times New Roman"/>
              </a:rPr>
              <a:t>with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15" dirty="0">
                <a:latin typeface="Times New Roman"/>
                <a:cs typeface="Times New Roman"/>
              </a:rPr>
              <a:t>input</a:t>
            </a:r>
            <a:r>
              <a:rPr sz="2800" spc="60" dirty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string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381000"/>
            <a:ext cx="53340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0" dirty="0">
                <a:solidFill>
                  <a:srgbClr val="262626"/>
                </a:solidFill>
              </a:rPr>
              <a:t>Top-Down</a:t>
            </a:r>
            <a:r>
              <a:rPr sz="4800" spc="-45" dirty="0">
                <a:solidFill>
                  <a:srgbClr val="262626"/>
                </a:solidFill>
              </a:rPr>
              <a:t> </a:t>
            </a:r>
            <a:r>
              <a:rPr sz="4800" spc="-130" dirty="0">
                <a:solidFill>
                  <a:srgbClr val="262626"/>
                </a:solidFill>
              </a:rPr>
              <a:t>Parsing</a:t>
            </a:r>
            <a:endParaRPr sz="4800"/>
          </a:p>
        </p:txBody>
      </p:sp>
      <p:sp>
        <p:nvSpPr>
          <p:cNvPr id="3" name="object 3"/>
          <p:cNvSpPr/>
          <p:nvPr/>
        </p:nvSpPr>
        <p:spPr>
          <a:xfrm>
            <a:off x="3318518" y="2014199"/>
            <a:ext cx="4335742" cy="41377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381000"/>
            <a:ext cx="73914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05" dirty="0">
                <a:solidFill>
                  <a:srgbClr val="262626"/>
                </a:solidFill>
              </a:rPr>
              <a:t>Recursive-Descent</a:t>
            </a:r>
            <a:r>
              <a:rPr sz="4800" spc="-40" dirty="0">
                <a:solidFill>
                  <a:srgbClr val="262626"/>
                </a:solidFill>
              </a:rPr>
              <a:t> </a:t>
            </a:r>
            <a:r>
              <a:rPr sz="4800" spc="-130" dirty="0">
                <a:solidFill>
                  <a:srgbClr val="262626"/>
                </a:solidFill>
              </a:rPr>
              <a:t>Parsing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685800" y="1676400"/>
            <a:ext cx="9982200" cy="3806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510" marR="235585" indent="-131445">
              <a:lnSpc>
                <a:spcPct val="100000"/>
              </a:lnSpc>
              <a:spcBef>
                <a:spcPts val="1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6887845" algn="l"/>
                <a:tab pos="8020684" algn="l"/>
              </a:tabLst>
            </a:pPr>
            <a:r>
              <a:rPr sz="2800" spc="-130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65" dirty="0">
                <a:latin typeface="Times New Roman"/>
                <a:cs typeface="Times New Roman"/>
              </a:rPr>
              <a:t>recurs</a:t>
            </a:r>
            <a:r>
              <a:rPr sz="2800" spc="-80" dirty="0">
                <a:latin typeface="Times New Roman"/>
                <a:cs typeface="Times New Roman"/>
              </a:rPr>
              <a:t>i</a:t>
            </a:r>
            <a:r>
              <a:rPr sz="2800" spc="-150" dirty="0">
                <a:latin typeface="Times New Roman"/>
                <a:cs typeface="Times New Roman"/>
              </a:rPr>
              <a:t>v</a:t>
            </a:r>
            <a:r>
              <a:rPr sz="2800" spc="-50" dirty="0">
                <a:latin typeface="Times New Roman"/>
                <a:cs typeface="Times New Roman"/>
              </a:rPr>
              <a:t>e-descen</a:t>
            </a:r>
            <a:r>
              <a:rPr sz="2800" spc="-30" dirty="0">
                <a:latin typeface="Times New Roman"/>
                <a:cs typeface="Times New Roman"/>
              </a:rPr>
              <a:t>t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65" dirty="0">
                <a:latin typeface="Times New Roman"/>
                <a:cs typeface="Times New Roman"/>
              </a:rPr>
              <a:t>parsin</a:t>
            </a:r>
            <a:r>
              <a:rPr sz="2800" spc="-70" dirty="0">
                <a:latin typeface="Times New Roman"/>
                <a:cs typeface="Times New Roman"/>
              </a:rPr>
              <a:t>g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pro</a:t>
            </a:r>
            <a:r>
              <a:rPr sz="2800" spc="40" dirty="0">
                <a:latin typeface="Times New Roman"/>
                <a:cs typeface="Times New Roman"/>
              </a:rPr>
              <a:t>g</a:t>
            </a:r>
            <a:r>
              <a:rPr sz="2800" spc="-40" dirty="0">
                <a:latin typeface="Times New Roman"/>
                <a:cs typeface="Times New Roman"/>
              </a:rPr>
              <a:t>ra</a:t>
            </a:r>
            <a:r>
              <a:rPr sz="2800" spc="-65" dirty="0">
                <a:latin typeface="Times New Roman"/>
                <a:cs typeface="Times New Roman"/>
              </a:rPr>
              <a:t>m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consist</a:t>
            </a:r>
            <a:r>
              <a:rPr sz="2800" spc="-40" dirty="0">
                <a:latin typeface="Times New Roman"/>
                <a:cs typeface="Times New Roman"/>
              </a:rPr>
              <a:t>s</a:t>
            </a:r>
            <a:r>
              <a:rPr sz="2800" spc="-5" dirty="0">
                <a:latin typeface="Times New Roman"/>
                <a:cs typeface="Times New Roman"/>
              </a:rPr>
              <a:t> o</a:t>
            </a:r>
            <a:r>
              <a:rPr sz="2800" dirty="0">
                <a:latin typeface="Times New Roman"/>
                <a:cs typeface="Times New Roman"/>
              </a:rPr>
              <a:t>f	</a:t>
            </a:r>
            <a:r>
              <a:rPr sz="2800" spc="-110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se</a:t>
            </a:r>
            <a:r>
              <a:rPr sz="2800" spc="-30" dirty="0">
                <a:latin typeface="Times New Roman"/>
                <a:cs typeface="Times New Roman"/>
              </a:rPr>
              <a:t>t</a:t>
            </a:r>
            <a:r>
              <a:rPr sz="2800" spc="-5" dirty="0">
                <a:latin typeface="Times New Roman"/>
                <a:cs typeface="Times New Roman"/>
              </a:rPr>
              <a:t> o</a:t>
            </a:r>
            <a:r>
              <a:rPr sz="2800" dirty="0">
                <a:latin typeface="Times New Roman"/>
                <a:cs typeface="Times New Roman"/>
              </a:rPr>
              <a:t>f	</a:t>
            </a:r>
            <a:r>
              <a:rPr sz="2800" spc="-35" dirty="0">
                <a:latin typeface="Times New Roman"/>
                <a:cs typeface="Times New Roman"/>
              </a:rPr>
              <a:t>procedure</a:t>
            </a:r>
            <a:r>
              <a:rPr sz="2800" spc="-110" dirty="0">
                <a:latin typeface="Times New Roman"/>
                <a:cs typeface="Times New Roman"/>
              </a:rPr>
              <a:t>s</a:t>
            </a:r>
            <a:r>
              <a:rPr sz="2800" spc="-90" dirty="0">
                <a:latin typeface="Times New Roman"/>
                <a:cs typeface="Times New Roman"/>
              </a:rPr>
              <a:t>,  </a:t>
            </a:r>
            <a:r>
              <a:rPr sz="2800" spc="-10" dirty="0">
                <a:latin typeface="Times New Roman"/>
                <a:cs typeface="Times New Roman"/>
              </a:rPr>
              <a:t>one </a:t>
            </a:r>
            <a:r>
              <a:rPr sz="2800" spc="-5" dirty="0">
                <a:latin typeface="Times New Roman"/>
                <a:cs typeface="Times New Roman"/>
              </a:rPr>
              <a:t>for </a:t>
            </a:r>
            <a:r>
              <a:rPr sz="2800" spc="-70" dirty="0">
                <a:latin typeface="Times New Roman"/>
                <a:cs typeface="Times New Roman"/>
              </a:rPr>
              <a:t>each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nonterminal</a:t>
            </a:r>
            <a:endParaRPr sz="2800">
              <a:latin typeface="Times New Roman"/>
              <a:cs typeface="Times New Roman"/>
            </a:endParaRPr>
          </a:p>
          <a:p>
            <a:pPr marL="143510" marR="197485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70" dirty="0">
                <a:latin typeface="Times New Roman"/>
                <a:cs typeface="Times New Roman"/>
              </a:rPr>
              <a:t>Recursive-descent </a:t>
            </a:r>
            <a:r>
              <a:rPr sz="2800" spc="-45" dirty="0">
                <a:latin typeface="Times New Roman"/>
                <a:cs typeface="Times New Roman"/>
              </a:rPr>
              <a:t>parser </a:t>
            </a:r>
            <a:r>
              <a:rPr sz="2800" spc="-135" dirty="0">
                <a:latin typeface="Times New Roman"/>
                <a:cs typeface="Times New Roman"/>
              </a:rPr>
              <a:t>may </a:t>
            </a:r>
            <a:r>
              <a:rPr sz="2800" spc="-55" dirty="0">
                <a:latin typeface="Times New Roman"/>
                <a:cs typeface="Times New Roman"/>
              </a:rPr>
              <a:t>require </a:t>
            </a:r>
            <a:r>
              <a:rPr sz="2800" spc="-75" dirty="0">
                <a:latin typeface="Times New Roman"/>
                <a:cs typeface="Times New Roman"/>
              </a:rPr>
              <a:t>backtracking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40" dirty="0">
                <a:latin typeface="Times New Roman"/>
                <a:cs typeface="Times New Roman"/>
              </a:rPr>
              <a:t>find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20" dirty="0">
                <a:latin typeface="Times New Roman"/>
                <a:cs typeface="Times New Roman"/>
              </a:rPr>
              <a:t>correct  </a:t>
            </a:r>
            <a:r>
              <a:rPr sz="2800" spc="-30" dirty="0">
                <a:latin typeface="Times New Roman"/>
                <a:cs typeface="Times New Roman"/>
              </a:rPr>
              <a:t>A-production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30" dirty="0">
                <a:latin typeface="Times New Roman"/>
                <a:cs typeface="Times New Roman"/>
              </a:rPr>
              <a:t>be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65" dirty="0">
                <a:latin typeface="Times New Roman"/>
                <a:cs typeface="Times New Roman"/>
              </a:rPr>
              <a:t>applied</a:t>
            </a:r>
            <a:endParaRPr sz="2800">
              <a:latin typeface="Times New Roman"/>
              <a:cs typeface="Times New Roman"/>
            </a:endParaRPr>
          </a:p>
          <a:p>
            <a:pPr marL="143510" marR="508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2569210" algn="l"/>
              </a:tabLst>
            </a:pPr>
            <a:r>
              <a:rPr sz="2800" spc="-40" dirty="0">
                <a:latin typeface="Times New Roman"/>
                <a:cs typeface="Times New Roman"/>
              </a:rPr>
              <a:t>Start </a:t>
            </a:r>
            <a:r>
              <a:rPr sz="2800" spc="-65" dirty="0">
                <a:latin typeface="Times New Roman"/>
                <a:cs typeface="Times New Roman"/>
              </a:rPr>
              <a:t>with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45" dirty="0">
                <a:latin typeface="Times New Roman"/>
                <a:cs typeface="Times New Roman"/>
              </a:rPr>
              <a:t>starting </a:t>
            </a:r>
            <a:r>
              <a:rPr sz="2800" spc="-30" dirty="0">
                <a:latin typeface="Times New Roman"/>
                <a:cs typeface="Times New Roman"/>
              </a:rPr>
              <a:t>non-terminal and </a:t>
            </a:r>
            <a:r>
              <a:rPr sz="2800" spc="-65" dirty="0">
                <a:latin typeface="Times New Roman"/>
                <a:cs typeface="Times New Roman"/>
              </a:rPr>
              <a:t>use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45" dirty="0">
                <a:latin typeface="Times New Roman"/>
                <a:cs typeface="Times New Roman"/>
              </a:rPr>
              <a:t>first </a:t>
            </a:r>
            <a:r>
              <a:rPr sz="2800" spc="-25" dirty="0">
                <a:latin typeface="Times New Roman"/>
                <a:cs typeface="Times New Roman"/>
              </a:rPr>
              <a:t>production, </a:t>
            </a:r>
            <a:r>
              <a:rPr sz="2800" spc="-110" dirty="0">
                <a:latin typeface="Times New Roman"/>
                <a:cs typeface="Times New Roman"/>
              </a:rPr>
              <a:t>verify  </a:t>
            </a:r>
            <a:r>
              <a:rPr sz="2800" spc="-65" dirty="0">
                <a:latin typeface="Times New Roman"/>
                <a:cs typeface="Times New Roman"/>
              </a:rPr>
              <a:t>with </a:t>
            </a:r>
            <a:r>
              <a:rPr sz="2800" spc="-15" dirty="0">
                <a:latin typeface="Times New Roman"/>
                <a:cs typeface="Times New Roman"/>
              </a:rPr>
              <a:t>input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and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85" dirty="0">
                <a:latin typeface="Times New Roman"/>
                <a:cs typeface="Times New Roman"/>
              </a:rPr>
              <a:t>if	</a:t>
            </a:r>
            <a:r>
              <a:rPr sz="2800" spc="-25" dirty="0">
                <a:latin typeface="Times New Roman"/>
                <a:cs typeface="Times New Roman"/>
              </a:rPr>
              <a:t>there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25" dirty="0">
                <a:latin typeface="Times New Roman"/>
                <a:cs typeface="Times New Roman"/>
              </a:rPr>
              <a:t>no </a:t>
            </a:r>
            <a:r>
              <a:rPr sz="2800" spc="-50" dirty="0">
                <a:latin typeface="Times New Roman"/>
                <a:cs typeface="Times New Roman"/>
              </a:rPr>
              <a:t>match, </a:t>
            </a:r>
            <a:r>
              <a:rPr sz="2800" spc="-65" dirty="0">
                <a:latin typeface="Times New Roman"/>
                <a:cs typeface="Times New Roman"/>
              </a:rPr>
              <a:t>backtrack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-90" dirty="0">
                <a:latin typeface="Times New Roman"/>
                <a:cs typeface="Times New Roman"/>
              </a:rPr>
              <a:t>apply </a:t>
            </a:r>
            <a:r>
              <a:rPr sz="2800" spc="-15" dirty="0">
                <a:latin typeface="Times New Roman"/>
                <a:cs typeface="Times New Roman"/>
              </a:rPr>
              <a:t>another</a:t>
            </a:r>
            <a:r>
              <a:rPr sz="2800" spc="305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rule</a:t>
            </a:r>
            <a:endParaRPr sz="2800">
              <a:latin typeface="Times New Roman"/>
              <a:cs typeface="Times New Roman"/>
            </a:endParaRPr>
          </a:p>
          <a:p>
            <a:pPr marL="143510" marR="128270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90" dirty="0">
                <a:latin typeface="Times New Roman"/>
                <a:cs typeface="Times New Roman"/>
              </a:rPr>
              <a:t>Backtracking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100" dirty="0">
                <a:latin typeface="Times New Roman"/>
                <a:cs typeface="Times New Roman"/>
              </a:rPr>
              <a:t>rarely </a:t>
            </a:r>
            <a:r>
              <a:rPr sz="2800" spc="-40" dirty="0">
                <a:latin typeface="Times New Roman"/>
                <a:cs typeface="Times New Roman"/>
              </a:rPr>
              <a:t>needed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50" dirty="0">
                <a:latin typeface="Times New Roman"/>
                <a:cs typeface="Times New Roman"/>
              </a:rPr>
              <a:t>parse </a:t>
            </a:r>
            <a:r>
              <a:rPr sz="2800" spc="-45" dirty="0">
                <a:latin typeface="Times New Roman"/>
                <a:cs typeface="Times New Roman"/>
              </a:rPr>
              <a:t>programming </a:t>
            </a:r>
            <a:r>
              <a:rPr sz="2800" spc="-85" dirty="0">
                <a:latin typeface="Times New Roman"/>
                <a:cs typeface="Times New Roman"/>
              </a:rPr>
              <a:t>language  </a:t>
            </a:r>
            <a:r>
              <a:rPr sz="2800" spc="-30" dirty="0">
                <a:latin typeface="Times New Roman"/>
                <a:cs typeface="Times New Roman"/>
              </a:rPr>
              <a:t>constructs, </a:t>
            </a:r>
            <a:r>
              <a:rPr sz="2800" spc="-25" dirty="0">
                <a:latin typeface="Times New Roman"/>
                <a:cs typeface="Times New Roman"/>
              </a:rPr>
              <a:t>so </a:t>
            </a:r>
            <a:r>
              <a:rPr sz="2800" spc="-75" dirty="0">
                <a:latin typeface="Times New Roman"/>
                <a:cs typeface="Times New Roman"/>
              </a:rPr>
              <a:t>backtracking </a:t>
            </a:r>
            <a:r>
              <a:rPr sz="2800" spc="-50" dirty="0">
                <a:latin typeface="Times New Roman"/>
                <a:cs typeface="Times New Roman"/>
              </a:rPr>
              <a:t>parsers </a:t>
            </a:r>
            <a:r>
              <a:rPr sz="2800" spc="-65" dirty="0">
                <a:latin typeface="Times New Roman"/>
                <a:cs typeface="Times New Roman"/>
              </a:rPr>
              <a:t>are </a:t>
            </a:r>
            <a:r>
              <a:rPr sz="2800" spc="25" dirty="0">
                <a:latin typeface="Times New Roman"/>
                <a:cs typeface="Times New Roman"/>
              </a:rPr>
              <a:t>not </a:t>
            </a:r>
            <a:r>
              <a:rPr sz="2800" spc="-55" dirty="0">
                <a:latin typeface="Times New Roman"/>
                <a:cs typeface="Times New Roman"/>
              </a:rPr>
              <a:t>seen</a:t>
            </a:r>
            <a:r>
              <a:rPr sz="2800" spc="204" dirty="0">
                <a:latin typeface="Times New Roman"/>
                <a:cs typeface="Times New Roman"/>
              </a:rPr>
              <a:t> </a:t>
            </a:r>
            <a:r>
              <a:rPr sz="2800" spc="-60" dirty="0">
                <a:latin typeface="Times New Roman"/>
                <a:cs typeface="Times New Roman"/>
              </a:rPr>
              <a:t>frequently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6200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05" dirty="0">
                <a:solidFill>
                  <a:srgbClr val="262626"/>
                </a:solidFill>
              </a:rPr>
              <a:t>Recursive-Descent</a:t>
            </a:r>
            <a:r>
              <a:rPr sz="4800" spc="-40" dirty="0">
                <a:solidFill>
                  <a:srgbClr val="262626"/>
                </a:solidFill>
              </a:rPr>
              <a:t> </a:t>
            </a:r>
            <a:r>
              <a:rPr sz="4800" spc="-130" dirty="0">
                <a:solidFill>
                  <a:srgbClr val="262626"/>
                </a:solidFill>
              </a:rPr>
              <a:t>Parsing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685800" y="1905000"/>
            <a:ext cx="9900531" cy="3061607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43510" indent="-131445" algn="just">
              <a:lnSpc>
                <a:spcPct val="100000"/>
              </a:lnSpc>
              <a:spcBef>
                <a:spcPts val="10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45" dirty="0">
                <a:latin typeface="Times New Roman"/>
                <a:cs typeface="Times New Roman"/>
              </a:rPr>
              <a:t>Consider 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30" dirty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grammar</a:t>
            </a:r>
            <a:endParaRPr sz="2800">
              <a:latin typeface="Times New Roman"/>
              <a:cs typeface="Times New Roman"/>
            </a:endParaRPr>
          </a:p>
          <a:p>
            <a:pPr marL="1789430" marR="6604000" algn="just">
              <a:lnSpc>
                <a:spcPct val="126800"/>
              </a:lnSpc>
            </a:pPr>
            <a:r>
              <a:rPr sz="2800" spc="-220" dirty="0">
                <a:latin typeface="Times New Roman"/>
                <a:cs typeface="Times New Roman"/>
              </a:rPr>
              <a:t>S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75" dirty="0">
                <a:latin typeface="Times New Roman"/>
                <a:cs typeface="Times New Roman"/>
              </a:rPr>
              <a:t>cAd  </a:t>
            </a:r>
            <a:r>
              <a:rPr sz="2800" spc="-130" dirty="0">
                <a:latin typeface="Times New Roman"/>
                <a:cs typeface="Times New Roman"/>
              </a:rPr>
              <a:t>A </a:t>
            </a:r>
            <a:r>
              <a:rPr sz="2800" dirty="0">
                <a:latin typeface="Times New Roman"/>
                <a:cs typeface="Times New Roman"/>
              </a:rPr>
              <a:t>→</a:t>
            </a:r>
            <a:r>
              <a:rPr sz="2800" spc="45" dirty="0">
                <a:latin typeface="Times New Roman"/>
                <a:cs typeface="Times New Roman"/>
              </a:rPr>
              <a:t> </a:t>
            </a:r>
            <a:r>
              <a:rPr sz="2800" spc="155" dirty="0">
                <a:latin typeface="Times New Roman"/>
                <a:cs typeface="Times New Roman"/>
              </a:rPr>
              <a:t>ab|a</a:t>
            </a:r>
            <a:endParaRPr sz="2800">
              <a:latin typeface="Times New Roman"/>
              <a:cs typeface="Times New Roman"/>
            </a:endParaRPr>
          </a:p>
          <a:p>
            <a:pPr marL="143510" marR="5080" indent="-131445" algn="just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90" dirty="0">
                <a:latin typeface="Times New Roman"/>
                <a:cs typeface="Times New Roman"/>
              </a:rPr>
              <a:t>To </a:t>
            </a:r>
            <a:r>
              <a:rPr sz="2800" spc="-10" dirty="0">
                <a:latin typeface="Times New Roman"/>
                <a:cs typeface="Times New Roman"/>
              </a:rPr>
              <a:t>construct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50" dirty="0">
                <a:latin typeface="Times New Roman"/>
                <a:cs typeface="Times New Roman"/>
              </a:rPr>
              <a:t>parse </a:t>
            </a:r>
            <a:r>
              <a:rPr sz="2800" spc="-35" dirty="0">
                <a:latin typeface="Times New Roman"/>
                <a:cs typeface="Times New Roman"/>
              </a:rPr>
              <a:t>tree </a:t>
            </a:r>
            <a:r>
              <a:rPr sz="2800" spc="-20" dirty="0">
                <a:latin typeface="Times New Roman"/>
                <a:cs typeface="Times New Roman"/>
              </a:rPr>
              <a:t>top-down </a:t>
            </a:r>
            <a:r>
              <a:rPr sz="2800" spc="-5" dirty="0">
                <a:latin typeface="Times New Roman"/>
                <a:cs typeface="Times New Roman"/>
              </a:rPr>
              <a:t>for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15" dirty="0">
                <a:latin typeface="Times New Roman"/>
                <a:cs typeface="Times New Roman"/>
              </a:rPr>
              <a:t>input </a:t>
            </a:r>
            <a:r>
              <a:rPr sz="2800" spc="-55" dirty="0">
                <a:latin typeface="Times New Roman"/>
                <a:cs typeface="Times New Roman"/>
              </a:rPr>
              <a:t>string </a:t>
            </a:r>
            <a:r>
              <a:rPr sz="2800" spc="-160" dirty="0">
                <a:latin typeface="Times New Roman"/>
                <a:cs typeface="Times New Roman"/>
              </a:rPr>
              <a:t>w </a:t>
            </a:r>
            <a:r>
              <a:rPr sz="2800" spc="285" dirty="0">
                <a:latin typeface="Times New Roman"/>
                <a:cs typeface="Times New Roman"/>
              </a:rPr>
              <a:t>= </a:t>
            </a:r>
            <a:r>
              <a:rPr sz="2800" spc="-75" dirty="0">
                <a:latin typeface="Times New Roman"/>
                <a:cs typeface="Times New Roman"/>
              </a:rPr>
              <a:t>cad, </a:t>
            </a:r>
            <a:r>
              <a:rPr sz="2800" spc="-70" dirty="0">
                <a:latin typeface="Times New Roman"/>
                <a:cs typeface="Times New Roman"/>
              </a:rPr>
              <a:t>begin  </a:t>
            </a:r>
            <a:r>
              <a:rPr sz="2800" spc="-65" dirty="0">
                <a:latin typeface="Times New Roman"/>
                <a:cs typeface="Times New Roman"/>
              </a:rPr>
              <a:t>with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35" dirty="0">
                <a:latin typeface="Times New Roman"/>
                <a:cs typeface="Times New Roman"/>
              </a:rPr>
              <a:t>tree </a:t>
            </a:r>
            <a:r>
              <a:rPr sz="2800" spc="-60" dirty="0">
                <a:latin typeface="Times New Roman"/>
                <a:cs typeface="Times New Roman"/>
              </a:rPr>
              <a:t>consisting </a:t>
            </a:r>
            <a:r>
              <a:rPr sz="2800" spc="-5" dirty="0">
                <a:latin typeface="Times New Roman"/>
                <a:cs typeface="Times New Roman"/>
              </a:rPr>
              <a:t>of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95" dirty="0">
                <a:latin typeface="Times New Roman"/>
                <a:cs typeface="Times New Roman"/>
              </a:rPr>
              <a:t>single </a:t>
            </a:r>
            <a:r>
              <a:rPr sz="2800" spc="-10" dirty="0">
                <a:latin typeface="Times New Roman"/>
                <a:cs typeface="Times New Roman"/>
              </a:rPr>
              <a:t>node </a:t>
            </a:r>
            <a:r>
              <a:rPr sz="2800" spc="-75" dirty="0">
                <a:latin typeface="Times New Roman"/>
                <a:cs typeface="Times New Roman"/>
              </a:rPr>
              <a:t>labeled </a:t>
            </a:r>
            <a:r>
              <a:rPr sz="2800" spc="-210" dirty="0">
                <a:latin typeface="Times New Roman"/>
                <a:cs typeface="Times New Roman"/>
              </a:rPr>
              <a:t>S,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15" dirty="0">
                <a:latin typeface="Times New Roman"/>
                <a:cs typeface="Times New Roman"/>
              </a:rPr>
              <a:t>input </a:t>
            </a:r>
            <a:r>
              <a:rPr sz="2800" spc="-20" dirty="0">
                <a:latin typeface="Times New Roman"/>
                <a:cs typeface="Times New Roman"/>
              </a:rPr>
              <a:t>pointer  </a:t>
            </a:r>
            <a:r>
              <a:rPr sz="2800" spc="-40" dirty="0">
                <a:latin typeface="Times New Roman"/>
                <a:cs typeface="Times New Roman"/>
              </a:rPr>
              <a:t>pointing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b="1" spc="-120" dirty="0">
                <a:latin typeface="Times New Roman"/>
                <a:cs typeface="Times New Roman"/>
              </a:rPr>
              <a:t>c</a:t>
            </a:r>
            <a:r>
              <a:rPr sz="2800" spc="-120" dirty="0">
                <a:latin typeface="Times New Roman"/>
                <a:cs typeface="Times New Roman"/>
              </a:rPr>
              <a:t>,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45" dirty="0">
                <a:latin typeface="Times New Roman"/>
                <a:cs typeface="Times New Roman"/>
              </a:rPr>
              <a:t>first </a:t>
            </a:r>
            <a:r>
              <a:rPr sz="2800" spc="-75" dirty="0">
                <a:latin typeface="Times New Roman"/>
                <a:cs typeface="Times New Roman"/>
              </a:rPr>
              <a:t>symbol </a:t>
            </a:r>
            <a:r>
              <a:rPr sz="2800" spc="-5" dirty="0">
                <a:latin typeface="Times New Roman"/>
                <a:cs typeface="Times New Roman"/>
              </a:rPr>
              <a:t>of</a:t>
            </a:r>
            <a:r>
              <a:rPr sz="2800" spc="585" dirty="0">
                <a:latin typeface="Times New Roman"/>
                <a:cs typeface="Times New Roman"/>
              </a:rPr>
              <a:t> </a:t>
            </a:r>
            <a:r>
              <a:rPr sz="2800" spc="-160" dirty="0">
                <a:latin typeface="Times New Roman"/>
                <a:cs typeface="Times New Roman"/>
              </a:rPr>
              <a:t>w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2269" y="564967"/>
            <a:ext cx="8385048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510" marR="5080" indent="-131445">
              <a:lnSpc>
                <a:spcPct val="100000"/>
              </a:lnSpc>
              <a:spcBef>
                <a:spcPts val="1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220" smtClean="0">
                <a:latin typeface="Times New Roman"/>
                <a:cs typeface="Times New Roman"/>
              </a:rPr>
              <a:t>S</a:t>
            </a:r>
            <a:r>
              <a:rPr lang="en-US" sz="2800" spc="-220" dirty="0" smtClean="0">
                <a:latin typeface="Times New Roman"/>
                <a:cs typeface="Times New Roman"/>
              </a:rPr>
              <a:t> </a:t>
            </a:r>
            <a:r>
              <a:rPr sz="2800" spc="-220" smtClean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has </a:t>
            </a:r>
            <a:r>
              <a:rPr sz="2800" spc="-85" dirty="0">
                <a:latin typeface="Times New Roman"/>
                <a:cs typeface="Times New Roman"/>
              </a:rPr>
              <a:t>only </a:t>
            </a:r>
            <a:r>
              <a:rPr sz="2800" spc="-10" dirty="0">
                <a:latin typeface="Times New Roman"/>
                <a:cs typeface="Times New Roman"/>
              </a:rPr>
              <a:t>one </a:t>
            </a:r>
            <a:r>
              <a:rPr sz="2800" spc="-25" dirty="0">
                <a:latin typeface="Times New Roman"/>
                <a:cs typeface="Times New Roman"/>
              </a:rPr>
              <a:t>production, so </a:t>
            </a:r>
            <a:r>
              <a:rPr sz="2800" spc="-140" dirty="0">
                <a:latin typeface="Times New Roman"/>
                <a:cs typeface="Times New Roman"/>
              </a:rPr>
              <a:t>we </a:t>
            </a:r>
            <a:r>
              <a:rPr sz="2800" spc="-65" dirty="0">
                <a:latin typeface="Times New Roman"/>
                <a:cs typeface="Times New Roman"/>
              </a:rPr>
              <a:t>use </a:t>
            </a:r>
            <a:r>
              <a:rPr sz="2800" spc="-50" dirty="0">
                <a:latin typeface="Times New Roman"/>
                <a:cs typeface="Times New Roman"/>
              </a:rPr>
              <a:t>it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45" dirty="0">
                <a:latin typeface="Times New Roman"/>
                <a:cs typeface="Times New Roman"/>
              </a:rPr>
              <a:t>expand </a:t>
            </a:r>
            <a:r>
              <a:rPr sz="2800" spc="-220" dirty="0">
                <a:latin typeface="Times New Roman"/>
                <a:cs typeface="Times New Roman"/>
              </a:rPr>
              <a:t>S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-25" dirty="0">
                <a:latin typeface="Times New Roman"/>
                <a:cs typeface="Times New Roman"/>
              </a:rPr>
              <a:t>obtain </a:t>
            </a:r>
            <a:r>
              <a:rPr sz="2800" spc="-10" dirty="0">
                <a:latin typeface="Times New Roman"/>
                <a:cs typeface="Times New Roman"/>
              </a:rPr>
              <a:t>the  </a:t>
            </a:r>
            <a:r>
              <a:rPr sz="2800" spc="-85" dirty="0">
                <a:latin typeface="Times New Roman"/>
                <a:cs typeface="Times New Roman"/>
              </a:rPr>
              <a:t>following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65" dirty="0">
                <a:latin typeface="Times New Roman"/>
                <a:cs typeface="Times New Roman"/>
              </a:rPr>
              <a:t>tree: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72268" y="3155762"/>
            <a:ext cx="9367131" cy="22826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510" marR="5080" indent="-131445">
              <a:lnSpc>
                <a:spcPct val="100000"/>
              </a:lnSpc>
              <a:spcBef>
                <a:spcPts val="1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7899400" algn="l"/>
                <a:tab pos="7991475" algn="l"/>
              </a:tabLst>
            </a:pPr>
            <a:r>
              <a:rPr sz="2800" spc="-5" dirty="0">
                <a:latin typeface="Times New Roman"/>
                <a:cs typeface="Times New Roman"/>
              </a:rPr>
              <a:t>The </a:t>
            </a:r>
            <a:r>
              <a:rPr sz="2800" spc="-30" dirty="0">
                <a:latin typeface="Times New Roman"/>
                <a:cs typeface="Times New Roman"/>
              </a:rPr>
              <a:t>leftmost </a:t>
            </a:r>
            <a:r>
              <a:rPr sz="2800" spc="-95" dirty="0">
                <a:latin typeface="Times New Roman"/>
                <a:cs typeface="Times New Roman"/>
              </a:rPr>
              <a:t>leaf, </a:t>
            </a:r>
            <a:r>
              <a:rPr sz="2800" spc="-75" dirty="0">
                <a:latin typeface="Times New Roman"/>
                <a:cs typeface="Times New Roman"/>
              </a:rPr>
              <a:t>labeled </a:t>
            </a:r>
            <a:r>
              <a:rPr sz="2800" b="1" spc="-120" dirty="0">
                <a:latin typeface="Times New Roman"/>
                <a:cs typeface="Times New Roman"/>
              </a:rPr>
              <a:t>c</a:t>
            </a:r>
            <a:r>
              <a:rPr sz="2800" spc="-120" dirty="0">
                <a:latin typeface="Times New Roman"/>
                <a:cs typeface="Times New Roman"/>
              </a:rPr>
              <a:t>, </a:t>
            </a:r>
            <a:r>
              <a:rPr sz="2800" spc="-50" dirty="0">
                <a:latin typeface="Times New Roman"/>
                <a:cs typeface="Times New Roman"/>
              </a:rPr>
              <a:t>matches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45" dirty="0">
                <a:latin typeface="Times New Roman"/>
                <a:cs typeface="Times New Roman"/>
              </a:rPr>
              <a:t>first</a:t>
            </a:r>
            <a:r>
              <a:rPr sz="2800" spc="440" dirty="0">
                <a:latin typeface="Times New Roman"/>
                <a:cs typeface="Times New Roman"/>
              </a:rPr>
              <a:t> </a:t>
            </a:r>
            <a:r>
              <a:rPr sz="2800" spc="-75" dirty="0">
                <a:latin typeface="Times New Roman"/>
                <a:cs typeface="Times New Roman"/>
              </a:rPr>
              <a:t>symbol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15" dirty="0">
                <a:latin typeface="Times New Roman"/>
                <a:cs typeface="Times New Roman"/>
              </a:rPr>
              <a:t>input </a:t>
            </a:r>
            <a:r>
              <a:rPr sz="2800" spc="-275" dirty="0">
                <a:latin typeface="Times New Roman"/>
                <a:cs typeface="Times New Roman"/>
              </a:rPr>
              <a:t>w</a:t>
            </a:r>
            <a:r>
              <a:rPr sz="2800" spc="-275">
                <a:latin typeface="Times New Roman"/>
                <a:cs typeface="Times New Roman"/>
              </a:rPr>
              <a:t>, </a:t>
            </a:r>
            <a:r>
              <a:rPr lang="en-US" sz="2800" spc="-275" dirty="0" smtClean="0">
                <a:latin typeface="Times New Roman"/>
                <a:cs typeface="Times New Roman"/>
              </a:rPr>
              <a:t> </a:t>
            </a:r>
            <a:r>
              <a:rPr sz="2800" spc="-25" smtClean="0">
                <a:latin typeface="Times New Roman"/>
                <a:cs typeface="Times New Roman"/>
              </a:rPr>
              <a:t>so  </a:t>
            </a:r>
            <a:r>
              <a:rPr sz="2800" spc="-140" dirty="0">
                <a:latin typeface="Times New Roman"/>
                <a:cs typeface="Times New Roman"/>
              </a:rPr>
              <a:t>we </a:t>
            </a:r>
            <a:r>
              <a:rPr sz="2800" spc="-75" dirty="0">
                <a:latin typeface="Times New Roman"/>
                <a:cs typeface="Times New Roman"/>
              </a:rPr>
              <a:t>advance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15" dirty="0">
                <a:latin typeface="Times New Roman"/>
                <a:cs typeface="Times New Roman"/>
              </a:rPr>
              <a:t>input </a:t>
            </a:r>
            <a:r>
              <a:rPr sz="2800" spc="-20" dirty="0">
                <a:latin typeface="Times New Roman"/>
                <a:cs typeface="Times New Roman"/>
              </a:rPr>
              <a:t>pointer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b="1" spc="-100" dirty="0">
                <a:latin typeface="Times New Roman"/>
                <a:cs typeface="Times New Roman"/>
              </a:rPr>
              <a:t>a</a:t>
            </a:r>
            <a:r>
              <a:rPr sz="2800" spc="-100" dirty="0">
                <a:latin typeface="Times New Roman"/>
                <a:cs typeface="Times New Roman"/>
              </a:rPr>
              <a:t>,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35" dirty="0">
                <a:latin typeface="Times New Roman"/>
                <a:cs typeface="Times New Roman"/>
              </a:rPr>
              <a:t>second</a:t>
            </a:r>
            <a:r>
              <a:rPr sz="2800" spc="415" dirty="0">
                <a:latin typeface="Times New Roman"/>
                <a:cs typeface="Times New Roman"/>
              </a:rPr>
              <a:t> </a:t>
            </a:r>
            <a:r>
              <a:rPr sz="2800" spc="-75" dirty="0">
                <a:latin typeface="Times New Roman"/>
                <a:cs typeface="Times New Roman"/>
              </a:rPr>
              <a:t>symbol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	</a:t>
            </a:r>
            <a:r>
              <a:rPr sz="2800" spc="-275" dirty="0">
                <a:latin typeface="Times New Roman"/>
                <a:cs typeface="Times New Roman"/>
              </a:rPr>
              <a:t>w</a:t>
            </a:r>
            <a:r>
              <a:rPr sz="2800" spc="-275">
                <a:latin typeface="Times New Roman"/>
                <a:cs typeface="Times New Roman"/>
              </a:rPr>
              <a:t>, </a:t>
            </a:r>
            <a:r>
              <a:rPr lang="en-US" sz="2800" spc="-275" dirty="0" smtClean="0">
                <a:latin typeface="Times New Roman"/>
                <a:cs typeface="Times New Roman"/>
              </a:rPr>
              <a:t> </a:t>
            </a:r>
            <a:r>
              <a:rPr sz="2800" spc="-35" smtClean="0">
                <a:latin typeface="Times New Roman"/>
                <a:cs typeface="Times New Roman"/>
              </a:rPr>
              <a:t>and  </a:t>
            </a:r>
            <a:r>
              <a:rPr sz="2800" spc="-45" dirty="0">
                <a:latin typeface="Times New Roman"/>
                <a:cs typeface="Times New Roman"/>
              </a:rPr>
              <a:t>consider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40" dirty="0">
                <a:latin typeface="Times New Roman"/>
                <a:cs typeface="Times New Roman"/>
              </a:rPr>
              <a:t>next </a:t>
            </a:r>
            <a:r>
              <a:rPr sz="2800" spc="-95" dirty="0">
                <a:latin typeface="Times New Roman"/>
                <a:cs typeface="Times New Roman"/>
              </a:rPr>
              <a:t>leaf, </a:t>
            </a:r>
            <a:r>
              <a:rPr sz="2800" spc="-75" dirty="0">
                <a:latin typeface="Times New Roman"/>
                <a:cs typeface="Times New Roman"/>
              </a:rPr>
              <a:t>labeled</a:t>
            </a:r>
            <a:r>
              <a:rPr sz="2800" spc="165" dirty="0">
                <a:latin typeface="Times New Roman"/>
                <a:cs typeface="Times New Roman"/>
              </a:rPr>
              <a:t> </a:t>
            </a:r>
            <a:r>
              <a:rPr sz="2800" spc="-130" dirty="0">
                <a:latin typeface="Times New Roman"/>
                <a:cs typeface="Times New Roman"/>
              </a:rPr>
              <a:t>A</a:t>
            </a:r>
            <a:endParaRPr sz="2800">
              <a:latin typeface="Times New Roman"/>
              <a:cs typeface="Times New Roman"/>
            </a:endParaRPr>
          </a:p>
          <a:p>
            <a:pPr marL="143510" marR="121285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110" dirty="0">
                <a:latin typeface="Times New Roman"/>
                <a:cs typeface="Times New Roman"/>
              </a:rPr>
              <a:t>Now, </a:t>
            </a:r>
            <a:r>
              <a:rPr sz="2800" spc="-140" dirty="0">
                <a:latin typeface="Times New Roman"/>
                <a:cs typeface="Times New Roman"/>
              </a:rPr>
              <a:t>we </a:t>
            </a:r>
            <a:r>
              <a:rPr sz="2800" spc="-45" dirty="0">
                <a:latin typeface="Times New Roman"/>
                <a:cs typeface="Times New Roman"/>
              </a:rPr>
              <a:t>expand </a:t>
            </a:r>
            <a:r>
              <a:rPr sz="2800" spc="-130" dirty="0">
                <a:latin typeface="Times New Roman"/>
                <a:cs typeface="Times New Roman"/>
              </a:rPr>
              <a:t>A </a:t>
            </a:r>
            <a:r>
              <a:rPr sz="2800" spc="-75" dirty="0">
                <a:latin typeface="Times New Roman"/>
                <a:cs typeface="Times New Roman"/>
              </a:rPr>
              <a:t>using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45" dirty="0">
                <a:latin typeface="Times New Roman"/>
                <a:cs typeface="Times New Roman"/>
              </a:rPr>
              <a:t>first </a:t>
            </a:r>
            <a:r>
              <a:rPr sz="2800" spc="-65" dirty="0">
                <a:latin typeface="Times New Roman"/>
                <a:cs typeface="Times New Roman"/>
              </a:rPr>
              <a:t>alternative </a:t>
            </a:r>
            <a:r>
              <a:rPr sz="2800" spc="-130" dirty="0">
                <a:latin typeface="Times New Roman"/>
                <a:cs typeface="Times New Roman"/>
              </a:rPr>
              <a:t>A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45" dirty="0">
                <a:latin typeface="Times New Roman"/>
                <a:cs typeface="Times New Roman"/>
              </a:rPr>
              <a:t>ab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25" dirty="0">
                <a:latin typeface="Times New Roman"/>
                <a:cs typeface="Times New Roman"/>
              </a:rPr>
              <a:t>obtain </a:t>
            </a:r>
            <a:r>
              <a:rPr sz="2800" spc="-10" dirty="0">
                <a:latin typeface="Times New Roman"/>
                <a:cs typeface="Times New Roman"/>
              </a:rPr>
              <a:t>the  </a:t>
            </a:r>
            <a:r>
              <a:rPr sz="2800" spc="-35" dirty="0">
                <a:latin typeface="Times New Roman"/>
                <a:cs typeface="Times New Roman"/>
              </a:rPr>
              <a:t>subsequent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35" dirty="0">
                <a:latin typeface="Times New Roman"/>
                <a:cs typeface="Times New Roman"/>
              </a:rPr>
              <a:t>tree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13366" y="1396250"/>
            <a:ext cx="2546026" cy="15335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5840" y="457200"/>
            <a:ext cx="830104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74035" algn="l"/>
              </a:tabLst>
            </a:pPr>
            <a:r>
              <a:rPr sz="4800" spc="-5" dirty="0">
                <a:solidFill>
                  <a:srgbClr val="262626"/>
                </a:solidFill>
              </a:rPr>
              <a:t>The</a:t>
            </a:r>
            <a:r>
              <a:rPr sz="4800" dirty="0">
                <a:solidFill>
                  <a:srgbClr val="262626"/>
                </a:solidFill>
              </a:rPr>
              <a:t> </a:t>
            </a:r>
            <a:r>
              <a:rPr sz="4800" spc="-165" dirty="0">
                <a:solidFill>
                  <a:srgbClr val="262626"/>
                </a:solidFill>
              </a:rPr>
              <a:t>Role</a:t>
            </a:r>
            <a:r>
              <a:rPr sz="4800" spc="5" dirty="0">
                <a:solidFill>
                  <a:srgbClr val="262626"/>
                </a:solidFill>
              </a:rPr>
              <a:t> </a:t>
            </a:r>
            <a:r>
              <a:rPr sz="4800" spc="-5" dirty="0">
                <a:solidFill>
                  <a:srgbClr val="262626"/>
                </a:solidFill>
              </a:rPr>
              <a:t>of	</a:t>
            </a:r>
            <a:r>
              <a:rPr sz="4800" spc="-10" dirty="0">
                <a:solidFill>
                  <a:srgbClr val="262626"/>
                </a:solidFill>
              </a:rPr>
              <a:t>the</a:t>
            </a:r>
            <a:r>
              <a:rPr sz="4800" spc="-90" dirty="0">
                <a:solidFill>
                  <a:srgbClr val="262626"/>
                </a:solidFill>
              </a:rPr>
              <a:t> </a:t>
            </a:r>
            <a:r>
              <a:rPr sz="4800" spc="-95" dirty="0">
                <a:solidFill>
                  <a:srgbClr val="262626"/>
                </a:solidFill>
              </a:rPr>
              <a:t>Parser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914400" y="1752600"/>
            <a:ext cx="9601200" cy="1651734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43510" indent="-131445">
              <a:lnSpc>
                <a:spcPct val="100000"/>
              </a:lnSpc>
              <a:spcBef>
                <a:spcPts val="10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100" dirty="0">
                <a:latin typeface="Times New Roman"/>
                <a:cs typeface="Times New Roman"/>
              </a:rPr>
              <a:t>Analyzes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25" dirty="0">
                <a:latin typeface="Times New Roman"/>
                <a:cs typeface="Times New Roman"/>
              </a:rPr>
              <a:t>context </a:t>
            </a:r>
            <a:r>
              <a:rPr sz="2800" spc="-50" dirty="0">
                <a:latin typeface="Times New Roman"/>
                <a:cs typeface="Times New Roman"/>
              </a:rPr>
              <a:t>free</a:t>
            </a:r>
            <a:r>
              <a:rPr sz="2800" spc="105" dirty="0">
                <a:latin typeface="Times New Roman"/>
                <a:cs typeface="Times New Roman"/>
              </a:rPr>
              <a:t> </a:t>
            </a:r>
            <a:r>
              <a:rPr sz="2800" spc="-85" dirty="0">
                <a:latin typeface="Times New Roman"/>
                <a:cs typeface="Times New Roman"/>
              </a:rPr>
              <a:t>syntax</a:t>
            </a:r>
            <a:endParaRPr sz="2800">
              <a:latin typeface="Times New Roman"/>
              <a:cs typeface="Times New Roman"/>
            </a:endParaRPr>
          </a:p>
          <a:p>
            <a:pPr marL="14351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35" dirty="0">
                <a:latin typeface="Times New Roman"/>
                <a:cs typeface="Times New Roman"/>
              </a:rPr>
              <a:t>Generates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50" dirty="0">
                <a:latin typeface="Times New Roman"/>
                <a:cs typeface="Times New Roman"/>
              </a:rPr>
              <a:t>parse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35" dirty="0">
                <a:latin typeface="Times New Roman"/>
                <a:cs typeface="Times New Roman"/>
              </a:rPr>
              <a:t>tree</a:t>
            </a:r>
            <a:endParaRPr sz="2800">
              <a:latin typeface="Times New Roman"/>
              <a:cs typeface="Times New Roman"/>
            </a:endParaRPr>
          </a:p>
          <a:p>
            <a:pPr marL="14351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25" smtClean="0">
                <a:latin typeface="Times New Roman"/>
                <a:cs typeface="Times New Roman"/>
              </a:rPr>
              <a:t>Determines </a:t>
            </a:r>
            <a:r>
              <a:rPr sz="2800" spc="-15" dirty="0">
                <a:latin typeface="Times New Roman"/>
                <a:cs typeface="Times New Roman"/>
              </a:rPr>
              <a:t>errors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-55" dirty="0">
                <a:latin typeface="Times New Roman"/>
                <a:cs typeface="Times New Roman"/>
              </a:rPr>
              <a:t>tries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50" dirty="0">
                <a:latin typeface="Times New Roman"/>
                <a:cs typeface="Times New Roman"/>
              </a:rPr>
              <a:t>handle</a:t>
            </a:r>
            <a:r>
              <a:rPr sz="2800" spc="6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them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2268" y="3285301"/>
            <a:ext cx="9367131" cy="27135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510" marR="33020" indent="-131445">
              <a:lnSpc>
                <a:spcPct val="100000"/>
              </a:lnSpc>
              <a:spcBef>
                <a:spcPts val="1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240">
                <a:latin typeface="Times New Roman"/>
                <a:cs typeface="Times New Roman"/>
              </a:rPr>
              <a:t>We </a:t>
            </a:r>
            <a:r>
              <a:rPr lang="en-US" sz="2800" spc="-240" dirty="0" smtClean="0">
                <a:latin typeface="Times New Roman"/>
                <a:cs typeface="Times New Roman"/>
              </a:rPr>
              <a:t> </a:t>
            </a:r>
            <a:r>
              <a:rPr sz="2800" spc="-90" smtClean="0">
                <a:latin typeface="Times New Roman"/>
                <a:cs typeface="Times New Roman"/>
              </a:rPr>
              <a:t>have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40" dirty="0">
                <a:latin typeface="Times New Roman"/>
                <a:cs typeface="Times New Roman"/>
              </a:rPr>
              <a:t>match </a:t>
            </a:r>
            <a:r>
              <a:rPr sz="2800" spc="-5" dirty="0">
                <a:latin typeface="Times New Roman"/>
                <a:cs typeface="Times New Roman"/>
              </a:rPr>
              <a:t>for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35" dirty="0">
                <a:latin typeface="Times New Roman"/>
                <a:cs typeface="Times New Roman"/>
              </a:rPr>
              <a:t>second </a:t>
            </a:r>
            <a:r>
              <a:rPr sz="2800" spc="-15" dirty="0">
                <a:latin typeface="Times New Roman"/>
                <a:cs typeface="Times New Roman"/>
              </a:rPr>
              <a:t>input </a:t>
            </a:r>
            <a:r>
              <a:rPr sz="2800" spc="-75" dirty="0">
                <a:latin typeface="Times New Roman"/>
                <a:cs typeface="Times New Roman"/>
              </a:rPr>
              <a:t>symbol, </a:t>
            </a:r>
            <a:r>
              <a:rPr sz="2800" b="1" spc="-100" dirty="0">
                <a:latin typeface="Times New Roman"/>
                <a:cs typeface="Times New Roman"/>
              </a:rPr>
              <a:t>a</a:t>
            </a:r>
            <a:r>
              <a:rPr sz="2800" spc="-100" dirty="0">
                <a:latin typeface="Times New Roman"/>
                <a:cs typeface="Times New Roman"/>
              </a:rPr>
              <a:t>, </a:t>
            </a:r>
            <a:r>
              <a:rPr sz="2800" spc="-25" dirty="0">
                <a:latin typeface="Times New Roman"/>
                <a:cs typeface="Times New Roman"/>
              </a:rPr>
              <a:t>so </a:t>
            </a:r>
            <a:r>
              <a:rPr sz="2800" spc="-140" dirty="0">
                <a:latin typeface="Times New Roman"/>
                <a:cs typeface="Times New Roman"/>
              </a:rPr>
              <a:t>we </a:t>
            </a:r>
            <a:r>
              <a:rPr sz="2800" spc="-75" dirty="0">
                <a:latin typeface="Times New Roman"/>
                <a:cs typeface="Times New Roman"/>
              </a:rPr>
              <a:t>advance </a:t>
            </a:r>
            <a:r>
              <a:rPr sz="2800" spc="-10" dirty="0">
                <a:latin typeface="Times New Roman"/>
                <a:cs typeface="Times New Roman"/>
              </a:rPr>
              <a:t>the  </a:t>
            </a:r>
            <a:r>
              <a:rPr sz="2800" spc="-15" dirty="0">
                <a:latin typeface="Times New Roman"/>
                <a:cs typeface="Times New Roman"/>
              </a:rPr>
              <a:t>input </a:t>
            </a:r>
            <a:r>
              <a:rPr sz="2800" spc="-20" dirty="0">
                <a:latin typeface="Times New Roman"/>
                <a:cs typeface="Times New Roman"/>
              </a:rPr>
              <a:t>pointer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b="1" spc="-45" dirty="0">
                <a:latin typeface="Times New Roman"/>
                <a:cs typeface="Times New Roman"/>
              </a:rPr>
              <a:t>d</a:t>
            </a:r>
            <a:r>
              <a:rPr sz="2800" spc="-45" dirty="0">
                <a:latin typeface="Times New Roman"/>
                <a:cs typeface="Times New Roman"/>
              </a:rPr>
              <a:t>,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20" dirty="0">
                <a:latin typeface="Times New Roman"/>
                <a:cs typeface="Times New Roman"/>
              </a:rPr>
              <a:t>third </a:t>
            </a:r>
            <a:r>
              <a:rPr sz="2800" spc="-15" dirty="0">
                <a:latin typeface="Times New Roman"/>
                <a:cs typeface="Times New Roman"/>
              </a:rPr>
              <a:t>input </a:t>
            </a:r>
            <a:r>
              <a:rPr sz="2800" spc="-75" dirty="0">
                <a:latin typeface="Times New Roman"/>
                <a:cs typeface="Times New Roman"/>
              </a:rPr>
              <a:t>symbol,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-40" dirty="0">
                <a:latin typeface="Times New Roman"/>
                <a:cs typeface="Times New Roman"/>
              </a:rPr>
              <a:t>compare </a:t>
            </a:r>
            <a:r>
              <a:rPr sz="2800" b="1" dirty="0">
                <a:latin typeface="Times New Roman"/>
                <a:cs typeface="Times New Roman"/>
              </a:rPr>
              <a:t>d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70" dirty="0">
                <a:latin typeface="Times New Roman"/>
                <a:cs typeface="Times New Roman"/>
              </a:rPr>
              <a:t>against </a:t>
            </a:r>
            <a:r>
              <a:rPr sz="2800" spc="-10" dirty="0">
                <a:latin typeface="Times New Roman"/>
                <a:cs typeface="Times New Roman"/>
              </a:rPr>
              <a:t>the  </a:t>
            </a:r>
            <a:r>
              <a:rPr sz="2800" spc="-40" dirty="0">
                <a:latin typeface="Times New Roman"/>
                <a:cs typeface="Times New Roman"/>
              </a:rPr>
              <a:t>next </a:t>
            </a:r>
            <a:r>
              <a:rPr sz="2800" spc="-95" dirty="0">
                <a:latin typeface="Times New Roman"/>
                <a:cs typeface="Times New Roman"/>
              </a:rPr>
              <a:t>leaf, </a:t>
            </a:r>
            <a:r>
              <a:rPr sz="2800" spc="-75" dirty="0">
                <a:latin typeface="Times New Roman"/>
                <a:cs typeface="Times New Roman"/>
              </a:rPr>
              <a:t>labeled</a:t>
            </a:r>
            <a:r>
              <a:rPr sz="2800" spc="120" dirty="0">
                <a:latin typeface="Times New Roman"/>
                <a:cs typeface="Times New Roman"/>
              </a:rPr>
              <a:t> </a:t>
            </a:r>
            <a:r>
              <a:rPr sz="2800" b="1" spc="25" dirty="0">
                <a:latin typeface="Times New Roman"/>
                <a:cs typeface="Times New Roman"/>
              </a:rPr>
              <a:t>b</a:t>
            </a:r>
            <a:endParaRPr sz="2800" b="1">
              <a:latin typeface="Times New Roman"/>
              <a:cs typeface="Times New Roman"/>
            </a:endParaRPr>
          </a:p>
          <a:p>
            <a:pPr marL="143510" marR="508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100" dirty="0">
                <a:latin typeface="Times New Roman"/>
                <a:cs typeface="Times New Roman"/>
              </a:rPr>
              <a:t>Since </a:t>
            </a:r>
            <a:r>
              <a:rPr sz="2800" b="1" spc="25" dirty="0">
                <a:latin typeface="Times New Roman"/>
                <a:cs typeface="Times New Roman"/>
              </a:rPr>
              <a:t>b</a:t>
            </a:r>
            <a:r>
              <a:rPr sz="2800" spc="25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does </a:t>
            </a:r>
            <a:r>
              <a:rPr sz="2800" spc="25" dirty="0">
                <a:latin typeface="Times New Roman"/>
                <a:cs typeface="Times New Roman"/>
              </a:rPr>
              <a:t>not </a:t>
            </a:r>
            <a:r>
              <a:rPr sz="2800" spc="-40" dirty="0">
                <a:latin typeface="Times New Roman"/>
                <a:cs typeface="Times New Roman"/>
              </a:rPr>
              <a:t>match </a:t>
            </a:r>
            <a:r>
              <a:rPr sz="2800" b="1" spc="-45" dirty="0">
                <a:latin typeface="Times New Roman"/>
                <a:cs typeface="Times New Roman"/>
              </a:rPr>
              <a:t>d</a:t>
            </a:r>
            <a:r>
              <a:rPr sz="2800" spc="-45" dirty="0">
                <a:latin typeface="Times New Roman"/>
                <a:cs typeface="Times New Roman"/>
              </a:rPr>
              <a:t>, </a:t>
            </a:r>
            <a:r>
              <a:rPr sz="2800" spc="-140" dirty="0">
                <a:latin typeface="Times New Roman"/>
                <a:cs typeface="Times New Roman"/>
              </a:rPr>
              <a:t>we </a:t>
            </a:r>
            <a:r>
              <a:rPr sz="2800" spc="15" dirty="0">
                <a:latin typeface="Times New Roman"/>
                <a:cs typeface="Times New Roman"/>
              </a:rPr>
              <a:t>report </a:t>
            </a:r>
            <a:r>
              <a:rPr sz="2800" spc="-80" dirty="0">
                <a:latin typeface="Times New Roman"/>
                <a:cs typeface="Times New Roman"/>
              </a:rPr>
              <a:t>failure </a:t>
            </a:r>
            <a:r>
              <a:rPr sz="2800" spc="-30" dirty="0">
                <a:latin typeface="Times New Roman"/>
                <a:cs typeface="Times New Roman"/>
              </a:rPr>
              <a:t>and go </a:t>
            </a:r>
            <a:r>
              <a:rPr sz="2800" spc="-75" dirty="0">
                <a:latin typeface="Times New Roman"/>
                <a:cs typeface="Times New Roman"/>
              </a:rPr>
              <a:t>back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130" dirty="0">
                <a:latin typeface="Times New Roman"/>
                <a:cs typeface="Times New Roman"/>
              </a:rPr>
              <a:t>A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80" dirty="0">
                <a:latin typeface="Times New Roman"/>
                <a:cs typeface="Times New Roman"/>
              </a:rPr>
              <a:t>see  </a:t>
            </a:r>
            <a:r>
              <a:rPr sz="2800" spc="-35" dirty="0">
                <a:latin typeface="Times New Roman"/>
                <a:cs typeface="Times New Roman"/>
              </a:rPr>
              <a:t>whether </a:t>
            </a:r>
            <a:r>
              <a:rPr sz="2800" spc="-25" dirty="0">
                <a:latin typeface="Times New Roman"/>
                <a:cs typeface="Times New Roman"/>
              </a:rPr>
              <a:t>there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15" dirty="0">
                <a:latin typeface="Times New Roman"/>
                <a:cs typeface="Times New Roman"/>
              </a:rPr>
              <a:t>another </a:t>
            </a:r>
            <a:r>
              <a:rPr sz="2800" spc="-65" dirty="0">
                <a:latin typeface="Times New Roman"/>
                <a:cs typeface="Times New Roman"/>
              </a:rPr>
              <a:t>alternative </a:t>
            </a:r>
            <a:r>
              <a:rPr sz="2800" spc="-5" dirty="0">
                <a:latin typeface="Times New Roman"/>
                <a:cs typeface="Times New Roman"/>
              </a:rPr>
              <a:t>for </a:t>
            </a:r>
            <a:r>
              <a:rPr sz="2800" spc="-130" dirty="0">
                <a:latin typeface="Times New Roman"/>
                <a:cs typeface="Times New Roman"/>
              </a:rPr>
              <a:t>A </a:t>
            </a:r>
            <a:r>
              <a:rPr sz="2800" spc="-5" dirty="0">
                <a:latin typeface="Times New Roman"/>
                <a:cs typeface="Times New Roman"/>
              </a:rPr>
              <a:t>that </a:t>
            </a:r>
            <a:r>
              <a:rPr sz="2800" spc="-55" dirty="0">
                <a:latin typeface="Times New Roman"/>
                <a:cs typeface="Times New Roman"/>
              </a:rPr>
              <a:t>has </a:t>
            </a:r>
            <a:r>
              <a:rPr sz="2800" spc="25" dirty="0">
                <a:latin typeface="Times New Roman"/>
                <a:cs typeface="Times New Roman"/>
              </a:rPr>
              <a:t>not </a:t>
            </a:r>
            <a:r>
              <a:rPr sz="2800" spc="-30" dirty="0">
                <a:latin typeface="Times New Roman"/>
                <a:cs typeface="Times New Roman"/>
              </a:rPr>
              <a:t>been </a:t>
            </a:r>
            <a:r>
              <a:rPr sz="2800" spc="-50" dirty="0">
                <a:latin typeface="Times New Roman"/>
                <a:cs typeface="Times New Roman"/>
              </a:rPr>
              <a:t>tried, </a:t>
            </a:r>
            <a:r>
              <a:rPr sz="2800" spc="5" dirty="0">
                <a:latin typeface="Times New Roman"/>
                <a:cs typeface="Times New Roman"/>
              </a:rPr>
              <a:t>but  </a:t>
            </a:r>
            <a:r>
              <a:rPr sz="2800" spc="-5" dirty="0">
                <a:latin typeface="Times New Roman"/>
                <a:cs typeface="Times New Roman"/>
              </a:rPr>
              <a:t>that </a:t>
            </a:r>
            <a:r>
              <a:rPr sz="2800" spc="-55" dirty="0">
                <a:latin typeface="Times New Roman"/>
                <a:cs typeface="Times New Roman"/>
              </a:rPr>
              <a:t>might </a:t>
            </a:r>
            <a:r>
              <a:rPr sz="2800" spc="-25" dirty="0">
                <a:latin typeface="Times New Roman"/>
                <a:cs typeface="Times New Roman"/>
              </a:rPr>
              <a:t>produce </a:t>
            </a:r>
            <a:r>
              <a:rPr sz="2800" spc="-110" dirty="0">
                <a:latin typeface="Times New Roman"/>
                <a:cs typeface="Times New Roman"/>
              </a:rPr>
              <a:t>a</a:t>
            </a:r>
            <a:r>
              <a:rPr sz="2800" spc="55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Times New Roman"/>
                <a:cs typeface="Times New Roman"/>
              </a:rPr>
              <a:t>match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62400" y="457200"/>
            <a:ext cx="2571745" cy="25145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47506" y="547649"/>
            <a:ext cx="8765667" cy="1258037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71450" marR="5080" indent="-159385">
              <a:lnSpc>
                <a:spcPts val="2710"/>
              </a:lnSpc>
              <a:spcBef>
                <a:spcPts val="750"/>
              </a:spcBef>
              <a:buClr>
                <a:srgbClr val="262626"/>
              </a:buClr>
              <a:buChar char="◦"/>
              <a:tabLst>
                <a:tab pos="172085" algn="l"/>
              </a:tabLst>
            </a:pPr>
            <a:r>
              <a:rPr sz="2800" spc="50" dirty="0">
                <a:latin typeface="Times New Roman"/>
                <a:cs typeface="Times New Roman"/>
              </a:rPr>
              <a:t>In </a:t>
            </a:r>
            <a:r>
              <a:rPr sz="2800" spc="-60" dirty="0">
                <a:latin typeface="Times New Roman"/>
                <a:cs typeface="Times New Roman"/>
              </a:rPr>
              <a:t>going </a:t>
            </a:r>
            <a:r>
              <a:rPr sz="2800" spc="-65" dirty="0">
                <a:latin typeface="Times New Roman"/>
                <a:cs typeface="Times New Roman"/>
              </a:rPr>
              <a:t>back </a:t>
            </a:r>
            <a:r>
              <a:rPr sz="2800" spc="35" dirty="0">
                <a:latin typeface="Times New Roman"/>
                <a:cs typeface="Times New Roman"/>
              </a:rPr>
              <a:t>to </a:t>
            </a:r>
            <a:r>
              <a:rPr sz="2800" spc="-105" dirty="0">
                <a:latin typeface="Times New Roman"/>
                <a:cs typeface="Times New Roman"/>
              </a:rPr>
              <a:t>A, </a:t>
            </a:r>
            <a:r>
              <a:rPr sz="2800" spc="-130" dirty="0">
                <a:latin typeface="Times New Roman"/>
                <a:cs typeface="Times New Roman"/>
              </a:rPr>
              <a:t>we </a:t>
            </a:r>
            <a:r>
              <a:rPr sz="2800" spc="-25" dirty="0">
                <a:latin typeface="Times New Roman"/>
                <a:cs typeface="Times New Roman"/>
              </a:rPr>
              <a:t>must </a:t>
            </a:r>
            <a:r>
              <a:rPr sz="2800" spc="-35" dirty="0">
                <a:latin typeface="Times New Roman"/>
                <a:cs typeface="Times New Roman"/>
              </a:rPr>
              <a:t>reset </a:t>
            </a:r>
            <a:r>
              <a:rPr sz="2800" dirty="0">
                <a:latin typeface="Times New Roman"/>
                <a:cs typeface="Times New Roman"/>
              </a:rPr>
              <a:t>the </a:t>
            </a:r>
            <a:r>
              <a:rPr sz="2800" spc="-10" dirty="0">
                <a:latin typeface="Times New Roman"/>
                <a:cs typeface="Times New Roman"/>
              </a:rPr>
              <a:t>input pointer </a:t>
            </a:r>
            <a:r>
              <a:rPr sz="2800" spc="35" dirty="0">
                <a:latin typeface="Times New Roman"/>
                <a:cs typeface="Times New Roman"/>
              </a:rPr>
              <a:t>to </a:t>
            </a:r>
            <a:r>
              <a:rPr sz="2800" spc="-25" dirty="0">
                <a:latin typeface="Times New Roman"/>
                <a:cs typeface="Times New Roman"/>
              </a:rPr>
              <a:t>position </a:t>
            </a:r>
            <a:r>
              <a:rPr sz="2800" spc="-85" dirty="0">
                <a:latin typeface="Times New Roman"/>
                <a:cs typeface="Times New Roman"/>
              </a:rPr>
              <a:t>2, </a:t>
            </a:r>
            <a:r>
              <a:rPr sz="2800" spc="-5" dirty="0">
                <a:latin typeface="Times New Roman"/>
                <a:cs typeface="Times New Roman"/>
              </a:rPr>
              <a:t>the  </a:t>
            </a:r>
            <a:r>
              <a:rPr sz="2800" spc="-25" dirty="0">
                <a:latin typeface="Times New Roman"/>
                <a:cs typeface="Times New Roman"/>
              </a:rPr>
              <a:t>position </a:t>
            </a:r>
            <a:r>
              <a:rPr sz="2800" spc="-45" dirty="0">
                <a:latin typeface="Times New Roman"/>
                <a:cs typeface="Times New Roman"/>
              </a:rPr>
              <a:t>it </a:t>
            </a:r>
            <a:r>
              <a:rPr sz="2800" spc="-20" dirty="0">
                <a:latin typeface="Times New Roman"/>
                <a:cs typeface="Times New Roman"/>
              </a:rPr>
              <a:t>had </a:t>
            </a:r>
            <a:r>
              <a:rPr sz="2800" spc="-40" dirty="0">
                <a:latin typeface="Times New Roman"/>
                <a:cs typeface="Times New Roman"/>
              </a:rPr>
              <a:t>when </a:t>
            </a:r>
            <a:r>
              <a:rPr sz="2800" spc="-130" dirty="0">
                <a:latin typeface="Times New Roman"/>
                <a:cs typeface="Times New Roman"/>
              </a:rPr>
              <a:t>we </a:t>
            </a:r>
            <a:r>
              <a:rPr sz="2800" spc="-40" dirty="0">
                <a:latin typeface="Times New Roman"/>
                <a:cs typeface="Times New Roman"/>
              </a:rPr>
              <a:t>first </a:t>
            </a:r>
            <a:r>
              <a:rPr sz="2800" spc="-65" dirty="0">
                <a:latin typeface="Times New Roman"/>
                <a:cs typeface="Times New Roman"/>
              </a:rPr>
              <a:t>came </a:t>
            </a:r>
            <a:r>
              <a:rPr sz="2800" spc="35" dirty="0">
                <a:latin typeface="Times New Roman"/>
                <a:cs typeface="Times New Roman"/>
              </a:rPr>
              <a:t>to</a:t>
            </a:r>
            <a:r>
              <a:rPr sz="2800" spc="360" dirty="0">
                <a:latin typeface="Times New Roman"/>
                <a:cs typeface="Times New Roman"/>
              </a:rPr>
              <a:t> </a:t>
            </a:r>
            <a:r>
              <a:rPr sz="2800" spc="-114" dirty="0">
                <a:latin typeface="Times New Roman"/>
                <a:cs typeface="Times New Roman"/>
              </a:rPr>
              <a:t>A</a:t>
            </a:r>
            <a:endParaRPr sz="2800">
              <a:latin typeface="Times New Roman"/>
              <a:cs typeface="Times New Roman"/>
            </a:endParaRPr>
          </a:p>
          <a:p>
            <a:pPr marL="171450" indent="-159385">
              <a:lnSpc>
                <a:spcPct val="100000"/>
              </a:lnSpc>
              <a:spcBef>
                <a:spcPts val="260"/>
              </a:spcBef>
              <a:buClr>
                <a:srgbClr val="262626"/>
              </a:buClr>
              <a:buChar char="◦"/>
              <a:tabLst>
                <a:tab pos="172085" algn="l"/>
              </a:tabLst>
            </a:pPr>
            <a:r>
              <a:rPr sz="2800" spc="5" dirty="0">
                <a:latin typeface="Times New Roman"/>
                <a:cs typeface="Times New Roman"/>
              </a:rPr>
              <a:t>The </a:t>
            </a:r>
            <a:r>
              <a:rPr sz="2800" spc="-25" dirty="0">
                <a:latin typeface="Times New Roman"/>
                <a:cs typeface="Times New Roman"/>
              </a:rPr>
              <a:t>second </a:t>
            </a:r>
            <a:r>
              <a:rPr sz="2800" spc="-60" dirty="0">
                <a:latin typeface="Times New Roman"/>
                <a:cs typeface="Times New Roman"/>
              </a:rPr>
              <a:t>alternative </a:t>
            </a:r>
            <a:r>
              <a:rPr sz="2800" dirty="0">
                <a:latin typeface="Times New Roman"/>
                <a:cs typeface="Times New Roman"/>
              </a:rPr>
              <a:t>for </a:t>
            </a:r>
            <a:r>
              <a:rPr sz="2800" spc="-114" dirty="0">
                <a:latin typeface="Times New Roman"/>
                <a:cs typeface="Times New Roman"/>
              </a:rPr>
              <a:t>A </a:t>
            </a:r>
            <a:r>
              <a:rPr sz="2800" spc="-20" dirty="0">
                <a:latin typeface="Times New Roman"/>
                <a:cs typeface="Times New Roman"/>
              </a:rPr>
              <a:t>produces </a:t>
            </a:r>
            <a:r>
              <a:rPr sz="2800" dirty="0">
                <a:latin typeface="Times New Roman"/>
                <a:cs typeface="Times New Roman"/>
              </a:rPr>
              <a:t>the </a:t>
            </a:r>
            <a:r>
              <a:rPr sz="2800" spc="-75" dirty="0">
                <a:latin typeface="Times New Roman"/>
                <a:cs typeface="Times New Roman"/>
              </a:rPr>
              <a:t>following</a:t>
            </a:r>
            <a:r>
              <a:rPr sz="2800" spc="210" dirty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tree: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47221" y="4459081"/>
            <a:ext cx="8707945" cy="1597232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71450" marR="5080" indent="-159385">
              <a:lnSpc>
                <a:spcPts val="2710"/>
              </a:lnSpc>
              <a:spcBef>
                <a:spcPts val="755"/>
              </a:spcBef>
              <a:buClr>
                <a:srgbClr val="262626"/>
              </a:buClr>
              <a:buChar char="◦"/>
              <a:tabLst>
                <a:tab pos="172085" algn="l"/>
                <a:tab pos="1449070" algn="l"/>
                <a:tab pos="6177915" algn="l"/>
                <a:tab pos="8259445" algn="l"/>
              </a:tabLst>
            </a:pPr>
            <a:r>
              <a:rPr sz="2800" spc="10" dirty="0">
                <a:latin typeface="Times New Roman"/>
                <a:cs typeface="Times New Roman"/>
              </a:rPr>
              <a:t>The </a:t>
            </a:r>
            <a:r>
              <a:rPr sz="2800" spc="-80" dirty="0">
                <a:latin typeface="Times New Roman"/>
                <a:cs typeface="Times New Roman"/>
              </a:rPr>
              <a:t>leaf	</a:t>
            </a:r>
            <a:r>
              <a:rPr sz="2800" spc="-245" dirty="0">
                <a:latin typeface="Times New Roman"/>
                <a:cs typeface="Times New Roman"/>
              </a:rPr>
              <a:t>‘</a:t>
            </a:r>
            <a:r>
              <a:rPr sz="2800" b="1" spc="-245" dirty="0">
                <a:latin typeface="Times New Roman"/>
                <a:cs typeface="Times New Roman"/>
              </a:rPr>
              <a:t>a</a:t>
            </a:r>
            <a:r>
              <a:rPr sz="2800" spc="-245" dirty="0">
                <a:latin typeface="Times New Roman"/>
                <a:cs typeface="Times New Roman"/>
              </a:rPr>
              <a:t>’  </a:t>
            </a:r>
            <a:r>
              <a:rPr sz="2800" spc="-40" dirty="0">
                <a:latin typeface="Times New Roman"/>
                <a:cs typeface="Times New Roman"/>
              </a:rPr>
              <a:t>matches </a:t>
            </a:r>
            <a:r>
              <a:rPr sz="2800" dirty="0">
                <a:latin typeface="Times New Roman"/>
                <a:cs typeface="Times New Roman"/>
              </a:rPr>
              <a:t>the </a:t>
            </a:r>
            <a:r>
              <a:rPr sz="2800" spc="-20" dirty="0">
                <a:latin typeface="Times New Roman"/>
                <a:cs typeface="Times New Roman"/>
              </a:rPr>
              <a:t>second</a:t>
            </a:r>
            <a:r>
              <a:rPr sz="2800" spc="-135" dirty="0">
                <a:latin typeface="Times New Roman"/>
                <a:cs typeface="Times New Roman"/>
              </a:rPr>
              <a:t> </a:t>
            </a:r>
            <a:r>
              <a:rPr sz="2800" spc="-60" dirty="0">
                <a:latin typeface="Times New Roman"/>
                <a:cs typeface="Times New Roman"/>
              </a:rPr>
              <a:t>symbol</a:t>
            </a:r>
            <a:r>
              <a:rPr sz="2800" spc="5" dirty="0">
                <a:latin typeface="Times New Roman"/>
                <a:cs typeface="Times New Roman"/>
              </a:rPr>
              <a:t> of	</a:t>
            </a:r>
            <a:r>
              <a:rPr sz="2800" spc="-140" dirty="0">
                <a:latin typeface="Times New Roman"/>
                <a:cs typeface="Times New Roman"/>
              </a:rPr>
              <a:t>w </a:t>
            </a:r>
            <a:r>
              <a:rPr sz="2800" spc="-20" dirty="0">
                <a:latin typeface="Times New Roman"/>
                <a:cs typeface="Times New Roman"/>
              </a:rPr>
              <a:t>and</a:t>
            </a:r>
            <a:r>
              <a:rPr sz="2800" spc="1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80" dirty="0">
                <a:latin typeface="Times New Roman"/>
                <a:cs typeface="Times New Roman"/>
              </a:rPr>
              <a:t>leaf	</a:t>
            </a:r>
            <a:r>
              <a:rPr sz="2800" b="1" spc="10" dirty="0">
                <a:latin typeface="Times New Roman"/>
                <a:cs typeface="Times New Roman"/>
              </a:rPr>
              <a:t>d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Times New Roman"/>
                <a:cs typeface="Times New Roman"/>
              </a:rPr>
              <a:t>matches  </a:t>
            </a:r>
            <a:r>
              <a:rPr sz="2800" dirty="0">
                <a:latin typeface="Times New Roman"/>
                <a:cs typeface="Times New Roman"/>
              </a:rPr>
              <a:t>the </a:t>
            </a:r>
            <a:r>
              <a:rPr sz="2800" spc="-10" dirty="0">
                <a:latin typeface="Times New Roman"/>
                <a:cs typeface="Times New Roman"/>
              </a:rPr>
              <a:t>third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60" dirty="0">
                <a:latin typeface="Times New Roman"/>
                <a:cs typeface="Times New Roman"/>
              </a:rPr>
              <a:t>symbol</a:t>
            </a:r>
            <a:endParaRPr sz="2800">
              <a:latin typeface="Times New Roman"/>
              <a:cs typeface="Times New Roman"/>
            </a:endParaRPr>
          </a:p>
          <a:p>
            <a:pPr marL="171450" marR="497205" indent="-159385">
              <a:lnSpc>
                <a:spcPts val="2710"/>
              </a:lnSpc>
              <a:spcBef>
                <a:spcPts val="905"/>
              </a:spcBef>
              <a:buClr>
                <a:srgbClr val="262626"/>
              </a:buClr>
              <a:buChar char="◦"/>
              <a:tabLst>
                <a:tab pos="172085" algn="l"/>
                <a:tab pos="3744595" algn="l"/>
              </a:tabLst>
            </a:pPr>
            <a:r>
              <a:rPr sz="2800" spc="-85" dirty="0">
                <a:latin typeface="Times New Roman"/>
                <a:cs typeface="Times New Roman"/>
              </a:rPr>
              <a:t>Since </a:t>
            </a:r>
            <a:r>
              <a:rPr sz="2800" spc="-125" dirty="0">
                <a:latin typeface="Times New Roman"/>
                <a:cs typeface="Times New Roman"/>
              </a:rPr>
              <a:t>we </a:t>
            </a:r>
            <a:r>
              <a:rPr sz="2800" spc="-75" dirty="0">
                <a:latin typeface="Times New Roman"/>
                <a:cs typeface="Times New Roman"/>
              </a:rPr>
              <a:t>have </a:t>
            </a:r>
            <a:r>
              <a:rPr sz="2800" spc="-10" dirty="0">
                <a:latin typeface="Times New Roman"/>
                <a:cs typeface="Times New Roman"/>
              </a:rPr>
              <a:t>produced </a:t>
            </a:r>
            <a:r>
              <a:rPr sz="2800" spc="-95" dirty="0">
                <a:latin typeface="Times New Roman"/>
                <a:cs typeface="Times New Roman"/>
              </a:rPr>
              <a:t>a </a:t>
            </a:r>
            <a:r>
              <a:rPr sz="2800" spc="-40" dirty="0">
                <a:latin typeface="Times New Roman"/>
                <a:cs typeface="Times New Roman"/>
              </a:rPr>
              <a:t>parse </a:t>
            </a:r>
            <a:r>
              <a:rPr sz="2800" spc="-25" dirty="0">
                <a:latin typeface="Times New Roman"/>
                <a:cs typeface="Times New Roman"/>
              </a:rPr>
              <a:t>tree </a:t>
            </a:r>
            <a:r>
              <a:rPr sz="2800" spc="5" dirty="0">
                <a:latin typeface="Times New Roman"/>
                <a:cs typeface="Times New Roman"/>
              </a:rPr>
              <a:t>for </a:t>
            </a:r>
            <a:r>
              <a:rPr sz="2800" spc="-265" dirty="0">
                <a:latin typeface="Times New Roman"/>
                <a:cs typeface="Times New Roman"/>
              </a:rPr>
              <a:t>w, </a:t>
            </a:r>
            <a:r>
              <a:rPr sz="2800" spc="-125" dirty="0">
                <a:latin typeface="Times New Roman"/>
                <a:cs typeface="Times New Roman"/>
              </a:rPr>
              <a:t>we </a:t>
            </a:r>
            <a:r>
              <a:rPr sz="2800" spc="-40" dirty="0">
                <a:latin typeface="Times New Roman"/>
                <a:cs typeface="Times New Roman"/>
              </a:rPr>
              <a:t>halt </a:t>
            </a:r>
            <a:r>
              <a:rPr sz="2800" spc="-20" dirty="0">
                <a:latin typeface="Times New Roman"/>
                <a:cs typeface="Times New Roman"/>
              </a:rPr>
              <a:t>and </a:t>
            </a:r>
            <a:r>
              <a:rPr sz="2800" spc="-15" dirty="0">
                <a:latin typeface="Times New Roman"/>
                <a:cs typeface="Times New Roman"/>
              </a:rPr>
              <a:t>announce  </a:t>
            </a:r>
            <a:r>
              <a:rPr sz="2800" spc="-65" dirty="0">
                <a:latin typeface="Times New Roman"/>
                <a:cs typeface="Times New Roman"/>
              </a:rPr>
              <a:t>successful</a:t>
            </a:r>
            <a:r>
              <a:rPr sz="2800" spc="3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completion</a:t>
            </a:r>
            <a:r>
              <a:rPr sz="2800" spc="3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of	</a:t>
            </a:r>
            <a:r>
              <a:rPr sz="2800" spc="-55" dirty="0">
                <a:latin typeface="Times New Roman"/>
                <a:cs typeface="Times New Roman"/>
              </a:rPr>
              <a:t>parsing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53357" y="1957995"/>
            <a:ext cx="2666041" cy="2495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381000"/>
            <a:ext cx="76200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05" dirty="0">
                <a:solidFill>
                  <a:srgbClr val="262626"/>
                </a:solidFill>
              </a:rPr>
              <a:t>Recursive-Descent</a:t>
            </a:r>
            <a:r>
              <a:rPr sz="4800" spc="-40" dirty="0">
                <a:solidFill>
                  <a:srgbClr val="262626"/>
                </a:solidFill>
              </a:rPr>
              <a:t> </a:t>
            </a:r>
            <a:r>
              <a:rPr sz="4800" spc="-130" dirty="0">
                <a:solidFill>
                  <a:srgbClr val="262626"/>
                </a:solidFill>
              </a:rPr>
              <a:t>Parsing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685800" y="1905000"/>
            <a:ext cx="9443331" cy="22826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510" marR="364490" indent="-131445">
              <a:lnSpc>
                <a:spcPct val="100000"/>
              </a:lnSpc>
              <a:spcBef>
                <a:spcPts val="1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130" dirty="0">
                <a:latin typeface="Times New Roman"/>
                <a:cs typeface="Times New Roman"/>
              </a:rPr>
              <a:t>A </a:t>
            </a:r>
            <a:r>
              <a:rPr sz="2800" spc="-65" dirty="0">
                <a:latin typeface="Times New Roman"/>
                <a:cs typeface="Times New Roman"/>
              </a:rPr>
              <a:t>left-recursive </a:t>
            </a:r>
            <a:r>
              <a:rPr sz="2800" spc="-55" dirty="0">
                <a:latin typeface="Times New Roman"/>
                <a:cs typeface="Times New Roman"/>
              </a:rPr>
              <a:t>grammar can </a:t>
            </a:r>
            <a:r>
              <a:rPr sz="2800" spc="-80" dirty="0">
                <a:latin typeface="Times New Roman"/>
                <a:cs typeface="Times New Roman"/>
              </a:rPr>
              <a:t>cause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60" dirty="0">
                <a:latin typeface="Times New Roman"/>
                <a:cs typeface="Times New Roman"/>
              </a:rPr>
              <a:t>recursive-descent parser, </a:t>
            </a:r>
            <a:r>
              <a:rPr sz="2800" spc="-75" dirty="0">
                <a:latin typeface="Times New Roman"/>
                <a:cs typeface="Times New Roman"/>
              </a:rPr>
              <a:t>even  </a:t>
            </a:r>
            <a:r>
              <a:rPr sz="2800" spc="-10" dirty="0">
                <a:latin typeface="Times New Roman"/>
                <a:cs typeface="Times New Roman"/>
              </a:rPr>
              <a:t>one </a:t>
            </a:r>
            <a:r>
              <a:rPr sz="2800" spc="-65" dirty="0">
                <a:latin typeface="Times New Roman"/>
                <a:cs typeface="Times New Roman"/>
              </a:rPr>
              <a:t>with </a:t>
            </a:r>
            <a:r>
              <a:rPr sz="2800" spc="-75" dirty="0">
                <a:latin typeface="Times New Roman"/>
                <a:cs typeface="Times New Roman"/>
              </a:rPr>
              <a:t>backtracking,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30" dirty="0">
                <a:latin typeface="Times New Roman"/>
                <a:cs typeface="Times New Roman"/>
              </a:rPr>
              <a:t>go </a:t>
            </a:r>
            <a:r>
              <a:rPr sz="2800" spc="-15" dirty="0">
                <a:latin typeface="Times New Roman"/>
                <a:cs typeface="Times New Roman"/>
              </a:rPr>
              <a:t>into </a:t>
            </a:r>
            <a:r>
              <a:rPr sz="2800" spc="-45" dirty="0">
                <a:latin typeface="Times New Roman"/>
                <a:cs typeface="Times New Roman"/>
              </a:rPr>
              <a:t>an </a:t>
            </a:r>
            <a:r>
              <a:rPr sz="2800" spc="-55" dirty="0">
                <a:latin typeface="Times New Roman"/>
                <a:cs typeface="Times New Roman"/>
              </a:rPr>
              <a:t>infinite</a:t>
            </a:r>
            <a:r>
              <a:rPr sz="2800" spc="18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loop</a:t>
            </a:r>
            <a:endParaRPr sz="2800">
              <a:latin typeface="Times New Roman"/>
              <a:cs typeface="Times New Roman"/>
            </a:endParaRPr>
          </a:p>
          <a:p>
            <a:pPr marL="143510" marR="508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5" dirty="0">
                <a:latin typeface="Times New Roman"/>
                <a:cs typeface="Times New Roman"/>
              </a:rPr>
              <a:t>That </a:t>
            </a:r>
            <a:r>
              <a:rPr sz="2800" spc="-130" dirty="0">
                <a:latin typeface="Times New Roman"/>
                <a:cs typeface="Times New Roman"/>
              </a:rPr>
              <a:t>is, </a:t>
            </a:r>
            <a:r>
              <a:rPr sz="2800" spc="-50" dirty="0">
                <a:latin typeface="Times New Roman"/>
                <a:cs typeface="Times New Roman"/>
              </a:rPr>
              <a:t>when </a:t>
            </a:r>
            <a:r>
              <a:rPr sz="2800" spc="-140" dirty="0">
                <a:latin typeface="Times New Roman"/>
                <a:cs typeface="Times New Roman"/>
              </a:rPr>
              <a:t>we </a:t>
            </a:r>
            <a:r>
              <a:rPr sz="2800" spc="-45" dirty="0">
                <a:latin typeface="Times New Roman"/>
                <a:cs typeface="Times New Roman"/>
              </a:rPr>
              <a:t>try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45" dirty="0">
                <a:latin typeface="Times New Roman"/>
                <a:cs typeface="Times New Roman"/>
              </a:rPr>
              <a:t>expand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30" dirty="0">
                <a:latin typeface="Times New Roman"/>
                <a:cs typeface="Times New Roman"/>
              </a:rPr>
              <a:t>nonterminal </a:t>
            </a:r>
            <a:r>
              <a:rPr sz="2800" spc="-110" dirty="0">
                <a:latin typeface="Times New Roman"/>
                <a:cs typeface="Times New Roman"/>
              </a:rPr>
              <a:t>A, </a:t>
            </a:r>
            <a:r>
              <a:rPr sz="2800" spc="-140" dirty="0">
                <a:latin typeface="Times New Roman"/>
                <a:cs typeface="Times New Roman"/>
              </a:rPr>
              <a:t>we </a:t>
            </a:r>
            <a:r>
              <a:rPr sz="2800" spc="-135" dirty="0">
                <a:latin typeface="Times New Roman"/>
                <a:cs typeface="Times New Roman"/>
              </a:rPr>
              <a:t>may </a:t>
            </a:r>
            <a:r>
              <a:rPr sz="2800" spc="-95" dirty="0">
                <a:latin typeface="Times New Roman"/>
                <a:cs typeface="Times New Roman"/>
              </a:rPr>
              <a:t>eventually  </a:t>
            </a:r>
            <a:r>
              <a:rPr sz="2800" spc="-40" dirty="0">
                <a:latin typeface="Times New Roman"/>
                <a:cs typeface="Times New Roman"/>
              </a:rPr>
              <a:t>find </a:t>
            </a:r>
            <a:r>
              <a:rPr sz="2800" spc="-70" dirty="0">
                <a:latin typeface="Times New Roman"/>
                <a:cs typeface="Times New Roman"/>
              </a:rPr>
              <a:t>ourselves </a:t>
            </a:r>
            <a:r>
              <a:rPr sz="2800" spc="-85" dirty="0">
                <a:latin typeface="Times New Roman"/>
                <a:cs typeface="Times New Roman"/>
              </a:rPr>
              <a:t>again </a:t>
            </a:r>
            <a:r>
              <a:rPr sz="2800" spc="-70" dirty="0">
                <a:latin typeface="Times New Roman"/>
                <a:cs typeface="Times New Roman"/>
              </a:rPr>
              <a:t>trying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45" dirty="0">
                <a:latin typeface="Times New Roman"/>
                <a:cs typeface="Times New Roman"/>
              </a:rPr>
              <a:t>expand </a:t>
            </a:r>
            <a:r>
              <a:rPr sz="2800" spc="-130" dirty="0">
                <a:latin typeface="Times New Roman"/>
                <a:cs typeface="Times New Roman"/>
              </a:rPr>
              <a:t>A </a:t>
            </a:r>
            <a:r>
              <a:rPr sz="2800" spc="-35" dirty="0">
                <a:latin typeface="Times New Roman"/>
                <a:cs typeface="Times New Roman"/>
              </a:rPr>
              <a:t>without </a:t>
            </a:r>
            <a:r>
              <a:rPr sz="2800" spc="-80" dirty="0">
                <a:latin typeface="Times New Roman"/>
                <a:cs typeface="Times New Roman"/>
              </a:rPr>
              <a:t>having </a:t>
            </a:r>
            <a:r>
              <a:rPr sz="2800" spc="-35" dirty="0">
                <a:latin typeface="Times New Roman"/>
                <a:cs typeface="Times New Roman"/>
              </a:rPr>
              <a:t>consumed </a:t>
            </a:r>
            <a:r>
              <a:rPr sz="2800" spc="-110" dirty="0">
                <a:latin typeface="Times New Roman"/>
                <a:cs typeface="Times New Roman"/>
              </a:rPr>
              <a:t>any  </a:t>
            </a:r>
            <a:r>
              <a:rPr sz="2800" spc="-15" dirty="0">
                <a:latin typeface="Times New Roman"/>
                <a:cs typeface="Times New Roman"/>
              </a:rPr>
              <a:t>input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6180" y="424909"/>
            <a:ext cx="9748648" cy="6106800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2800" u="heavy" spc="-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Algorithm:</a:t>
            </a:r>
            <a:endParaRPr sz="28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900"/>
              </a:spcBef>
              <a:buAutoNum type="arabicPeriod"/>
              <a:tabLst>
                <a:tab pos="345440" algn="l"/>
                <a:tab pos="3285490" algn="l"/>
              </a:tabLst>
            </a:pPr>
            <a:r>
              <a:rPr sz="2800" spc="-65" dirty="0">
                <a:latin typeface="Times New Roman"/>
                <a:cs typeface="Times New Roman"/>
              </a:rPr>
              <a:t>Use </a:t>
            </a:r>
            <a:r>
              <a:rPr sz="2800" spc="-55" dirty="0">
                <a:latin typeface="Times New Roman"/>
                <a:cs typeface="Times New Roman"/>
              </a:rPr>
              <a:t>two </a:t>
            </a:r>
            <a:r>
              <a:rPr sz="2800" spc="-45" dirty="0">
                <a:latin typeface="Times New Roman"/>
                <a:cs typeface="Times New Roman"/>
              </a:rPr>
              <a:t>pointers: </a:t>
            </a:r>
            <a:r>
              <a:rPr sz="2800" b="1" spc="-90" dirty="0">
                <a:latin typeface="Times New Roman"/>
                <a:cs typeface="Times New Roman"/>
              </a:rPr>
              <a:t>iptr </a:t>
            </a:r>
            <a:r>
              <a:rPr sz="2800" spc="-5" dirty="0">
                <a:latin typeface="Times New Roman"/>
                <a:cs typeface="Times New Roman"/>
              </a:rPr>
              <a:t>for </a:t>
            </a:r>
            <a:r>
              <a:rPr sz="2800" spc="-40" dirty="0">
                <a:latin typeface="Times New Roman"/>
                <a:cs typeface="Times New Roman"/>
              </a:rPr>
              <a:t>pointing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15" dirty="0">
                <a:latin typeface="Times New Roman"/>
                <a:cs typeface="Times New Roman"/>
              </a:rPr>
              <a:t>input </a:t>
            </a:r>
            <a:r>
              <a:rPr sz="2800" spc="-75" dirty="0">
                <a:latin typeface="Times New Roman"/>
                <a:cs typeface="Times New Roman"/>
              </a:rPr>
              <a:t>symbol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30" dirty="0">
                <a:latin typeface="Times New Roman"/>
                <a:cs typeface="Times New Roman"/>
              </a:rPr>
              <a:t>be </a:t>
            </a:r>
            <a:r>
              <a:rPr sz="2800" spc="-50" dirty="0">
                <a:latin typeface="Times New Roman"/>
                <a:cs typeface="Times New Roman"/>
              </a:rPr>
              <a:t>read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b="1" spc="-80" dirty="0">
                <a:latin typeface="Times New Roman"/>
                <a:cs typeface="Times New Roman"/>
              </a:rPr>
              <a:t>optr </a:t>
            </a:r>
            <a:r>
              <a:rPr sz="2800" spc="-5" dirty="0">
                <a:latin typeface="Times New Roman"/>
                <a:cs typeface="Times New Roman"/>
              </a:rPr>
              <a:t>for  </a:t>
            </a:r>
            <a:r>
              <a:rPr sz="2800" spc="-40" dirty="0">
                <a:latin typeface="Times New Roman"/>
                <a:cs typeface="Times New Roman"/>
              </a:rPr>
              <a:t>pointing 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60" dirty="0">
                <a:latin typeface="Times New Roman"/>
                <a:cs typeface="Times New Roman"/>
              </a:rPr>
              <a:t> </a:t>
            </a:r>
            <a:r>
              <a:rPr sz="2800" spc="-75" dirty="0">
                <a:latin typeface="Times New Roman"/>
                <a:cs typeface="Times New Roman"/>
              </a:rPr>
              <a:t>symbol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5" dirty="0">
                <a:latin typeface="Times New Roman"/>
                <a:cs typeface="Times New Roman"/>
              </a:rPr>
              <a:t>output </a:t>
            </a:r>
            <a:r>
              <a:rPr sz="2800" spc="-60" dirty="0">
                <a:latin typeface="Times New Roman"/>
                <a:cs typeface="Times New Roman"/>
              </a:rPr>
              <a:t>string, </a:t>
            </a:r>
            <a:r>
              <a:rPr sz="2800" spc="-110" dirty="0">
                <a:latin typeface="Times New Roman"/>
                <a:cs typeface="Times New Roman"/>
              </a:rPr>
              <a:t>initially </a:t>
            </a:r>
            <a:r>
              <a:rPr sz="2800" spc="-15" dirty="0">
                <a:latin typeface="Times New Roman"/>
                <a:cs typeface="Times New Roman"/>
              </a:rPr>
              <a:t>start </a:t>
            </a:r>
            <a:r>
              <a:rPr sz="2800" spc="-75" dirty="0">
                <a:latin typeface="Times New Roman"/>
                <a:cs typeface="Times New Roman"/>
              </a:rPr>
              <a:t>symbol</a:t>
            </a:r>
            <a:r>
              <a:rPr sz="2800" spc="160" dirty="0">
                <a:latin typeface="Times New Roman"/>
                <a:cs typeface="Times New Roman"/>
              </a:rPr>
              <a:t> </a:t>
            </a:r>
            <a:r>
              <a:rPr sz="2800" spc="-210" dirty="0">
                <a:latin typeface="Times New Roman"/>
                <a:cs typeface="Times New Roman"/>
              </a:rPr>
              <a:t>S.</a:t>
            </a:r>
            <a:endParaRPr sz="2800">
              <a:latin typeface="Times New Roman"/>
              <a:cs typeface="Times New Roman"/>
            </a:endParaRPr>
          </a:p>
          <a:p>
            <a:pPr marL="12700" marR="368935">
              <a:lnSpc>
                <a:spcPct val="100000"/>
              </a:lnSpc>
              <a:spcBef>
                <a:spcPts val="900"/>
              </a:spcBef>
              <a:buAutoNum type="arabicPeriod"/>
              <a:tabLst>
                <a:tab pos="345440" algn="l"/>
                <a:tab pos="720725" algn="l"/>
              </a:tabLst>
            </a:pPr>
            <a:r>
              <a:rPr sz="2800" spc="15" dirty="0">
                <a:latin typeface="Times New Roman"/>
                <a:cs typeface="Times New Roman"/>
              </a:rPr>
              <a:t>If	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75" dirty="0">
                <a:latin typeface="Times New Roman"/>
                <a:cs typeface="Times New Roman"/>
              </a:rPr>
              <a:t>symbol </a:t>
            </a:r>
            <a:r>
              <a:rPr sz="2800" spc="-20" dirty="0">
                <a:latin typeface="Times New Roman"/>
                <a:cs typeface="Times New Roman"/>
              </a:rPr>
              <a:t>pointed </a:t>
            </a:r>
            <a:r>
              <a:rPr sz="2800" spc="-125" dirty="0">
                <a:latin typeface="Times New Roman"/>
                <a:cs typeface="Times New Roman"/>
              </a:rPr>
              <a:t>by </a:t>
            </a:r>
            <a:r>
              <a:rPr sz="2800" b="1" spc="-80" dirty="0">
                <a:latin typeface="Times New Roman"/>
                <a:cs typeface="Times New Roman"/>
              </a:rPr>
              <a:t>optr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35" dirty="0">
                <a:latin typeface="Times New Roman"/>
                <a:cs typeface="Times New Roman"/>
              </a:rPr>
              <a:t>non-terminal, </a:t>
            </a:r>
            <a:r>
              <a:rPr sz="2800" spc="-65" dirty="0">
                <a:latin typeface="Times New Roman"/>
                <a:cs typeface="Times New Roman"/>
              </a:rPr>
              <a:t>use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45" dirty="0">
                <a:latin typeface="Times New Roman"/>
                <a:cs typeface="Times New Roman"/>
              </a:rPr>
              <a:t>first </a:t>
            </a:r>
            <a:r>
              <a:rPr sz="2800" spc="-40" dirty="0">
                <a:latin typeface="Times New Roman"/>
                <a:cs typeface="Times New Roman"/>
              </a:rPr>
              <a:t>unexpanded  </a:t>
            </a:r>
            <a:r>
              <a:rPr sz="2800" spc="-15" dirty="0">
                <a:latin typeface="Times New Roman"/>
                <a:cs typeface="Times New Roman"/>
              </a:rPr>
              <a:t>production </a:t>
            </a:r>
            <a:r>
              <a:rPr sz="2800" spc="-45" dirty="0">
                <a:latin typeface="Times New Roman"/>
                <a:cs typeface="Times New Roman"/>
              </a:rPr>
              <a:t>rule </a:t>
            </a:r>
            <a:r>
              <a:rPr sz="2800" spc="-5" dirty="0">
                <a:latin typeface="Times New Roman"/>
                <a:cs typeface="Times New Roman"/>
              </a:rPr>
              <a:t>for</a:t>
            </a:r>
            <a:r>
              <a:rPr sz="2800" spc="40" dirty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expansion.</a:t>
            </a:r>
            <a:endParaRPr sz="2800">
              <a:latin typeface="Times New Roman"/>
              <a:cs typeface="Times New Roman"/>
            </a:endParaRPr>
          </a:p>
          <a:p>
            <a:pPr marL="12700" marR="772795">
              <a:lnSpc>
                <a:spcPct val="100000"/>
              </a:lnSpc>
              <a:spcBef>
                <a:spcPts val="900"/>
              </a:spcBef>
              <a:buAutoNum type="arabicPeriod"/>
              <a:tabLst>
                <a:tab pos="345440" algn="l"/>
              </a:tabLst>
            </a:pPr>
            <a:r>
              <a:rPr sz="2800" spc="-100" dirty="0">
                <a:latin typeface="Times New Roman"/>
                <a:cs typeface="Times New Roman"/>
              </a:rPr>
              <a:t>While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75" dirty="0">
                <a:latin typeface="Times New Roman"/>
                <a:cs typeface="Times New Roman"/>
              </a:rPr>
              <a:t>symbol </a:t>
            </a:r>
            <a:r>
              <a:rPr sz="2800" spc="-20" dirty="0">
                <a:latin typeface="Times New Roman"/>
                <a:cs typeface="Times New Roman"/>
              </a:rPr>
              <a:t>pointed </a:t>
            </a:r>
            <a:r>
              <a:rPr sz="2800" spc="-125" dirty="0">
                <a:latin typeface="Times New Roman"/>
                <a:cs typeface="Times New Roman"/>
              </a:rPr>
              <a:t>by </a:t>
            </a:r>
            <a:r>
              <a:rPr sz="2800" b="1" spc="-90" dirty="0">
                <a:latin typeface="Times New Roman"/>
                <a:cs typeface="Times New Roman"/>
              </a:rPr>
              <a:t>iptr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b="1" spc="-80" dirty="0">
                <a:latin typeface="Times New Roman"/>
                <a:cs typeface="Times New Roman"/>
              </a:rPr>
              <a:t>optr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75" dirty="0">
                <a:latin typeface="Times New Roman"/>
                <a:cs typeface="Times New Roman"/>
              </a:rPr>
              <a:t>same </a:t>
            </a:r>
            <a:r>
              <a:rPr sz="2800" spc="-35" dirty="0">
                <a:latin typeface="Times New Roman"/>
                <a:cs typeface="Times New Roman"/>
              </a:rPr>
              <a:t>increment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25" dirty="0">
                <a:latin typeface="Times New Roman"/>
                <a:cs typeface="Times New Roman"/>
              </a:rPr>
              <a:t>both  </a:t>
            </a:r>
            <a:r>
              <a:rPr sz="2800" spc="-45" dirty="0">
                <a:latin typeface="Times New Roman"/>
                <a:cs typeface="Times New Roman"/>
              </a:rPr>
              <a:t>pointers.</a:t>
            </a:r>
            <a:endParaRPr sz="2800">
              <a:latin typeface="Times New Roman"/>
              <a:cs typeface="Times New Roman"/>
            </a:endParaRPr>
          </a:p>
          <a:p>
            <a:pPr marL="344805" indent="-332740">
              <a:lnSpc>
                <a:spcPct val="100000"/>
              </a:lnSpc>
              <a:spcBef>
                <a:spcPts val="900"/>
              </a:spcBef>
              <a:buAutoNum type="arabicPeriod"/>
              <a:tabLst>
                <a:tab pos="345440" algn="l"/>
              </a:tabLst>
            </a:pPr>
            <a:r>
              <a:rPr sz="2800" spc="-5" dirty="0">
                <a:latin typeface="Times New Roman"/>
                <a:cs typeface="Times New Roman"/>
              </a:rPr>
              <a:t>The </a:t>
            </a:r>
            <a:r>
              <a:rPr sz="2800" spc="-15" dirty="0">
                <a:latin typeface="Times New Roman"/>
                <a:cs typeface="Times New Roman"/>
              </a:rPr>
              <a:t>loop </a:t>
            </a:r>
            <a:r>
              <a:rPr sz="2800" spc="-55" dirty="0">
                <a:latin typeface="Times New Roman"/>
                <a:cs typeface="Times New Roman"/>
              </a:rPr>
              <a:t>in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65" dirty="0">
                <a:latin typeface="Times New Roman"/>
                <a:cs typeface="Times New Roman"/>
              </a:rPr>
              <a:t>above </a:t>
            </a:r>
            <a:r>
              <a:rPr sz="2800" spc="-15" dirty="0">
                <a:latin typeface="Times New Roman"/>
                <a:cs typeface="Times New Roman"/>
              </a:rPr>
              <a:t>step </a:t>
            </a:r>
            <a:r>
              <a:rPr sz="2800" spc="-35" dirty="0">
                <a:latin typeface="Times New Roman"/>
                <a:cs typeface="Times New Roman"/>
              </a:rPr>
              <a:t>terminates</a:t>
            </a:r>
            <a:r>
              <a:rPr sz="2800" spc="125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when</a:t>
            </a:r>
            <a:endParaRPr sz="2800">
              <a:latin typeface="Times New Roman"/>
              <a:cs typeface="Times New Roman"/>
            </a:endParaRPr>
          </a:p>
          <a:p>
            <a:pPr marL="780415" lvl="1" indent="-311785">
              <a:lnSpc>
                <a:spcPct val="100000"/>
              </a:lnSpc>
              <a:spcBef>
                <a:spcPts val="900"/>
              </a:spcBef>
              <a:buAutoNum type="alphaLcPeriod"/>
              <a:tabLst>
                <a:tab pos="781050" algn="l"/>
              </a:tabLst>
            </a:pPr>
            <a:r>
              <a:rPr sz="2800" spc="-25" dirty="0">
                <a:latin typeface="Times New Roman"/>
                <a:cs typeface="Times New Roman"/>
              </a:rPr>
              <a:t>there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30" dirty="0">
                <a:latin typeface="Times New Roman"/>
                <a:cs typeface="Times New Roman"/>
              </a:rPr>
              <a:t>non-terminal </a:t>
            </a:r>
            <a:r>
              <a:rPr sz="2800" spc="-40" dirty="0">
                <a:latin typeface="Times New Roman"/>
                <a:cs typeface="Times New Roman"/>
              </a:rPr>
              <a:t>at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5" dirty="0">
                <a:latin typeface="Times New Roman"/>
                <a:cs typeface="Times New Roman"/>
              </a:rPr>
              <a:t>output </a:t>
            </a:r>
            <a:r>
              <a:rPr sz="2800" spc="-95" dirty="0">
                <a:latin typeface="Times New Roman"/>
                <a:cs typeface="Times New Roman"/>
              </a:rPr>
              <a:t>(case</a:t>
            </a:r>
            <a:r>
              <a:rPr sz="2800" spc="275" dirty="0">
                <a:latin typeface="Times New Roman"/>
                <a:cs typeface="Times New Roman"/>
              </a:rPr>
              <a:t> </a:t>
            </a:r>
            <a:r>
              <a:rPr sz="2800" spc="-130" dirty="0">
                <a:latin typeface="Times New Roman"/>
                <a:cs typeface="Times New Roman"/>
              </a:rPr>
              <a:t>A)</a:t>
            </a:r>
            <a:endParaRPr sz="2800">
              <a:latin typeface="Times New Roman"/>
              <a:cs typeface="Times New Roman"/>
            </a:endParaRPr>
          </a:p>
          <a:p>
            <a:pPr marL="802005" lvl="1" indent="-333375">
              <a:lnSpc>
                <a:spcPct val="100000"/>
              </a:lnSpc>
              <a:spcBef>
                <a:spcPts val="900"/>
              </a:spcBef>
              <a:buAutoNum type="alphaLcPeriod"/>
              <a:tabLst>
                <a:tab pos="802640" algn="l"/>
                <a:tab pos="2922905" algn="l"/>
              </a:tabLst>
            </a:pPr>
            <a:r>
              <a:rPr sz="2800" spc="-50" dirty="0">
                <a:latin typeface="Times New Roman"/>
                <a:cs typeface="Times New Roman"/>
              </a:rPr>
              <a:t>it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16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end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15" dirty="0">
                <a:latin typeface="Times New Roman"/>
                <a:cs typeface="Times New Roman"/>
              </a:rPr>
              <a:t>input </a:t>
            </a:r>
            <a:r>
              <a:rPr sz="2800" spc="-95" dirty="0">
                <a:latin typeface="Times New Roman"/>
                <a:cs typeface="Times New Roman"/>
              </a:rPr>
              <a:t>(case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140" dirty="0">
                <a:latin typeface="Times New Roman"/>
                <a:cs typeface="Times New Roman"/>
              </a:rPr>
              <a:t>B)</a:t>
            </a:r>
            <a:endParaRPr sz="2800">
              <a:latin typeface="Times New Roman"/>
              <a:cs typeface="Times New Roman"/>
            </a:endParaRPr>
          </a:p>
          <a:p>
            <a:pPr marL="775335" lvl="1" indent="-306705">
              <a:lnSpc>
                <a:spcPct val="100000"/>
              </a:lnSpc>
              <a:spcBef>
                <a:spcPts val="900"/>
              </a:spcBef>
              <a:buAutoNum type="alphaLcPeriod"/>
              <a:tabLst>
                <a:tab pos="775970" algn="l"/>
              </a:tabLst>
            </a:pPr>
            <a:r>
              <a:rPr sz="2800" spc="-50" dirty="0">
                <a:latin typeface="Times New Roman"/>
                <a:cs typeface="Times New Roman"/>
              </a:rPr>
              <a:t>unmatching </a:t>
            </a:r>
            <a:r>
              <a:rPr sz="2800" spc="-45" dirty="0">
                <a:latin typeface="Times New Roman"/>
                <a:cs typeface="Times New Roman"/>
              </a:rPr>
              <a:t>terminal </a:t>
            </a:r>
            <a:r>
              <a:rPr sz="2800" spc="-75" dirty="0">
                <a:latin typeface="Times New Roman"/>
                <a:cs typeface="Times New Roman"/>
              </a:rPr>
              <a:t>symbol </a:t>
            </a:r>
            <a:r>
              <a:rPr sz="2800" spc="-20" dirty="0">
                <a:latin typeface="Times New Roman"/>
                <a:cs typeface="Times New Roman"/>
              </a:rPr>
              <a:t>pointed </a:t>
            </a:r>
            <a:r>
              <a:rPr sz="2800" spc="-125" dirty="0">
                <a:latin typeface="Times New Roman"/>
                <a:cs typeface="Times New Roman"/>
              </a:rPr>
              <a:t>by </a:t>
            </a:r>
            <a:r>
              <a:rPr sz="2800" b="1" spc="-90" dirty="0">
                <a:latin typeface="Times New Roman"/>
                <a:cs typeface="Times New Roman"/>
              </a:rPr>
              <a:t>iptr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b="1" spc="-80" dirty="0">
                <a:latin typeface="Times New Roman"/>
                <a:cs typeface="Times New Roman"/>
              </a:rPr>
              <a:t>optr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55" dirty="0">
                <a:latin typeface="Times New Roman"/>
                <a:cs typeface="Times New Roman"/>
              </a:rPr>
              <a:t>seen </a:t>
            </a:r>
            <a:r>
              <a:rPr sz="2800" spc="-95" dirty="0">
                <a:latin typeface="Times New Roman"/>
                <a:cs typeface="Times New Roman"/>
              </a:rPr>
              <a:t>(case</a:t>
            </a:r>
            <a:r>
              <a:rPr sz="2800" spc="180" dirty="0">
                <a:latin typeface="Times New Roman"/>
                <a:cs typeface="Times New Roman"/>
              </a:rPr>
              <a:t> </a:t>
            </a:r>
            <a:r>
              <a:rPr sz="2800" spc="-110" dirty="0">
                <a:latin typeface="Times New Roman"/>
                <a:cs typeface="Times New Roman"/>
              </a:rPr>
              <a:t>C)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9816" y="775150"/>
            <a:ext cx="9198864" cy="3059812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344805" indent="-332740">
              <a:lnSpc>
                <a:spcPct val="100000"/>
              </a:lnSpc>
              <a:spcBef>
                <a:spcPts val="1000"/>
              </a:spcBef>
              <a:buAutoNum type="arabicPeriod" startAt="5"/>
              <a:tabLst>
                <a:tab pos="345440" algn="l"/>
                <a:tab pos="720725" algn="l"/>
              </a:tabLst>
            </a:pPr>
            <a:r>
              <a:rPr sz="2800" spc="15" dirty="0">
                <a:latin typeface="Times New Roman"/>
                <a:cs typeface="Times New Roman"/>
              </a:rPr>
              <a:t>If	</a:t>
            </a:r>
            <a:r>
              <a:rPr sz="2800" spc="-125" dirty="0">
                <a:latin typeface="Times New Roman"/>
                <a:cs typeface="Times New Roman"/>
              </a:rPr>
              <a:t>(A)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25" dirty="0">
                <a:latin typeface="Times New Roman"/>
                <a:cs typeface="Times New Roman"/>
              </a:rPr>
              <a:t>true, </a:t>
            </a:r>
            <a:r>
              <a:rPr sz="2800" dirty="0">
                <a:latin typeface="Times New Roman"/>
                <a:cs typeface="Times New Roman"/>
              </a:rPr>
              <a:t>goto </a:t>
            </a:r>
            <a:r>
              <a:rPr sz="2800" spc="-15" dirty="0">
                <a:latin typeface="Times New Roman"/>
                <a:cs typeface="Times New Roman"/>
              </a:rPr>
              <a:t>step</a:t>
            </a:r>
            <a:r>
              <a:rPr sz="2800" spc="229" dirty="0">
                <a:latin typeface="Times New Roman"/>
                <a:cs typeface="Times New Roman"/>
              </a:rPr>
              <a:t> </a:t>
            </a:r>
            <a:r>
              <a:rPr sz="2800" spc="-90" dirty="0">
                <a:latin typeface="Times New Roman"/>
                <a:cs typeface="Times New Roman"/>
              </a:rPr>
              <a:t>2</a:t>
            </a:r>
            <a:endParaRPr sz="2800">
              <a:latin typeface="Times New Roman"/>
              <a:cs typeface="Times New Roman"/>
            </a:endParaRPr>
          </a:p>
          <a:p>
            <a:pPr marL="344805" indent="-332740">
              <a:lnSpc>
                <a:spcPct val="100000"/>
              </a:lnSpc>
              <a:spcBef>
                <a:spcPts val="900"/>
              </a:spcBef>
              <a:buAutoNum type="arabicPeriod" startAt="5"/>
              <a:tabLst>
                <a:tab pos="345440" algn="l"/>
                <a:tab pos="720725" algn="l"/>
              </a:tabLst>
            </a:pPr>
            <a:r>
              <a:rPr sz="2800" spc="15" dirty="0">
                <a:latin typeface="Times New Roman"/>
                <a:cs typeface="Times New Roman"/>
              </a:rPr>
              <a:t>If	</a:t>
            </a:r>
            <a:r>
              <a:rPr sz="2800" spc="-130" dirty="0">
                <a:latin typeface="Times New Roman"/>
                <a:cs typeface="Times New Roman"/>
              </a:rPr>
              <a:t>(B)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25" dirty="0">
                <a:latin typeface="Times New Roman"/>
                <a:cs typeface="Times New Roman"/>
              </a:rPr>
              <a:t>true, </a:t>
            </a:r>
            <a:r>
              <a:rPr sz="2800" spc="-30" dirty="0">
                <a:latin typeface="Times New Roman"/>
                <a:cs typeface="Times New Roman"/>
              </a:rPr>
              <a:t>terminate </a:t>
            </a:r>
            <a:r>
              <a:rPr sz="2800" spc="-65" dirty="0">
                <a:latin typeface="Times New Roman"/>
                <a:cs typeface="Times New Roman"/>
              </a:rPr>
              <a:t>with</a:t>
            </a:r>
            <a:r>
              <a:rPr sz="2800" spc="260" dirty="0">
                <a:latin typeface="Times New Roman"/>
                <a:cs typeface="Times New Roman"/>
              </a:rPr>
              <a:t> </a:t>
            </a:r>
            <a:r>
              <a:rPr sz="2800" spc="-75" dirty="0">
                <a:latin typeface="Times New Roman"/>
                <a:cs typeface="Times New Roman"/>
              </a:rPr>
              <a:t>success</a:t>
            </a:r>
            <a:endParaRPr sz="28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900"/>
              </a:spcBef>
              <a:buAutoNum type="arabicPeriod" startAt="5"/>
              <a:tabLst>
                <a:tab pos="345440" algn="l"/>
                <a:tab pos="720725" algn="l"/>
                <a:tab pos="7861300" algn="l"/>
              </a:tabLst>
            </a:pPr>
            <a:r>
              <a:rPr sz="2800" spc="15" dirty="0">
                <a:latin typeface="Times New Roman"/>
                <a:cs typeface="Times New Roman"/>
              </a:rPr>
              <a:t>If	</a:t>
            </a:r>
            <a:r>
              <a:rPr sz="2800" spc="-114" dirty="0">
                <a:latin typeface="Times New Roman"/>
                <a:cs typeface="Times New Roman"/>
              </a:rPr>
              <a:t>(C)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25" dirty="0">
                <a:latin typeface="Times New Roman"/>
                <a:cs typeface="Times New Roman"/>
              </a:rPr>
              <a:t>true, </a:t>
            </a:r>
            <a:r>
              <a:rPr sz="2800" spc="-30" dirty="0">
                <a:latin typeface="Times New Roman"/>
                <a:cs typeface="Times New Roman"/>
              </a:rPr>
              <a:t>decrement </a:t>
            </a:r>
            <a:r>
              <a:rPr sz="2800" spc="25" dirty="0">
                <a:latin typeface="Times New Roman"/>
                <a:cs typeface="Times New Roman"/>
              </a:rPr>
              <a:t>both </a:t>
            </a:r>
            <a:r>
              <a:rPr sz="2800" spc="-25" dirty="0">
                <a:latin typeface="Times New Roman"/>
                <a:cs typeface="Times New Roman"/>
              </a:rPr>
              <a:t>pointers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280" dirty="0">
                <a:latin typeface="Times New Roman"/>
                <a:cs typeface="Times New Roman"/>
              </a:rPr>
              <a:t> </a:t>
            </a:r>
            <a:r>
              <a:rPr sz="2800" spc="-80" dirty="0">
                <a:latin typeface="Times New Roman"/>
                <a:cs typeface="Times New Roman"/>
              </a:rPr>
              <a:t>place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70" dirty="0">
                <a:latin typeface="Times New Roman"/>
                <a:cs typeface="Times New Roman"/>
              </a:rPr>
              <a:t>last </a:t>
            </a:r>
            <a:r>
              <a:rPr sz="2800" spc="-30" dirty="0">
                <a:latin typeface="Times New Roman"/>
                <a:cs typeface="Times New Roman"/>
              </a:rPr>
              <a:t>non-terminal  </a:t>
            </a:r>
            <a:r>
              <a:rPr sz="2800" spc="-65" dirty="0">
                <a:latin typeface="Times New Roman"/>
                <a:cs typeface="Times New Roman"/>
              </a:rPr>
              <a:t>expansion(backtrack)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dirty="0">
                <a:latin typeface="Times New Roman"/>
                <a:cs typeface="Times New Roman"/>
              </a:rPr>
              <a:t>goto </a:t>
            </a:r>
            <a:r>
              <a:rPr sz="2800" spc="-15" dirty="0">
                <a:latin typeface="Times New Roman"/>
                <a:cs typeface="Times New Roman"/>
              </a:rPr>
              <a:t>step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-90" dirty="0">
                <a:latin typeface="Times New Roman"/>
                <a:cs typeface="Times New Roman"/>
              </a:rPr>
              <a:t>2</a:t>
            </a:r>
            <a:endParaRPr sz="2800">
              <a:latin typeface="Times New Roman"/>
              <a:cs typeface="Times New Roman"/>
            </a:endParaRPr>
          </a:p>
          <a:p>
            <a:pPr marL="12700" marR="641350">
              <a:lnSpc>
                <a:spcPct val="100000"/>
              </a:lnSpc>
              <a:spcBef>
                <a:spcPts val="900"/>
              </a:spcBef>
              <a:buAutoNum type="arabicPeriod" startAt="5"/>
              <a:tabLst>
                <a:tab pos="345440" algn="l"/>
                <a:tab pos="720725" algn="l"/>
              </a:tabLst>
            </a:pPr>
            <a:r>
              <a:rPr sz="2800" spc="15" dirty="0">
                <a:latin typeface="Times New Roman"/>
                <a:cs typeface="Times New Roman"/>
              </a:rPr>
              <a:t>If	</a:t>
            </a:r>
            <a:r>
              <a:rPr sz="2800" spc="-25" dirty="0">
                <a:latin typeface="Times New Roman"/>
                <a:cs typeface="Times New Roman"/>
              </a:rPr>
              <a:t>there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25" dirty="0">
                <a:latin typeface="Times New Roman"/>
                <a:cs typeface="Times New Roman"/>
              </a:rPr>
              <a:t>no </a:t>
            </a:r>
            <a:r>
              <a:rPr sz="2800" spc="-25" dirty="0">
                <a:latin typeface="Times New Roman"/>
                <a:cs typeface="Times New Roman"/>
              </a:rPr>
              <a:t>more </a:t>
            </a:r>
            <a:r>
              <a:rPr sz="2800" spc="-40" dirty="0">
                <a:latin typeface="Times New Roman"/>
                <a:cs typeface="Times New Roman"/>
              </a:rPr>
              <a:t>unexpanded </a:t>
            </a:r>
            <a:r>
              <a:rPr sz="2800" spc="-15" dirty="0">
                <a:latin typeface="Times New Roman"/>
                <a:cs typeface="Times New Roman"/>
              </a:rPr>
              <a:t>production </a:t>
            </a:r>
            <a:r>
              <a:rPr sz="2800" spc="-55" dirty="0">
                <a:latin typeface="Times New Roman"/>
                <a:cs typeface="Times New Roman"/>
              </a:rPr>
              <a:t>left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-130" dirty="0">
                <a:latin typeface="Times New Roman"/>
                <a:cs typeface="Times New Roman"/>
              </a:rPr>
              <a:t>(B)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25" dirty="0">
                <a:latin typeface="Times New Roman"/>
                <a:cs typeface="Times New Roman"/>
              </a:rPr>
              <a:t>not </a:t>
            </a:r>
            <a:r>
              <a:rPr sz="2800" spc="-25" dirty="0">
                <a:latin typeface="Times New Roman"/>
                <a:cs typeface="Times New Roman"/>
              </a:rPr>
              <a:t>true,  </a:t>
            </a:r>
            <a:r>
              <a:rPr sz="2800" spc="15" dirty="0">
                <a:latin typeface="Times New Roman"/>
                <a:cs typeface="Times New Roman"/>
              </a:rPr>
              <a:t>report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error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226" y="237743"/>
            <a:ext cx="10550462" cy="6383020"/>
          </a:xfrm>
          <a:custGeom>
            <a:avLst/>
            <a:gdLst/>
            <a:ahLst/>
            <a:cxnLst/>
            <a:rect l="l" t="t" r="r" b="b"/>
            <a:pathLst>
              <a:path w="11722735" h="6383020">
                <a:moveTo>
                  <a:pt x="11722580" y="6382493"/>
                </a:moveTo>
                <a:lnTo>
                  <a:pt x="0" y="6382493"/>
                </a:lnTo>
                <a:lnTo>
                  <a:pt x="0" y="0"/>
                </a:lnTo>
                <a:lnTo>
                  <a:pt x="11722580" y="0"/>
                </a:lnTo>
                <a:lnTo>
                  <a:pt x="11722580" y="6382493"/>
                </a:lnTo>
                <a:close/>
              </a:path>
            </a:pathLst>
          </a:custGeom>
          <a:solidFill>
            <a:srgbClr val="E6DFC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30383" y="379588"/>
          <a:ext cx="10286430" cy="60893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4656"/>
                <a:gridCol w="1915097"/>
                <a:gridCol w="1924240"/>
                <a:gridCol w="3492437"/>
              </a:tblGrid>
              <a:tr h="592867">
                <a:tc rowSpan="10">
                  <a:txBody>
                    <a:bodyPr/>
                    <a:lstStyle/>
                    <a:p>
                      <a:pPr marL="228600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2800" u="heavy" spc="-65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Example: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228600" marR="153670">
                        <a:lnSpc>
                          <a:spcPct val="239299"/>
                        </a:lnSpc>
                        <a:spcBef>
                          <a:spcPts val="480"/>
                        </a:spcBef>
                      </a:pPr>
                      <a:r>
                        <a:rPr sz="2800" spc="-45" dirty="0">
                          <a:latin typeface="Times New Roman"/>
                          <a:cs typeface="Times New Roman"/>
                        </a:rPr>
                        <a:t>Consider </a:t>
                      </a:r>
                      <a:r>
                        <a:rPr sz="2800" spc="-110" dirty="0">
                          <a:latin typeface="Times New Roman"/>
                          <a:cs typeface="Times New Roman"/>
                        </a:rPr>
                        <a:t>a </a:t>
                      </a:r>
                      <a:r>
                        <a:rPr sz="2800" spc="-60" dirty="0">
                          <a:latin typeface="Times New Roman"/>
                          <a:cs typeface="Times New Roman"/>
                        </a:rPr>
                        <a:t>grammar</a:t>
                      </a:r>
                      <a:r>
                        <a:rPr sz="2800" spc="-60">
                          <a:latin typeface="Times New Roman"/>
                          <a:cs typeface="Times New Roman"/>
                        </a:rPr>
                        <a:t>:  </a:t>
                      </a:r>
                      <a:endParaRPr lang="en-US" sz="2800" spc="-60" dirty="0" smtClean="0">
                        <a:latin typeface="Times New Roman"/>
                        <a:cs typeface="Times New Roman"/>
                      </a:endParaRPr>
                    </a:p>
                    <a:p>
                      <a:pPr marL="228600" marR="153670">
                        <a:lnSpc>
                          <a:spcPct val="239299"/>
                        </a:lnSpc>
                        <a:spcBef>
                          <a:spcPts val="480"/>
                        </a:spcBef>
                      </a:pPr>
                      <a:r>
                        <a:rPr sz="2800" spc="-220" smtClean="0">
                          <a:latin typeface="Times New Roman"/>
                          <a:cs typeface="Times New Roman"/>
                        </a:rPr>
                        <a:t>S 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→</a:t>
                      </a:r>
                      <a:r>
                        <a:rPr sz="2800" spc="-2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spc="-75" dirty="0">
                          <a:latin typeface="Times New Roman"/>
                          <a:cs typeface="Times New Roman"/>
                        </a:rPr>
                        <a:t>cAd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228600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2800" spc="-130" dirty="0">
                          <a:latin typeface="Times New Roman"/>
                          <a:cs typeface="Times New Roman"/>
                        </a:rPr>
                        <a:t>A 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→</a:t>
                      </a:r>
                      <a:r>
                        <a:rPr sz="2800" spc="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spc="155" dirty="0">
                          <a:latin typeface="Times New Roman"/>
                          <a:cs typeface="Times New Roman"/>
                        </a:rPr>
                        <a:t>ab|a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4450">
                        <a:latin typeface="Times New Roman"/>
                        <a:cs typeface="Times New Roman"/>
                      </a:endParaRPr>
                    </a:p>
                    <a:p>
                      <a:pPr marL="228600">
                        <a:lnSpc>
                          <a:spcPct val="100000"/>
                        </a:lnSpc>
                      </a:pPr>
                      <a:r>
                        <a:rPr sz="2800" spc="25" dirty="0">
                          <a:latin typeface="Times New Roman"/>
                          <a:cs typeface="Times New Roman"/>
                        </a:rPr>
                        <a:t>Input </a:t>
                      </a:r>
                      <a:r>
                        <a:rPr sz="2800" spc="-55" dirty="0">
                          <a:latin typeface="Times New Roman"/>
                          <a:cs typeface="Times New Roman"/>
                        </a:rPr>
                        <a:t>string </a:t>
                      </a:r>
                      <a:r>
                        <a:rPr sz="2800" spc="-105" dirty="0">
                          <a:latin typeface="Times New Roman"/>
                          <a:cs typeface="Times New Roman"/>
                        </a:rPr>
                        <a:t>is</a:t>
                      </a:r>
                      <a:r>
                        <a:rPr sz="28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spc="-40" dirty="0">
                          <a:latin typeface="Times New Roman"/>
                          <a:cs typeface="Times New Roman"/>
                        </a:rPr>
                        <a:t>“cad”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153035" marB="0">
                    <a:lnL w="9525">
                      <a:solidFill>
                        <a:srgbClr val="3F3F3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6DFC6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b="1" spc="-2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Input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58C8C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b="1" spc="-2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Output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58C8C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b="1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Rules </a:t>
                      </a:r>
                      <a:r>
                        <a:rPr sz="2400" b="1" spc="-4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Fired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58C8C"/>
                    </a:solidFill>
                  </a:tcPr>
                </a:tc>
              </a:tr>
              <a:tr h="58342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53035" marB="0">
                    <a:lnL w="9525">
                      <a:solidFill>
                        <a:srgbClr val="3F3F3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6DFC6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5" dirty="0">
                          <a:latin typeface="Times New Roman"/>
                          <a:cs typeface="Times New Roman"/>
                        </a:rPr>
                        <a:t>(iptr)cad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BDADA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0" dirty="0">
                          <a:latin typeface="Times New Roman"/>
                          <a:cs typeface="Times New Roman"/>
                        </a:rPr>
                        <a:t>(optr)S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BDADA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10" dirty="0">
                          <a:latin typeface="Times New Roman"/>
                          <a:cs typeface="Times New Roman"/>
                        </a:rPr>
                        <a:t>[Rule </a:t>
                      </a:r>
                      <a:r>
                        <a:rPr sz="2400" spc="-80" dirty="0">
                          <a:latin typeface="Times New Roman"/>
                          <a:cs typeface="Times New Roman"/>
                        </a:rPr>
                        <a:t>2, </a:t>
                      </a:r>
                      <a:r>
                        <a:rPr sz="2400" spc="-85" dirty="0">
                          <a:latin typeface="Times New Roman"/>
                          <a:cs typeface="Times New Roman"/>
                        </a:rPr>
                        <a:t>Try </a:t>
                      </a:r>
                      <a:r>
                        <a:rPr sz="2400" spc="-190" dirty="0">
                          <a:latin typeface="Times New Roman"/>
                          <a:cs typeface="Times New Roman"/>
                        </a:rPr>
                        <a:t>S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→ </a:t>
                      </a:r>
                      <a:r>
                        <a:rPr sz="2400" spc="-65" dirty="0">
                          <a:latin typeface="Times New Roman"/>
                          <a:cs typeface="Times New Roman"/>
                        </a:rPr>
                        <a:t>cAd</a:t>
                      </a:r>
                      <a:r>
                        <a:rPr sz="240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150" dirty="0">
                          <a:latin typeface="Times New Roman"/>
                          <a:cs typeface="Times New Roman"/>
                        </a:rPr>
                        <a:t>]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BDADA"/>
                    </a:solidFill>
                  </a:tcPr>
                </a:tc>
              </a:tr>
              <a:tr h="58342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53035" marB="0">
                    <a:lnL w="9525">
                      <a:solidFill>
                        <a:srgbClr val="3F3F3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6DFC6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5" dirty="0">
                          <a:latin typeface="Times New Roman"/>
                          <a:cs typeface="Times New Roman"/>
                        </a:rPr>
                        <a:t>(iptr)cad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40" dirty="0">
                          <a:latin typeface="Times New Roman"/>
                          <a:cs typeface="Times New Roman"/>
                        </a:rPr>
                        <a:t>(optr)cAd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10" dirty="0">
                          <a:latin typeface="Times New Roman"/>
                          <a:cs typeface="Times New Roman"/>
                        </a:rPr>
                        <a:t>[Rule </a:t>
                      </a:r>
                      <a:r>
                        <a:rPr sz="2400" spc="-80" dirty="0">
                          <a:latin typeface="Times New Roman"/>
                          <a:cs typeface="Times New Roman"/>
                        </a:rPr>
                        <a:t>3, </a:t>
                      </a:r>
                      <a:r>
                        <a:rPr sz="2400" spc="-60" dirty="0">
                          <a:latin typeface="Times New Roman"/>
                          <a:cs typeface="Times New Roman"/>
                        </a:rPr>
                        <a:t>Match</a:t>
                      </a:r>
                      <a:r>
                        <a:rPr sz="2400" spc="1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114" dirty="0">
                          <a:latin typeface="Times New Roman"/>
                          <a:cs typeface="Times New Roman"/>
                        </a:rPr>
                        <a:t>c]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</a:tr>
              <a:tr h="58341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53035" marB="0">
                    <a:lnL w="9525">
                      <a:solidFill>
                        <a:srgbClr val="3F3F3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6DFC6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5" dirty="0">
                          <a:latin typeface="Times New Roman"/>
                          <a:cs typeface="Times New Roman"/>
                        </a:rPr>
                        <a:t>c(iptr)ad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BDADA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40" dirty="0">
                          <a:latin typeface="Times New Roman"/>
                          <a:cs typeface="Times New Roman"/>
                        </a:rPr>
                        <a:t>c(optr)Ad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BDADA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10" dirty="0">
                          <a:latin typeface="Times New Roman"/>
                          <a:cs typeface="Times New Roman"/>
                        </a:rPr>
                        <a:t>[Rule </a:t>
                      </a:r>
                      <a:r>
                        <a:rPr sz="2400" spc="-80" dirty="0">
                          <a:latin typeface="Times New Roman"/>
                          <a:cs typeface="Times New Roman"/>
                        </a:rPr>
                        <a:t>5, </a:t>
                      </a:r>
                      <a:r>
                        <a:rPr sz="2400" spc="-85" dirty="0">
                          <a:latin typeface="Times New Roman"/>
                          <a:cs typeface="Times New Roman"/>
                        </a:rPr>
                        <a:t>Try </a:t>
                      </a:r>
                      <a:r>
                        <a:rPr sz="2400" spc="-110" dirty="0">
                          <a:latin typeface="Times New Roman"/>
                          <a:cs typeface="Times New Roman"/>
                        </a:rPr>
                        <a:t>A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→</a:t>
                      </a:r>
                      <a:r>
                        <a:rPr sz="2400" spc="3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80" dirty="0">
                          <a:latin typeface="Times New Roman"/>
                          <a:cs typeface="Times New Roman"/>
                        </a:rPr>
                        <a:t>ab]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BDADA"/>
                    </a:solidFill>
                  </a:tcPr>
                </a:tc>
              </a:tr>
              <a:tr h="58342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53035" marB="0">
                    <a:lnL w="9525">
                      <a:solidFill>
                        <a:srgbClr val="3F3F3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6DFC6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5" dirty="0">
                          <a:latin typeface="Times New Roman"/>
                          <a:cs typeface="Times New Roman"/>
                        </a:rPr>
                        <a:t>c(iptr)ad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30" dirty="0">
                          <a:latin typeface="Times New Roman"/>
                          <a:cs typeface="Times New Roman"/>
                        </a:rPr>
                        <a:t>c(optr)abd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10" dirty="0">
                          <a:latin typeface="Times New Roman"/>
                          <a:cs typeface="Times New Roman"/>
                        </a:rPr>
                        <a:t>[Rule </a:t>
                      </a:r>
                      <a:r>
                        <a:rPr sz="2400" spc="-80" dirty="0">
                          <a:latin typeface="Times New Roman"/>
                          <a:cs typeface="Times New Roman"/>
                        </a:rPr>
                        <a:t>3, </a:t>
                      </a:r>
                      <a:r>
                        <a:rPr sz="2400" spc="-60" dirty="0">
                          <a:latin typeface="Times New Roman"/>
                          <a:cs typeface="Times New Roman"/>
                        </a:rPr>
                        <a:t>Match</a:t>
                      </a:r>
                      <a:r>
                        <a:rPr sz="2400" spc="1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125" dirty="0">
                          <a:latin typeface="Times New Roman"/>
                          <a:cs typeface="Times New Roman"/>
                        </a:rPr>
                        <a:t>a]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</a:tr>
              <a:tr h="58342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53035" marB="0">
                    <a:lnL w="9525">
                      <a:solidFill>
                        <a:srgbClr val="3F3F3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6DFC6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5" dirty="0">
                          <a:latin typeface="Times New Roman"/>
                          <a:cs typeface="Times New Roman"/>
                        </a:rPr>
                        <a:t>ca(iptr)d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BDADA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30" dirty="0">
                          <a:latin typeface="Times New Roman"/>
                          <a:cs typeface="Times New Roman"/>
                        </a:rPr>
                        <a:t>ca(optr)bd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BDADA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10" dirty="0">
                          <a:latin typeface="Times New Roman"/>
                          <a:cs typeface="Times New Roman"/>
                        </a:rPr>
                        <a:t>[Rule </a:t>
                      </a:r>
                      <a:r>
                        <a:rPr sz="2400" spc="-80" dirty="0">
                          <a:latin typeface="Times New Roman"/>
                          <a:cs typeface="Times New Roman"/>
                        </a:rPr>
                        <a:t>7, </a:t>
                      </a:r>
                      <a:r>
                        <a:rPr sz="2400" spc="-40" dirty="0">
                          <a:latin typeface="Times New Roman"/>
                          <a:cs typeface="Times New Roman"/>
                        </a:rPr>
                        <a:t>dead </a:t>
                      </a:r>
                      <a:r>
                        <a:rPr sz="2400" spc="-35" dirty="0">
                          <a:latin typeface="Times New Roman"/>
                          <a:cs typeface="Times New Roman"/>
                        </a:rPr>
                        <a:t>end,</a:t>
                      </a:r>
                      <a:r>
                        <a:rPr sz="2400" spc="2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70" dirty="0">
                          <a:latin typeface="Times New Roman"/>
                          <a:cs typeface="Times New Roman"/>
                        </a:rPr>
                        <a:t>backtrack]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BDADA"/>
                    </a:solidFill>
                  </a:tcPr>
                </a:tc>
              </a:tr>
              <a:tr h="58342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53035" marB="0">
                    <a:lnL w="9525">
                      <a:solidFill>
                        <a:srgbClr val="3F3F3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6DFC6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5" dirty="0">
                          <a:latin typeface="Times New Roman"/>
                          <a:cs typeface="Times New Roman"/>
                        </a:rPr>
                        <a:t>c(iptr)ad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40" dirty="0">
                          <a:latin typeface="Times New Roman"/>
                          <a:cs typeface="Times New Roman"/>
                        </a:rPr>
                        <a:t>c(optr)Ad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10" dirty="0">
                          <a:latin typeface="Times New Roman"/>
                          <a:cs typeface="Times New Roman"/>
                        </a:rPr>
                        <a:t>[Rule </a:t>
                      </a:r>
                      <a:r>
                        <a:rPr sz="2400" spc="-80" dirty="0">
                          <a:latin typeface="Times New Roman"/>
                          <a:cs typeface="Times New Roman"/>
                        </a:rPr>
                        <a:t>5, </a:t>
                      </a:r>
                      <a:r>
                        <a:rPr sz="2400" spc="-85" dirty="0">
                          <a:latin typeface="Times New Roman"/>
                          <a:cs typeface="Times New Roman"/>
                        </a:rPr>
                        <a:t>Try </a:t>
                      </a:r>
                      <a:r>
                        <a:rPr sz="2400" spc="-110" dirty="0">
                          <a:latin typeface="Times New Roman"/>
                          <a:cs typeface="Times New Roman"/>
                        </a:rPr>
                        <a:t>A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→</a:t>
                      </a:r>
                      <a:r>
                        <a:rPr sz="2400" spc="3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125" dirty="0">
                          <a:latin typeface="Times New Roman"/>
                          <a:cs typeface="Times New Roman"/>
                        </a:rPr>
                        <a:t>a]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</a:tr>
              <a:tr h="58342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53035" marB="0">
                    <a:lnL w="9525">
                      <a:solidFill>
                        <a:srgbClr val="3F3F3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6DFC6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5" dirty="0">
                          <a:latin typeface="Times New Roman"/>
                          <a:cs typeface="Times New Roman"/>
                        </a:rPr>
                        <a:t>c(iptr)ad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BDADA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40" dirty="0">
                          <a:latin typeface="Times New Roman"/>
                          <a:cs typeface="Times New Roman"/>
                        </a:rPr>
                        <a:t>c(optr)ad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BDADA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10" dirty="0">
                          <a:latin typeface="Times New Roman"/>
                          <a:cs typeface="Times New Roman"/>
                        </a:rPr>
                        <a:t>[Rule </a:t>
                      </a:r>
                      <a:r>
                        <a:rPr sz="2400" spc="-80" dirty="0">
                          <a:latin typeface="Times New Roman"/>
                          <a:cs typeface="Times New Roman"/>
                        </a:rPr>
                        <a:t>3, </a:t>
                      </a:r>
                      <a:r>
                        <a:rPr sz="2400" spc="-60" dirty="0">
                          <a:latin typeface="Times New Roman"/>
                          <a:cs typeface="Times New Roman"/>
                        </a:rPr>
                        <a:t>Match</a:t>
                      </a:r>
                      <a:r>
                        <a:rPr sz="2400" spc="1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125" dirty="0">
                          <a:latin typeface="Times New Roman"/>
                          <a:cs typeface="Times New Roman"/>
                        </a:rPr>
                        <a:t>a]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BDADA"/>
                    </a:solidFill>
                  </a:tcPr>
                </a:tc>
              </a:tr>
              <a:tr h="58342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53035" marB="0">
                    <a:lnL w="9525">
                      <a:solidFill>
                        <a:srgbClr val="3F3F3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6DFC6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5" dirty="0">
                          <a:latin typeface="Times New Roman"/>
                          <a:cs typeface="Times New Roman"/>
                        </a:rPr>
                        <a:t>ca(iptr)d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40" dirty="0">
                          <a:latin typeface="Times New Roman"/>
                          <a:cs typeface="Times New Roman"/>
                        </a:rPr>
                        <a:t>ca(optr)d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10" dirty="0">
                          <a:latin typeface="Times New Roman"/>
                          <a:cs typeface="Times New Roman"/>
                        </a:rPr>
                        <a:t>[Rule </a:t>
                      </a:r>
                      <a:r>
                        <a:rPr sz="2400" spc="-80" dirty="0">
                          <a:latin typeface="Times New Roman"/>
                          <a:cs typeface="Times New Roman"/>
                        </a:rPr>
                        <a:t>3, </a:t>
                      </a:r>
                      <a:r>
                        <a:rPr sz="2400" spc="-60" dirty="0">
                          <a:latin typeface="Times New Roman"/>
                          <a:cs typeface="Times New Roman"/>
                        </a:rPr>
                        <a:t>Match</a:t>
                      </a:r>
                      <a:r>
                        <a:rPr sz="2400" spc="1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75" dirty="0">
                          <a:latin typeface="Times New Roman"/>
                          <a:cs typeface="Times New Roman"/>
                        </a:rPr>
                        <a:t>d]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</a:tr>
              <a:tr h="82912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53035" marB="0">
                    <a:lnL w="9525">
                      <a:solidFill>
                        <a:srgbClr val="3F3F3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6DFC6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5" dirty="0">
                          <a:latin typeface="Times New Roman"/>
                          <a:cs typeface="Times New Roman"/>
                        </a:rPr>
                        <a:t>cad(iptr)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BDADA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40" dirty="0">
                          <a:latin typeface="Times New Roman"/>
                          <a:cs typeface="Times New Roman"/>
                        </a:rPr>
                        <a:t>cad(optr)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BDADA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1017269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10" dirty="0">
                          <a:latin typeface="Times New Roman"/>
                          <a:cs typeface="Times New Roman"/>
                        </a:rPr>
                        <a:t>[Rule </a:t>
                      </a:r>
                      <a:r>
                        <a:rPr sz="2400" spc="-80" dirty="0">
                          <a:latin typeface="Times New Roman"/>
                          <a:cs typeface="Times New Roman"/>
                        </a:rPr>
                        <a:t>6, </a:t>
                      </a:r>
                      <a:r>
                        <a:rPr sz="2400" spc="-45" dirty="0">
                          <a:latin typeface="Times New Roman"/>
                          <a:cs typeface="Times New Roman"/>
                        </a:rPr>
                        <a:t>Terminate </a:t>
                      </a:r>
                      <a:r>
                        <a:rPr sz="2400" spc="-55" dirty="0">
                          <a:latin typeface="Times New Roman"/>
                          <a:cs typeface="Times New Roman"/>
                        </a:rPr>
                        <a:t>with  </a:t>
                      </a:r>
                      <a:r>
                        <a:rPr sz="2400" spc="-75" dirty="0">
                          <a:latin typeface="Times New Roman"/>
                          <a:cs typeface="Times New Roman"/>
                        </a:rPr>
                        <a:t>success]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BDAD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93726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70" dirty="0">
                <a:solidFill>
                  <a:srgbClr val="262626"/>
                </a:solidFill>
              </a:rPr>
              <a:t>Nonrecursive </a:t>
            </a:r>
            <a:r>
              <a:rPr sz="4800" spc="-114" dirty="0">
                <a:solidFill>
                  <a:srgbClr val="262626"/>
                </a:solidFill>
              </a:rPr>
              <a:t>Predictive</a:t>
            </a:r>
            <a:r>
              <a:rPr sz="4800" spc="50" dirty="0">
                <a:solidFill>
                  <a:srgbClr val="262626"/>
                </a:solidFill>
              </a:rPr>
              <a:t> </a:t>
            </a:r>
            <a:r>
              <a:rPr sz="4800" spc="-130" dirty="0">
                <a:solidFill>
                  <a:srgbClr val="262626"/>
                </a:solidFill>
              </a:rPr>
              <a:t>Parsing</a:t>
            </a:r>
            <a:endParaRPr sz="4800"/>
          </a:p>
        </p:txBody>
      </p:sp>
      <p:sp>
        <p:nvSpPr>
          <p:cNvPr id="3" name="object 3"/>
          <p:cNvSpPr/>
          <p:nvPr/>
        </p:nvSpPr>
        <p:spPr>
          <a:xfrm>
            <a:off x="1981200" y="1905000"/>
            <a:ext cx="6539950" cy="42715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457200"/>
            <a:ext cx="477202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90" dirty="0">
                <a:solidFill>
                  <a:srgbClr val="262626"/>
                </a:solidFill>
              </a:rPr>
              <a:t>FIRST </a:t>
            </a:r>
            <a:r>
              <a:rPr sz="4800" spc="-50" dirty="0">
                <a:solidFill>
                  <a:srgbClr val="262626"/>
                </a:solidFill>
              </a:rPr>
              <a:t>and</a:t>
            </a:r>
            <a:r>
              <a:rPr sz="4800" spc="20" dirty="0">
                <a:solidFill>
                  <a:srgbClr val="262626"/>
                </a:solidFill>
              </a:rPr>
              <a:t> </a:t>
            </a:r>
            <a:r>
              <a:rPr sz="4800" spc="-50" dirty="0">
                <a:solidFill>
                  <a:srgbClr val="262626"/>
                </a:solidFill>
              </a:rPr>
              <a:t>FOLLOW</a:t>
            </a:r>
            <a:endParaRPr sz="4800"/>
          </a:p>
        </p:txBody>
      </p:sp>
      <p:sp>
        <p:nvSpPr>
          <p:cNvPr id="3" name="object 3"/>
          <p:cNvSpPr txBox="1">
            <a:spLocks noGrp="1"/>
          </p:cNvSpPr>
          <p:nvPr>
            <p:ph sz="quarter" idx="1"/>
          </p:nvPr>
        </p:nvSpPr>
        <p:spPr>
          <a:xfrm>
            <a:off x="381000" y="2286000"/>
            <a:ext cx="9932823" cy="23724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7320" marR="5080" indent="-131445">
              <a:lnSpc>
                <a:spcPct val="100000"/>
              </a:lnSpc>
              <a:spcBef>
                <a:spcPts val="100"/>
              </a:spcBef>
              <a:buClr>
                <a:srgbClr val="262626"/>
              </a:buClr>
              <a:buSzPct val="96428"/>
              <a:buChar char="◦"/>
              <a:tabLst>
                <a:tab pos="147955" algn="l"/>
                <a:tab pos="3049270" algn="l"/>
              </a:tabLst>
            </a:pPr>
            <a:r>
              <a:rPr spc="-5" dirty="0"/>
              <a:t>The</a:t>
            </a:r>
            <a:r>
              <a:rPr dirty="0"/>
              <a:t> </a:t>
            </a:r>
            <a:r>
              <a:rPr spc="-15" dirty="0"/>
              <a:t>construction</a:t>
            </a:r>
            <a:r>
              <a:rPr spc="5" dirty="0"/>
              <a:t> </a:t>
            </a:r>
            <a:r>
              <a:rPr spc="-5" dirty="0"/>
              <a:t>of	</a:t>
            </a:r>
            <a:r>
              <a:rPr spc="25" dirty="0"/>
              <a:t>both </a:t>
            </a:r>
            <a:r>
              <a:rPr spc="-20" dirty="0"/>
              <a:t>top-down </a:t>
            </a:r>
            <a:r>
              <a:rPr spc="-30" dirty="0"/>
              <a:t>and </a:t>
            </a:r>
            <a:r>
              <a:rPr spc="5" dirty="0"/>
              <a:t>bottom-up </a:t>
            </a:r>
            <a:r>
              <a:rPr spc="-50" dirty="0"/>
              <a:t>parsers </a:t>
            </a:r>
            <a:r>
              <a:rPr spc="-105" dirty="0"/>
              <a:t>is </a:t>
            </a:r>
            <a:r>
              <a:rPr spc="-70" dirty="0"/>
              <a:t>aided  </a:t>
            </a:r>
            <a:r>
              <a:rPr spc="-125" dirty="0"/>
              <a:t>by </a:t>
            </a:r>
            <a:r>
              <a:rPr spc="-55" dirty="0"/>
              <a:t>two </a:t>
            </a:r>
            <a:r>
              <a:rPr spc="-45" dirty="0"/>
              <a:t>functions, </a:t>
            </a:r>
            <a:r>
              <a:rPr spc="-55" dirty="0"/>
              <a:t>FIRST </a:t>
            </a:r>
            <a:r>
              <a:rPr spc="-30" dirty="0"/>
              <a:t>and </a:t>
            </a:r>
            <a:r>
              <a:rPr spc="-100" dirty="0"/>
              <a:t>FOLLOW, </a:t>
            </a:r>
            <a:r>
              <a:rPr spc="-65" dirty="0"/>
              <a:t>associated with </a:t>
            </a:r>
            <a:r>
              <a:rPr spc="-110" dirty="0"/>
              <a:t>a </a:t>
            </a:r>
            <a:r>
              <a:rPr spc="-55"/>
              <a:t>grammar</a:t>
            </a:r>
            <a:r>
              <a:rPr spc="90"/>
              <a:t> </a:t>
            </a:r>
            <a:r>
              <a:rPr spc="135" smtClean="0"/>
              <a:t>G</a:t>
            </a:r>
            <a:endParaRPr lang="en-US" spc="135" dirty="0" smtClean="0"/>
          </a:p>
          <a:p>
            <a:pPr marL="147320" marR="5080" indent="-131445">
              <a:lnSpc>
                <a:spcPct val="100000"/>
              </a:lnSpc>
              <a:spcBef>
                <a:spcPts val="100"/>
              </a:spcBef>
              <a:buClr>
                <a:srgbClr val="262626"/>
              </a:buClr>
              <a:buSzPct val="96428"/>
              <a:buChar char="◦"/>
              <a:tabLst>
                <a:tab pos="147955" algn="l"/>
                <a:tab pos="3049270" algn="l"/>
              </a:tabLst>
            </a:pPr>
            <a:endParaRPr spc="135" dirty="0"/>
          </a:p>
          <a:p>
            <a:pPr marL="147320" marR="29591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7955" algn="l"/>
              </a:tabLst>
            </a:pPr>
            <a:r>
              <a:rPr spc="-35" dirty="0"/>
              <a:t>During </a:t>
            </a:r>
            <a:r>
              <a:rPr spc="-20" dirty="0"/>
              <a:t>top-down </a:t>
            </a:r>
            <a:r>
              <a:rPr spc="-65" dirty="0"/>
              <a:t>parsing, </a:t>
            </a:r>
            <a:r>
              <a:rPr spc="-55" dirty="0"/>
              <a:t>FIRST </a:t>
            </a:r>
            <a:r>
              <a:rPr spc="-30" dirty="0"/>
              <a:t>and FOLLOW </a:t>
            </a:r>
            <a:r>
              <a:rPr spc="-114" dirty="0"/>
              <a:t>allow </a:t>
            </a:r>
            <a:r>
              <a:rPr spc="-55" dirty="0"/>
              <a:t>us </a:t>
            </a:r>
            <a:r>
              <a:rPr spc="30" dirty="0"/>
              <a:t>to </a:t>
            </a:r>
            <a:r>
              <a:rPr spc="-35" dirty="0"/>
              <a:t>choose  </a:t>
            </a:r>
            <a:r>
              <a:rPr spc="-75" dirty="0"/>
              <a:t>which </a:t>
            </a:r>
            <a:r>
              <a:rPr spc="-15" dirty="0"/>
              <a:t>production </a:t>
            </a:r>
            <a:r>
              <a:rPr spc="30" dirty="0"/>
              <a:t>to </a:t>
            </a:r>
            <a:r>
              <a:rPr spc="-130" dirty="0"/>
              <a:t>apply, </a:t>
            </a:r>
            <a:r>
              <a:rPr spc="-50" dirty="0"/>
              <a:t>based </a:t>
            </a:r>
            <a:r>
              <a:rPr spc="25" dirty="0"/>
              <a:t>on </a:t>
            </a:r>
            <a:r>
              <a:rPr spc="-10" dirty="0"/>
              <a:t>the </a:t>
            </a:r>
            <a:r>
              <a:rPr spc="-40" dirty="0"/>
              <a:t>next </a:t>
            </a:r>
            <a:r>
              <a:rPr spc="-15" dirty="0"/>
              <a:t>input</a:t>
            </a:r>
            <a:r>
              <a:rPr spc="225" dirty="0"/>
              <a:t> </a:t>
            </a:r>
            <a:r>
              <a:rPr spc="-75" dirty="0"/>
              <a:t>symbol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2269" y="642251"/>
            <a:ext cx="9595731" cy="51988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510" marR="392430" indent="-131445">
              <a:lnSpc>
                <a:spcPct val="100000"/>
              </a:lnSpc>
              <a:spcBef>
                <a:spcPts val="1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3122295" algn="l"/>
                <a:tab pos="8159750" algn="l"/>
              </a:tabLst>
            </a:pPr>
            <a:r>
              <a:rPr sz="2800" b="1" spc="-20" dirty="0">
                <a:latin typeface="Times New Roman"/>
                <a:cs typeface="Times New Roman"/>
              </a:rPr>
              <a:t>FIRST(</a:t>
            </a:r>
            <a:r>
              <a:rPr sz="2800" spc="-20" dirty="0">
                <a:latin typeface="Times New Roman"/>
                <a:cs typeface="Times New Roman"/>
              </a:rPr>
              <a:t>α</a:t>
            </a:r>
            <a:r>
              <a:rPr sz="2800" b="1" spc="-20" dirty="0">
                <a:latin typeface="Times New Roman"/>
                <a:cs typeface="Times New Roman"/>
              </a:rPr>
              <a:t>)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110" dirty="0">
                <a:latin typeface="Times New Roman"/>
                <a:cs typeface="Times New Roman"/>
              </a:rPr>
              <a:t>a</a:t>
            </a:r>
            <a:r>
              <a:rPr sz="2800" spc="150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Times New Roman"/>
                <a:cs typeface="Times New Roman"/>
              </a:rPr>
              <a:t>set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45" dirty="0">
                <a:latin typeface="Times New Roman"/>
                <a:cs typeface="Times New Roman"/>
              </a:rPr>
              <a:t>terminal </a:t>
            </a:r>
            <a:r>
              <a:rPr sz="2800" spc="-75" dirty="0">
                <a:latin typeface="Times New Roman"/>
                <a:cs typeface="Times New Roman"/>
              </a:rPr>
              <a:t>symbols which </a:t>
            </a:r>
            <a:r>
              <a:rPr sz="2800" spc="-35" dirty="0">
                <a:latin typeface="Times New Roman"/>
                <a:cs typeface="Times New Roman"/>
              </a:rPr>
              <a:t>occur </a:t>
            </a:r>
            <a:r>
              <a:rPr sz="2800" spc="-90" dirty="0">
                <a:latin typeface="Times New Roman"/>
                <a:cs typeface="Times New Roman"/>
              </a:rPr>
              <a:t>as </a:t>
            </a:r>
            <a:r>
              <a:rPr sz="2800" spc="-45" dirty="0">
                <a:latin typeface="Times New Roman"/>
                <a:cs typeface="Times New Roman"/>
              </a:rPr>
              <a:t>first  </a:t>
            </a:r>
            <a:r>
              <a:rPr sz="2800" spc="-75" dirty="0">
                <a:latin typeface="Times New Roman"/>
                <a:cs typeface="Times New Roman"/>
              </a:rPr>
              <a:t>symbol</a:t>
            </a:r>
            <a:r>
              <a:rPr sz="2800" spc="-55" dirty="0">
                <a:latin typeface="Times New Roman"/>
                <a:cs typeface="Times New Roman"/>
              </a:rPr>
              <a:t>s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in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strings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60" dirty="0">
                <a:latin typeface="Times New Roman"/>
                <a:cs typeface="Times New Roman"/>
              </a:rPr>
              <a:t>der</a:t>
            </a:r>
            <a:r>
              <a:rPr sz="2800" spc="-80" dirty="0">
                <a:latin typeface="Times New Roman"/>
                <a:cs typeface="Times New Roman"/>
              </a:rPr>
              <a:t>i</a:t>
            </a:r>
            <a:r>
              <a:rPr sz="2800" spc="-150" dirty="0">
                <a:latin typeface="Times New Roman"/>
                <a:cs typeface="Times New Roman"/>
              </a:rPr>
              <a:t>v</a:t>
            </a:r>
            <a:r>
              <a:rPr sz="2800" spc="-45" dirty="0">
                <a:latin typeface="Times New Roman"/>
                <a:cs typeface="Times New Roman"/>
              </a:rPr>
              <a:t>ed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from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14" dirty="0">
                <a:latin typeface="Times New Roman"/>
                <a:cs typeface="Times New Roman"/>
              </a:rPr>
              <a:t>α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65" dirty="0">
                <a:latin typeface="Times New Roman"/>
                <a:cs typeface="Times New Roman"/>
              </a:rPr>
              <a:t>wher</a:t>
            </a:r>
            <a:r>
              <a:rPr sz="2800" spc="-5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14" dirty="0">
                <a:latin typeface="Times New Roman"/>
                <a:cs typeface="Times New Roman"/>
              </a:rPr>
              <a:t>α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05" dirty="0">
                <a:latin typeface="Times New Roman"/>
                <a:cs typeface="Times New Roman"/>
              </a:rPr>
              <a:t>is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10" dirty="0">
                <a:latin typeface="Times New Roman"/>
                <a:cs typeface="Times New Roman"/>
              </a:rPr>
              <a:t>any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strin</a:t>
            </a:r>
            <a:r>
              <a:rPr sz="2800" spc="-65" dirty="0">
                <a:latin typeface="Times New Roman"/>
                <a:cs typeface="Times New Roman"/>
              </a:rPr>
              <a:t>g</a:t>
            </a:r>
            <a:r>
              <a:rPr sz="2800" spc="-5" dirty="0">
                <a:latin typeface="Times New Roman"/>
                <a:cs typeface="Times New Roman"/>
              </a:rPr>
              <a:t> o</a:t>
            </a:r>
            <a:r>
              <a:rPr sz="2800" dirty="0">
                <a:latin typeface="Times New Roman"/>
                <a:cs typeface="Times New Roman"/>
              </a:rPr>
              <a:t>f	</a:t>
            </a:r>
            <a:r>
              <a:rPr sz="2800" spc="-85" dirty="0">
                <a:latin typeface="Times New Roman"/>
                <a:cs typeface="Times New Roman"/>
              </a:rPr>
              <a:t>g</a:t>
            </a:r>
            <a:r>
              <a:rPr sz="2800" spc="-45" dirty="0">
                <a:latin typeface="Times New Roman"/>
                <a:cs typeface="Times New Roman"/>
              </a:rPr>
              <a:t>rammar  </a:t>
            </a:r>
            <a:r>
              <a:rPr sz="2800" spc="-75" dirty="0">
                <a:latin typeface="Times New Roman"/>
                <a:cs typeface="Times New Roman"/>
              </a:rPr>
              <a:t>symbols</a:t>
            </a:r>
            <a:endParaRPr sz="2800">
              <a:latin typeface="Times New Roman"/>
              <a:cs typeface="Times New Roman"/>
            </a:endParaRPr>
          </a:p>
          <a:p>
            <a:pPr marL="417830" lvl="1" indent="-132080">
              <a:lnSpc>
                <a:spcPct val="100000"/>
              </a:lnSpc>
              <a:spcBef>
                <a:spcPts val="500"/>
              </a:spcBef>
              <a:buClr>
                <a:srgbClr val="262626"/>
              </a:buClr>
              <a:buSzPct val="96428"/>
              <a:buChar char="◦"/>
              <a:tabLst>
                <a:tab pos="418465" algn="l"/>
                <a:tab pos="749300" algn="l"/>
              </a:tabLst>
            </a:pPr>
            <a:r>
              <a:rPr sz="2800" spc="-85" dirty="0">
                <a:latin typeface="Times New Roman"/>
                <a:cs typeface="Times New Roman"/>
              </a:rPr>
              <a:t>if	</a:t>
            </a:r>
            <a:r>
              <a:rPr sz="2800" spc="-114" dirty="0">
                <a:latin typeface="Times New Roman"/>
                <a:cs typeface="Times New Roman"/>
              </a:rPr>
              <a:t>α </a:t>
            </a:r>
            <a:r>
              <a:rPr sz="2800" spc="-105" dirty="0">
                <a:latin typeface="AoyagiKouzanFontT"/>
                <a:cs typeface="AoyagiKouzanFontT"/>
              </a:rPr>
              <a:t>⇒</a:t>
            </a:r>
            <a:r>
              <a:rPr sz="2800" spc="-105" dirty="0">
                <a:latin typeface="Times New Roman"/>
                <a:cs typeface="Times New Roman"/>
              </a:rPr>
              <a:t>* </a:t>
            </a:r>
            <a:r>
              <a:rPr sz="2800" spc="-130" dirty="0">
                <a:latin typeface="Times New Roman"/>
                <a:cs typeface="Times New Roman"/>
              </a:rPr>
              <a:t>ε </a:t>
            </a:r>
            <a:r>
              <a:rPr sz="2800" spc="-110" dirty="0">
                <a:latin typeface="Times New Roman"/>
                <a:cs typeface="Times New Roman"/>
              </a:rPr>
              <a:t>i.e., </a:t>
            </a:r>
            <a:r>
              <a:rPr sz="2800" spc="-114" dirty="0">
                <a:latin typeface="Times New Roman"/>
                <a:cs typeface="Times New Roman"/>
              </a:rPr>
              <a:t>α </a:t>
            </a:r>
            <a:r>
              <a:rPr sz="2800" spc="-80" dirty="0">
                <a:latin typeface="Times New Roman"/>
                <a:cs typeface="Times New Roman"/>
              </a:rPr>
              <a:t>derives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114" dirty="0">
                <a:latin typeface="Times New Roman"/>
                <a:cs typeface="Times New Roman"/>
              </a:rPr>
              <a:t>ε, </a:t>
            </a:r>
            <a:r>
              <a:rPr sz="2800" dirty="0">
                <a:latin typeface="Times New Roman"/>
                <a:cs typeface="Times New Roman"/>
              </a:rPr>
              <a:t>then</a:t>
            </a:r>
            <a:r>
              <a:rPr sz="2800" spc="335" dirty="0">
                <a:latin typeface="Times New Roman"/>
                <a:cs typeface="Times New Roman"/>
              </a:rPr>
              <a:t> </a:t>
            </a:r>
            <a:r>
              <a:rPr sz="2800" spc="-130" dirty="0">
                <a:latin typeface="Times New Roman"/>
                <a:cs typeface="Times New Roman"/>
              </a:rPr>
              <a:t>ε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75" dirty="0">
                <a:latin typeface="Times New Roman"/>
                <a:cs typeface="Times New Roman"/>
              </a:rPr>
              <a:t>also </a:t>
            </a:r>
            <a:r>
              <a:rPr sz="2800" spc="-55" dirty="0">
                <a:latin typeface="Times New Roman"/>
                <a:cs typeface="Times New Roman"/>
              </a:rPr>
              <a:t>in </a:t>
            </a:r>
            <a:r>
              <a:rPr sz="2800" spc="-80" dirty="0">
                <a:latin typeface="Times New Roman"/>
                <a:cs typeface="Times New Roman"/>
              </a:rPr>
              <a:t>FIRST(α)</a:t>
            </a:r>
            <a:endParaRPr sz="28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262626"/>
              </a:buClr>
              <a:buFont typeface="Times New Roman"/>
              <a:buChar char="◦"/>
            </a:pPr>
            <a:endParaRPr sz="4450">
              <a:latin typeface="Times New Roman"/>
              <a:cs typeface="Times New Roman"/>
            </a:endParaRPr>
          </a:p>
          <a:p>
            <a:pPr marL="143510" marR="493395" indent="-131445">
              <a:lnSpc>
                <a:spcPct val="100000"/>
              </a:lnSpc>
              <a:buClr>
                <a:srgbClr val="262626"/>
              </a:buClr>
              <a:buSzPct val="96428"/>
              <a:buChar char="◦"/>
              <a:tabLst>
                <a:tab pos="144145" algn="l"/>
                <a:tab pos="3983354" algn="l"/>
              </a:tabLst>
            </a:pPr>
            <a:r>
              <a:rPr sz="2800" b="1" spc="-65" dirty="0">
                <a:latin typeface="Times New Roman"/>
                <a:cs typeface="Times New Roman"/>
              </a:rPr>
              <a:t>FOLLOW(A)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210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Times New Roman"/>
                <a:cs typeface="Times New Roman"/>
              </a:rPr>
              <a:t>set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50" dirty="0">
                <a:latin typeface="Times New Roman"/>
                <a:cs typeface="Times New Roman"/>
              </a:rPr>
              <a:t>terminals </a:t>
            </a:r>
            <a:r>
              <a:rPr sz="2800" spc="-75" dirty="0">
                <a:latin typeface="Times New Roman"/>
                <a:cs typeface="Times New Roman"/>
              </a:rPr>
              <a:t>which </a:t>
            </a:r>
            <a:r>
              <a:rPr sz="2800" spc="-35" dirty="0">
                <a:latin typeface="Times New Roman"/>
                <a:cs typeface="Times New Roman"/>
              </a:rPr>
              <a:t>occur </a:t>
            </a:r>
            <a:r>
              <a:rPr sz="2800" spc="-85" dirty="0">
                <a:latin typeface="Times New Roman"/>
                <a:cs typeface="Times New Roman"/>
              </a:rPr>
              <a:t>immediately  </a:t>
            </a:r>
            <a:r>
              <a:rPr sz="2800" spc="-70" dirty="0">
                <a:latin typeface="Times New Roman"/>
                <a:cs typeface="Times New Roman"/>
              </a:rPr>
              <a:t>after(follow)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30" dirty="0">
                <a:latin typeface="Times New Roman"/>
                <a:cs typeface="Times New Roman"/>
              </a:rPr>
              <a:t>non-terminal </a:t>
            </a:r>
            <a:r>
              <a:rPr sz="2800" spc="-130" dirty="0">
                <a:latin typeface="Times New Roman"/>
                <a:cs typeface="Times New Roman"/>
              </a:rPr>
              <a:t>A </a:t>
            </a:r>
            <a:r>
              <a:rPr sz="2800" spc="-55" dirty="0">
                <a:latin typeface="Times New Roman"/>
                <a:cs typeface="Times New Roman"/>
              </a:rPr>
              <a:t>in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55" dirty="0">
                <a:latin typeface="Times New Roman"/>
                <a:cs typeface="Times New Roman"/>
              </a:rPr>
              <a:t>strings </a:t>
            </a:r>
            <a:r>
              <a:rPr sz="2800" spc="-70" dirty="0">
                <a:latin typeface="Times New Roman"/>
                <a:cs typeface="Times New Roman"/>
              </a:rPr>
              <a:t>derived </a:t>
            </a:r>
            <a:r>
              <a:rPr sz="2800" spc="-10" dirty="0">
                <a:latin typeface="Times New Roman"/>
                <a:cs typeface="Times New Roman"/>
              </a:rPr>
              <a:t>from the  </a:t>
            </a:r>
            <a:r>
              <a:rPr sz="2800" spc="-45" dirty="0">
                <a:latin typeface="Times New Roman"/>
                <a:cs typeface="Times New Roman"/>
              </a:rPr>
              <a:t>starting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75" dirty="0">
                <a:latin typeface="Times New Roman"/>
                <a:cs typeface="Times New Roman"/>
              </a:rPr>
              <a:t>symbol</a:t>
            </a:r>
            <a:endParaRPr sz="2800">
              <a:latin typeface="Times New Roman"/>
              <a:cs typeface="Times New Roman"/>
            </a:endParaRPr>
          </a:p>
          <a:p>
            <a:pPr marL="417830" lvl="1" indent="-132080">
              <a:lnSpc>
                <a:spcPct val="100000"/>
              </a:lnSpc>
              <a:spcBef>
                <a:spcPts val="500"/>
              </a:spcBef>
              <a:buClr>
                <a:srgbClr val="262626"/>
              </a:buClr>
              <a:buSzPct val="96428"/>
              <a:buChar char="◦"/>
              <a:tabLst>
                <a:tab pos="418465" algn="l"/>
                <a:tab pos="5126990" algn="l"/>
              </a:tabLst>
            </a:pP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45" dirty="0">
                <a:latin typeface="Times New Roman"/>
                <a:cs typeface="Times New Roman"/>
              </a:rPr>
              <a:t>terminal </a:t>
            </a:r>
            <a:r>
              <a:rPr sz="2800" b="1" spc="-60" dirty="0">
                <a:latin typeface="Times New Roman"/>
                <a:cs typeface="Times New Roman"/>
              </a:rPr>
              <a:t>a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55" dirty="0">
                <a:latin typeface="Times New Roman"/>
                <a:cs typeface="Times New Roman"/>
              </a:rPr>
              <a:t>in</a:t>
            </a:r>
            <a:r>
              <a:rPr sz="2800" spc="370" dirty="0">
                <a:latin typeface="Times New Roman"/>
                <a:cs typeface="Times New Roman"/>
              </a:rPr>
              <a:t> </a:t>
            </a:r>
            <a:r>
              <a:rPr sz="2800" spc="-65" dirty="0">
                <a:latin typeface="Times New Roman"/>
                <a:cs typeface="Times New Roman"/>
              </a:rPr>
              <a:t>FOLLOW(A)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85" dirty="0">
                <a:latin typeface="Times New Roman"/>
                <a:cs typeface="Times New Roman"/>
              </a:rPr>
              <a:t>if	</a:t>
            </a:r>
            <a:r>
              <a:rPr sz="2800" spc="-220" dirty="0">
                <a:latin typeface="Times New Roman"/>
                <a:cs typeface="Times New Roman"/>
              </a:rPr>
              <a:t>S </a:t>
            </a:r>
            <a:r>
              <a:rPr sz="2800" spc="-105" dirty="0">
                <a:latin typeface="AoyagiKouzanFontT"/>
                <a:cs typeface="AoyagiKouzanFontT"/>
              </a:rPr>
              <a:t>⇒</a:t>
            </a:r>
            <a:r>
              <a:rPr sz="2800" spc="-105" dirty="0">
                <a:latin typeface="Times New Roman"/>
                <a:cs typeface="Times New Roman"/>
              </a:rPr>
              <a:t>*</a:t>
            </a:r>
            <a:r>
              <a:rPr sz="2800" spc="-265" dirty="0">
                <a:latin typeface="Times New Roman"/>
                <a:cs typeface="Times New Roman"/>
              </a:rPr>
              <a:t> </a:t>
            </a:r>
            <a:r>
              <a:rPr sz="2800" spc="-105" dirty="0">
                <a:latin typeface="Times New Roman"/>
                <a:cs typeface="Times New Roman"/>
              </a:rPr>
              <a:t>αAaβ</a:t>
            </a:r>
            <a:endParaRPr sz="2800">
              <a:latin typeface="Times New Roman"/>
              <a:cs typeface="Times New Roman"/>
            </a:endParaRPr>
          </a:p>
          <a:p>
            <a:pPr marL="417830" marR="5080" lvl="1" indent="-131445">
              <a:lnSpc>
                <a:spcPct val="100000"/>
              </a:lnSpc>
              <a:spcBef>
                <a:spcPts val="500"/>
              </a:spcBef>
              <a:buClr>
                <a:srgbClr val="262626"/>
              </a:buClr>
              <a:buSzPct val="96428"/>
              <a:buChar char="◦"/>
              <a:tabLst>
                <a:tab pos="418465" algn="l"/>
                <a:tab pos="3646804" algn="l"/>
                <a:tab pos="5830570" algn="l"/>
              </a:tabLst>
            </a:pPr>
            <a:r>
              <a:rPr sz="2800" spc="-150" dirty="0">
                <a:latin typeface="Times New Roman"/>
                <a:cs typeface="Times New Roman"/>
              </a:rPr>
              <a:t>$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55" dirty="0">
                <a:latin typeface="Times New Roman"/>
                <a:cs typeface="Times New Roman"/>
              </a:rPr>
              <a:t>in</a:t>
            </a:r>
            <a:r>
              <a:rPr sz="2800" spc="275" dirty="0">
                <a:latin typeface="Times New Roman"/>
                <a:cs typeface="Times New Roman"/>
              </a:rPr>
              <a:t> </a:t>
            </a:r>
            <a:r>
              <a:rPr sz="2800" spc="-65" dirty="0">
                <a:latin typeface="Times New Roman"/>
                <a:cs typeface="Times New Roman"/>
              </a:rPr>
              <a:t>FOLLOW(A)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85" dirty="0">
                <a:latin typeface="Times New Roman"/>
                <a:cs typeface="Times New Roman"/>
              </a:rPr>
              <a:t>if	</a:t>
            </a:r>
            <a:r>
              <a:rPr sz="2800" spc="-220" dirty="0">
                <a:latin typeface="Times New Roman"/>
                <a:cs typeface="Times New Roman"/>
              </a:rPr>
              <a:t>S </a:t>
            </a:r>
            <a:r>
              <a:rPr sz="2800" dirty="0">
                <a:latin typeface="AoyagiKouzanFontT"/>
                <a:cs typeface="AoyagiKouzanFontT"/>
              </a:rPr>
              <a:t>⇒ </a:t>
            </a:r>
            <a:r>
              <a:rPr sz="2800" spc="-130" dirty="0">
                <a:latin typeface="Times New Roman"/>
                <a:cs typeface="Times New Roman"/>
              </a:rPr>
              <a:t>αA</a:t>
            </a:r>
            <a:r>
              <a:rPr sz="2800" spc="-459" dirty="0">
                <a:latin typeface="Times New Roman"/>
                <a:cs typeface="Times New Roman"/>
              </a:rPr>
              <a:t> </a:t>
            </a:r>
            <a:r>
              <a:rPr sz="2800" spc="-114" dirty="0">
                <a:latin typeface="Times New Roman"/>
                <a:cs typeface="Times New Roman"/>
              </a:rPr>
              <a:t>(i.e</a:t>
            </a:r>
            <a:r>
              <a:rPr sz="2800" spc="-114">
                <a:latin typeface="Times New Roman"/>
                <a:cs typeface="Times New Roman"/>
              </a:rPr>
              <a:t>.,</a:t>
            </a:r>
            <a:r>
              <a:rPr sz="2800">
                <a:latin typeface="Times New Roman"/>
                <a:cs typeface="Times New Roman"/>
              </a:rPr>
              <a:t> </a:t>
            </a:r>
            <a:r>
              <a:rPr sz="2800" spc="-85" smtClean="0">
                <a:latin typeface="Times New Roman"/>
                <a:cs typeface="Times New Roman"/>
              </a:rPr>
              <a:t>if</a:t>
            </a:r>
            <a:r>
              <a:rPr lang="en-US" sz="2800" spc="-85" dirty="0" smtClean="0">
                <a:latin typeface="Times New Roman"/>
                <a:cs typeface="Times New Roman"/>
              </a:rPr>
              <a:t> </a:t>
            </a:r>
            <a:r>
              <a:rPr sz="2800" spc="-130" smtClean="0">
                <a:latin typeface="Times New Roman"/>
                <a:cs typeface="Times New Roman"/>
              </a:rPr>
              <a:t>A </a:t>
            </a:r>
            <a:r>
              <a:rPr sz="2800" spc="-55" dirty="0">
                <a:latin typeface="Times New Roman"/>
                <a:cs typeface="Times New Roman"/>
              </a:rPr>
              <a:t>can </a:t>
            </a:r>
            <a:r>
              <a:rPr sz="2800" spc="-30" dirty="0">
                <a:latin typeface="Times New Roman"/>
                <a:cs typeface="Times New Roman"/>
              </a:rPr>
              <a:t>be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70" dirty="0">
                <a:latin typeface="Times New Roman"/>
                <a:cs typeface="Times New Roman"/>
              </a:rPr>
              <a:t>last </a:t>
            </a:r>
            <a:r>
              <a:rPr sz="2800" spc="-75" dirty="0">
                <a:latin typeface="Times New Roman"/>
                <a:cs typeface="Times New Roman"/>
              </a:rPr>
              <a:t>symbol </a:t>
            </a:r>
            <a:r>
              <a:rPr sz="2800" spc="-55" dirty="0">
                <a:latin typeface="Times New Roman"/>
                <a:cs typeface="Times New Roman"/>
              </a:rPr>
              <a:t>in </a:t>
            </a:r>
            <a:r>
              <a:rPr sz="2800" spc="-110" dirty="0">
                <a:latin typeface="Times New Roman"/>
                <a:cs typeface="Times New Roman"/>
              </a:rPr>
              <a:t>a  </a:t>
            </a:r>
            <a:r>
              <a:rPr sz="2800" spc="-55" dirty="0">
                <a:latin typeface="Times New Roman"/>
                <a:cs typeface="Times New Roman"/>
              </a:rPr>
              <a:t>sentential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form)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52400"/>
            <a:ext cx="10439400" cy="64453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697865">
              <a:lnSpc>
                <a:spcPct val="100000"/>
              </a:lnSpc>
              <a:spcBef>
                <a:spcPts val="100"/>
              </a:spcBef>
              <a:tabLst>
                <a:tab pos="6137910" algn="l"/>
              </a:tabLst>
            </a:pPr>
            <a:r>
              <a:rPr sz="2800" u="heavy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Computing </a:t>
            </a:r>
            <a:r>
              <a:rPr sz="2800" u="heavy" spc="-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FIRST </a:t>
            </a:r>
            <a:r>
              <a:rPr sz="2800" u="heavy" spc="-9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[FIRST(α) </a:t>
            </a:r>
            <a:r>
              <a:rPr sz="2800" u="heavy" spc="2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= </a:t>
            </a:r>
            <a:r>
              <a:rPr sz="28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{the</a:t>
            </a:r>
            <a:r>
              <a:rPr sz="2800" u="heavy" spc="-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heavy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set</a:t>
            </a:r>
            <a:r>
              <a:rPr sz="2800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of	</a:t>
            </a:r>
            <a:r>
              <a:rPr sz="2800" u="heavy" spc="-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terminals </a:t>
            </a:r>
            <a:r>
              <a:rPr sz="28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that </a:t>
            </a:r>
            <a:r>
              <a:rPr sz="2800" u="heavy" spc="-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begin </a:t>
            </a:r>
            <a:r>
              <a:rPr sz="2800" u="heavy" spc="-1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all </a:t>
            </a:r>
            <a:r>
              <a:rPr sz="2800" u="heavy" spc="-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strings 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u="heavy" spc="-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derived </a:t>
            </a:r>
            <a:r>
              <a:rPr sz="2800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from</a:t>
            </a:r>
            <a:r>
              <a:rPr sz="2800" u="heavy" spc="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heavy" spc="-10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α}]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700">
              <a:latin typeface="Times New Roman"/>
              <a:cs typeface="Times New Roman"/>
            </a:endParaRPr>
          </a:p>
          <a:p>
            <a:pPr marL="382905" indent="-332740">
              <a:lnSpc>
                <a:spcPct val="100000"/>
              </a:lnSpc>
              <a:buAutoNum type="arabicPeriod"/>
              <a:tabLst>
                <a:tab pos="383540" algn="l"/>
                <a:tab pos="758825" algn="l"/>
              </a:tabLst>
            </a:pPr>
            <a:r>
              <a:rPr sz="2800" spc="15" dirty="0">
                <a:latin typeface="Times New Roman"/>
                <a:cs typeface="Times New Roman"/>
              </a:rPr>
              <a:t>If	</a:t>
            </a:r>
            <a:r>
              <a:rPr sz="2800" spc="-70" dirty="0">
                <a:latin typeface="Times New Roman"/>
                <a:cs typeface="Times New Roman"/>
              </a:rPr>
              <a:t>X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130" dirty="0">
                <a:latin typeface="Times New Roman"/>
                <a:cs typeface="Times New Roman"/>
              </a:rPr>
              <a:t>ε </a:t>
            </a:r>
            <a:r>
              <a:rPr sz="2800" dirty="0">
                <a:latin typeface="Times New Roman"/>
                <a:cs typeface="Times New Roman"/>
              </a:rPr>
              <a:t>then</a:t>
            </a:r>
            <a:r>
              <a:rPr sz="2800" spc="285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Times New Roman"/>
                <a:cs typeface="Times New Roman"/>
              </a:rPr>
              <a:t>FIRST(X)={ε}</a:t>
            </a:r>
            <a:endParaRPr sz="2800">
              <a:latin typeface="Times New Roman"/>
              <a:cs typeface="Times New Roman"/>
            </a:endParaRPr>
          </a:p>
          <a:p>
            <a:pPr marL="382905" indent="-332740">
              <a:lnSpc>
                <a:spcPct val="100000"/>
              </a:lnSpc>
              <a:spcBef>
                <a:spcPts val="900"/>
              </a:spcBef>
              <a:buAutoNum type="arabicPeriod"/>
              <a:tabLst>
                <a:tab pos="383540" algn="l"/>
                <a:tab pos="758825" algn="l"/>
              </a:tabLst>
            </a:pPr>
            <a:r>
              <a:rPr sz="2800" spc="15" dirty="0">
                <a:latin typeface="Times New Roman"/>
                <a:cs typeface="Times New Roman"/>
              </a:rPr>
              <a:t>If	</a:t>
            </a:r>
            <a:r>
              <a:rPr sz="2800" spc="-70" dirty="0">
                <a:latin typeface="Times New Roman"/>
                <a:cs typeface="Times New Roman"/>
              </a:rPr>
              <a:t>X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45" dirty="0">
                <a:latin typeface="Times New Roman"/>
                <a:cs typeface="Times New Roman"/>
              </a:rPr>
              <a:t>terminal </a:t>
            </a:r>
            <a:r>
              <a:rPr sz="2800" spc="-75" dirty="0">
                <a:latin typeface="Times New Roman"/>
                <a:cs typeface="Times New Roman"/>
              </a:rPr>
              <a:t>symbol </a:t>
            </a:r>
            <a:r>
              <a:rPr sz="2800" dirty="0">
                <a:latin typeface="Times New Roman"/>
                <a:cs typeface="Times New Roman"/>
              </a:rPr>
              <a:t>then </a:t>
            </a:r>
            <a:r>
              <a:rPr sz="2800" spc="-75" dirty="0">
                <a:latin typeface="Times New Roman"/>
                <a:cs typeface="Times New Roman"/>
              </a:rPr>
              <a:t>FIRST(X) </a:t>
            </a:r>
            <a:r>
              <a:rPr sz="2800" spc="285" dirty="0">
                <a:latin typeface="Times New Roman"/>
                <a:cs typeface="Times New Roman"/>
              </a:rPr>
              <a:t>=</a:t>
            </a:r>
            <a:r>
              <a:rPr sz="2800" spc="43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{X}</a:t>
            </a:r>
            <a:endParaRPr sz="2800">
              <a:latin typeface="Times New Roman"/>
              <a:cs typeface="Times New Roman"/>
            </a:endParaRPr>
          </a:p>
          <a:p>
            <a:pPr marL="50800" marR="1377950">
              <a:lnSpc>
                <a:spcPct val="100000"/>
              </a:lnSpc>
              <a:spcBef>
                <a:spcPts val="900"/>
              </a:spcBef>
              <a:buAutoNum type="arabicPeriod"/>
              <a:tabLst>
                <a:tab pos="383540" algn="l"/>
                <a:tab pos="758825" algn="l"/>
              </a:tabLst>
            </a:pPr>
            <a:r>
              <a:rPr sz="2800" spc="15" dirty="0">
                <a:latin typeface="Times New Roman"/>
                <a:cs typeface="Times New Roman"/>
              </a:rPr>
              <a:t>If	</a:t>
            </a:r>
            <a:r>
              <a:rPr sz="2800" spc="-70" dirty="0">
                <a:latin typeface="Times New Roman"/>
                <a:cs typeface="Times New Roman"/>
              </a:rPr>
              <a:t>X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30" dirty="0">
                <a:latin typeface="Times New Roman"/>
                <a:cs typeface="Times New Roman"/>
              </a:rPr>
              <a:t>non-terminal </a:t>
            </a:r>
            <a:r>
              <a:rPr sz="2800" spc="-75" dirty="0">
                <a:latin typeface="Times New Roman"/>
                <a:cs typeface="Times New Roman"/>
              </a:rPr>
              <a:t>symbol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-70" dirty="0">
                <a:latin typeface="Times New Roman"/>
                <a:cs typeface="Times New Roman"/>
              </a:rPr>
              <a:t>X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130" dirty="0">
                <a:latin typeface="Times New Roman"/>
                <a:cs typeface="Times New Roman"/>
              </a:rPr>
              <a:t>ε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15" dirty="0">
                <a:latin typeface="Times New Roman"/>
                <a:cs typeface="Times New Roman"/>
              </a:rPr>
              <a:t>production </a:t>
            </a:r>
            <a:r>
              <a:rPr sz="2800" spc="-45" dirty="0">
                <a:latin typeface="Times New Roman"/>
                <a:cs typeface="Times New Roman"/>
              </a:rPr>
              <a:t>rule </a:t>
            </a:r>
            <a:r>
              <a:rPr sz="2800" spc="-5" dirty="0">
                <a:latin typeface="Times New Roman"/>
                <a:cs typeface="Times New Roman"/>
              </a:rPr>
              <a:t>then  </a:t>
            </a:r>
            <a:r>
              <a:rPr sz="2800" spc="-55" dirty="0">
                <a:latin typeface="Times New Roman"/>
                <a:cs typeface="Times New Roman"/>
              </a:rPr>
              <a:t>FIRST(X)=FIRST(X) </a:t>
            </a:r>
            <a:r>
              <a:rPr sz="2800" spc="-10" dirty="0">
                <a:latin typeface="AoyagiKouzanFontT"/>
                <a:cs typeface="AoyagiKouzanFontT"/>
              </a:rPr>
              <a:t>∪</a:t>
            </a:r>
            <a:r>
              <a:rPr sz="2800" spc="-615" dirty="0">
                <a:latin typeface="AoyagiKouzanFontT"/>
                <a:cs typeface="AoyagiKouzanFontT"/>
              </a:rPr>
              <a:t> </a:t>
            </a:r>
            <a:r>
              <a:rPr sz="2800" spc="-130" dirty="0">
                <a:latin typeface="Times New Roman"/>
                <a:cs typeface="Times New Roman"/>
              </a:rPr>
              <a:t>ε</a:t>
            </a:r>
            <a:endParaRPr sz="2800">
              <a:latin typeface="Times New Roman"/>
              <a:cs typeface="Times New Roman"/>
            </a:endParaRPr>
          </a:p>
          <a:p>
            <a:pPr marL="382905" indent="-332740">
              <a:lnSpc>
                <a:spcPct val="100000"/>
              </a:lnSpc>
              <a:spcBef>
                <a:spcPts val="900"/>
              </a:spcBef>
              <a:buAutoNum type="arabicPeriod"/>
              <a:tabLst>
                <a:tab pos="383540" algn="l"/>
                <a:tab pos="758825" algn="l"/>
              </a:tabLst>
            </a:pPr>
            <a:r>
              <a:rPr sz="2800" spc="15" dirty="0">
                <a:latin typeface="Times New Roman"/>
                <a:cs typeface="Times New Roman"/>
              </a:rPr>
              <a:t>If	</a:t>
            </a:r>
            <a:r>
              <a:rPr sz="2800" spc="-70" dirty="0">
                <a:latin typeface="Times New Roman"/>
                <a:cs typeface="Times New Roman"/>
              </a:rPr>
              <a:t>X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30" dirty="0">
                <a:latin typeface="Times New Roman"/>
                <a:cs typeface="Times New Roman"/>
              </a:rPr>
              <a:t>non-terminal </a:t>
            </a:r>
            <a:r>
              <a:rPr sz="2800" spc="-75" dirty="0">
                <a:latin typeface="Times New Roman"/>
                <a:cs typeface="Times New Roman"/>
              </a:rPr>
              <a:t>symbol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-70" dirty="0">
                <a:latin typeface="Times New Roman"/>
                <a:cs typeface="Times New Roman"/>
              </a:rPr>
              <a:t>X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105" dirty="0">
                <a:latin typeface="Times New Roman"/>
                <a:cs typeface="Times New Roman"/>
              </a:rPr>
              <a:t>Y</a:t>
            </a:r>
            <a:r>
              <a:rPr sz="2775" spc="-157" baseline="-31531" dirty="0">
                <a:latin typeface="Times New Roman"/>
                <a:cs typeface="Times New Roman"/>
              </a:rPr>
              <a:t>1</a:t>
            </a:r>
            <a:r>
              <a:rPr sz="2800" spc="-105" dirty="0">
                <a:latin typeface="Times New Roman"/>
                <a:cs typeface="Times New Roman"/>
              </a:rPr>
              <a:t>Y</a:t>
            </a:r>
            <a:r>
              <a:rPr sz="2775" spc="-157" baseline="-31531" dirty="0">
                <a:latin typeface="Times New Roman"/>
                <a:cs typeface="Times New Roman"/>
              </a:rPr>
              <a:t>2 </a:t>
            </a:r>
            <a:r>
              <a:rPr sz="2800" spc="-55" dirty="0">
                <a:latin typeface="Times New Roman"/>
                <a:cs typeface="Times New Roman"/>
              </a:rPr>
              <a:t>…Y</a:t>
            </a:r>
            <a:r>
              <a:rPr sz="2775" spc="-82" baseline="-31531" dirty="0">
                <a:latin typeface="Times New Roman"/>
                <a:cs typeface="Times New Roman"/>
              </a:rPr>
              <a:t>n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15" dirty="0">
                <a:latin typeface="Times New Roman"/>
                <a:cs typeface="Times New Roman"/>
              </a:rPr>
              <a:t>production </a:t>
            </a:r>
            <a:r>
              <a:rPr sz="2800" spc="-45" dirty="0">
                <a:latin typeface="Times New Roman"/>
                <a:cs typeface="Times New Roman"/>
              </a:rPr>
              <a:t>rule</a:t>
            </a:r>
            <a:r>
              <a:rPr sz="2800" spc="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then</a:t>
            </a:r>
            <a:endParaRPr sz="2800">
              <a:latin typeface="Times New Roman"/>
              <a:cs typeface="Times New Roman"/>
            </a:endParaRPr>
          </a:p>
          <a:p>
            <a:pPr marL="387350" indent="-337185">
              <a:lnSpc>
                <a:spcPct val="100000"/>
              </a:lnSpc>
              <a:spcBef>
                <a:spcPts val="900"/>
              </a:spcBef>
              <a:buAutoNum type="alphaLcParenR"/>
              <a:tabLst>
                <a:tab pos="387985" algn="l"/>
                <a:tab pos="718185" algn="l"/>
              </a:tabLst>
            </a:pPr>
            <a:r>
              <a:rPr sz="2800" spc="-85" dirty="0">
                <a:latin typeface="Times New Roman"/>
                <a:cs typeface="Times New Roman"/>
              </a:rPr>
              <a:t>if	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45" dirty="0">
                <a:latin typeface="Times New Roman"/>
                <a:cs typeface="Times New Roman"/>
              </a:rPr>
              <a:t>terminal </a:t>
            </a:r>
            <a:r>
              <a:rPr sz="2800" b="1" spc="-60" dirty="0">
                <a:latin typeface="Times New Roman"/>
                <a:cs typeface="Times New Roman"/>
              </a:rPr>
              <a:t>a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55" dirty="0">
                <a:latin typeface="Times New Roman"/>
                <a:cs typeface="Times New Roman"/>
              </a:rPr>
              <a:t>in </a:t>
            </a:r>
            <a:r>
              <a:rPr sz="2800" spc="-85" dirty="0">
                <a:latin typeface="Times New Roman"/>
                <a:cs typeface="Times New Roman"/>
              </a:rPr>
              <a:t>FIRST(Y</a:t>
            </a:r>
            <a:r>
              <a:rPr sz="2775" spc="-127" baseline="-31531" dirty="0">
                <a:latin typeface="Times New Roman"/>
                <a:cs typeface="Times New Roman"/>
              </a:rPr>
              <a:t>1</a:t>
            </a:r>
            <a:r>
              <a:rPr sz="2800" spc="-85" dirty="0">
                <a:latin typeface="Times New Roman"/>
                <a:cs typeface="Times New Roman"/>
              </a:rPr>
              <a:t>) </a:t>
            </a:r>
            <a:r>
              <a:rPr sz="2800" dirty="0">
                <a:latin typeface="Times New Roman"/>
                <a:cs typeface="Times New Roman"/>
              </a:rPr>
              <a:t>then </a:t>
            </a:r>
            <a:r>
              <a:rPr sz="2800" spc="-75" dirty="0">
                <a:latin typeface="Times New Roman"/>
                <a:cs typeface="Times New Roman"/>
              </a:rPr>
              <a:t>FIRST(X) </a:t>
            </a:r>
            <a:r>
              <a:rPr sz="2800" spc="285" dirty="0">
                <a:latin typeface="Times New Roman"/>
                <a:cs typeface="Times New Roman"/>
              </a:rPr>
              <a:t>= </a:t>
            </a:r>
            <a:r>
              <a:rPr sz="2800" spc="-75" dirty="0">
                <a:latin typeface="Times New Roman"/>
                <a:cs typeface="Times New Roman"/>
              </a:rPr>
              <a:t>FIRST(X) </a:t>
            </a:r>
            <a:r>
              <a:rPr sz="2800" spc="-10" dirty="0">
                <a:latin typeface="AoyagiKouzanFontT"/>
                <a:cs typeface="AoyagiKouzanFontT"/>
              </a:rPr>
              <a:t>∪</a:t>
            </a:r>
            <a:r>
              <a:rPr sz="2800" spc="-345" dirty="0">
                <a:latin typeface="AoyagiKouzanFontT"/>
                <a:cs typeface="AoyagiKouzanFontT"/>
              </a:rPr>
              <a:t> </a:t>
            </a:r>
            <a:r>
              <a:rPr sz="2800" b="1" spc="-60" dirty="0">
                <a:latin typeface="Times New Roman"/>
                <a:cs typeface="Times New Roman"/>
              </a:rPr>
              <a:t>a</a:t>
            </a:r>
            <a:endParaRPr sz="2800">
              <a:latin typeface="Times New Roman"/>
              <a:cs typeface="Times New Roman"/>
            </a:endParaRPr>
          </a:p>
          <a:p>
            <a:pPr marL="50800" marR="477520">
              <a:lnSpc>
                <a:spcPct val="100000"/>
              </a:lnSpc>
              <a:spcBef>
                <a:spcPts val="900"/>
              </a:spcBef>
              <a:buAutoNum type="alphaLcParenR"/>
              <a:tabLst>
                <a:tab pos="424815" algn="l"/>
                <a:tab pos="755650" algn="l"/>
              </a:tabLst>
            </a:pPr>
            <a:r>
              <a:rPr sz="2800" spc="-85" dirty="0">
                <a:latin typeface="Times New Roman"/>
                <a:cs typeface="Times New Roman"/>
              </a:rPr>
              <a:t>if	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45" dirty="0">
                <a:latin typeface="Times New Roman"/>
                <a:cs typeface="Times New Roman"/>
              </a:rPr>
              <a:t>terminal </a:t>
            </a:r>
            <a:r>
              <a:rPr sz="2800" b="1" spc="-60" dirty="0">
                <a:latin typeface="Times New Roman"/>
                <a:cs typeface="Times New Roman"/>
              </a:rPr>
              <a:t>a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55" dirty="0">
                <a:latin typeface="Times New Roman"/>
                <a:cs typeface="Times New Roman"/>
              </a:rPr>
              <a:t>in </a:t>
            </a:r>
            <a:r>
              <a:rPr sz="2800" spc="-90" dirty="0">
                <a:latin typeface="Times New Roman"/>
                <a:cs typeface="Times New Roman"/>
              </a:rPr>
              <a:t>FIRST(Y</a:t>
            </a:r>
            <a:r>
              <a:rPr sz="2775" spc="-135" baseline="-31531" dirty="0">
                <a:latin typeface="Times New Roman"/>
                <a:cs typeface="Times New Roman"/>
              </a:rPr>
              <a:t>i</a:t>
            </a:r>
            <a:r>
              <a:rPr sz="2800" spc="-90" dirty="0">
                <a:latin typeface="Times New Roman"/>
                <a:cs typeface="Times New Roman"/>
              </a:rPr>
              <a:t>)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-130" dirty="0">
                <a:latin typeface="Times New Roman"/>
                <a:cs typeface="Times New Roman"/>
              </a:rPr>
              <a:t>ε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55" dirty="0">
                <a:latin typeface="Times New Roman"/>
                <a:cs typeface="Times New Roman"/>
              </a:rPr>
              <a:t>in </a:t>
            </a:r>
            <a:r>
              <a:rPr sz="2800" spc="-130" dirty="0">
                <a:latin typeface="Times New Roman"/>
                <a:cs typeface="Times New Roman"/>
              </a:rPr>
              <a:t>all </a:t>
            </a:r>
            <a:r>
              <a:rPr sz="2800" spc="-90" dirty="0">
                <a:latin typeface="Times New Roman"/>
                <a:cs typeface="Times New Roman"/>
              </a:rPr>
              <a:t>FIRST(Y</a:t>
            </a:r>
            <a:r>
              <a:rPr sz="2775" spc="-135" baseline="-31531" dirty="0">
                <a:latin typeface="Times New Roman"/>
                <a:cs typeface="Times New Roman"/>
              </a:rPr>
              <a:t>j</a:t>
            </a:r>
            <a:r>
              <a:rPr sz="2800" spc="-90" dirty="0">
                <a:latin typeface="Times New Roman"/>
                <a:cs typeface="Times New Roman"/>
              </a:rPr>
              <a:t>) </a:t>
            </a:r>
            <a:r>
              <a:rPr sz="2800" spc="-5" dirty="0">
                <a:latin typeface="Times New Roman"/>
                <a:cs typeface="Times New Roman"/>
              </a:rPr>
              <a:t>for </a:t>
            </a:r>
            <a:r>
              <a:rPr sz="2800" spc="-60" dirty="0">
                <a:latin typeface="Times New Roman"/>
                <a:cs typeface="Times New Roman"/>
              </a:rPr>
              <a:t>j=1,...,i-1 </a:t>
            </a:r>
            <a:r>
              <a:rPr sz="2800" spc="-5" dirty="0">
                <a:latin typeface="Times New Roman"/>
                <a:cs typeface="Times New Roman"/>
              </a:rPr>
              <a:t>then  </a:t>
            </a:r>
            <a:r>
              <a:rPr sz="2800" spc="-75" dirty="0">
                <a:latin typeface="Times New Roman"/>
                <a:cs typeface="Times New Roman"/>
              </a:rPr>
              <a:t>FIRST(X) </a:t>
            </a:r>
            <a:r>
              <a:rPr sz="2800" spc="285" dirty="0">
                <a:latin typeface="Times New Roman"/>
                <a:cs typeface="Times New Roman"/>
              </a:rPr>
              <a:t>= </a:t>
            </a:r>
            <a:r>
              <a:rPr sz="2800" spc="-75" dirty="0">
                <a:latin typeface="Times New Roman"/>
                <a:cs typeface="Times New Roman"/>
              </a:rPr>
              <a:t>FIRST(X) </a:t>
            </a:r>
            <a:r>
              <a:rPr sz="2800" spc="-10" dirty="0">
                <a:latin typeface="AoyagiKouzanFontT"/>
                <a:cs typeface="AoyagiKouzanFontT"/>
              </a:rPr>
              <a:t>∪</a:t>
            </a:r>
            <a:r>
              <a:rPr sz="2800" spc="-815" dirty="0">
                <a:latin typeface="AoyagiKouzanFontT"/>
                <a:cs typeface="AoyagiKouzanFontT"/>
              </a:rPr>
              <a:t> </a:t>
            </a:r>
            <a:r>
              <a:rPr sz="2800" b="1" spc="-60" dirty="0">
                <a:latin typeface="Times New Roman"/>
                <a:cs typeface="Times New Roman"/>
              </a:rPr>
              <a:t>a</a:t>
            </a:r>
            <a:endParaRPr sz="2800">
              <a:latin typeface="Times New Roman"/>
              <a:cs typeface="Times New Roman"/>
            </a:endParaRPr>
          </a:p>
          <a:p>
            <a:pPr marL="390525" indent="-340360">
              <a:lnSpc>
                <a:spcPct val="100000"/>
              </a:lnSpc>
              <a:spcBef>
                <a:spcPts val="900"/>
              </a:spcBef>
              <a:buAutoNum type="alphaLcParenR"/>
              <a:tabLst>
                <a:tab pos="391160" algn="l"/>
                <a:tab pos="721995" algn="l"/>
              </a:tabLst>
            </a:pPr>
            <a:r>
              <a:rPr sz="2800" spc="-85" dirty="0">
                <a:latin typeface="Times New Roman"/>
                <a:cs typeface="Times New Roman"/>
              </a:rPr>
              <a:t>if	</a:t>
            </a:r>
            <a:r>
              <a:rPr sz="2800" spc="-130" dirty="0">
                <a:latin typeface="Times New Roman"/>
                <a:cs typeface="Times New Roman"/>
              </a:rPr>
              <a:t>ε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55" dirty="0">
                <a:latin typeface="Times New Roman"/>
                <a:cs typeface="Times New Roman"/>
              </a:rPr>
              <a:t>in </a:t>
            </a:r>
            <a:r>
              <a:rPr sz="2800" spc="-130" dirty="0">
                <a:latin typeface="Times New Roman"/>
                <a:cs typeface="Times New Roman"/>
              </a:rPr>
              <a:t>all </a:t>
            </a:r>
            <a:r>
              <a:rPr sz="2800" spc="-90" dirty="0">
                <a:latin typeface="Times New Roman"/>
                <a:cs typeface="Times New Roman"/>
              </a:rPr>
              <a:t>FIRST(Y</a:t>
            </a:r>
            <a:r>
              <a:rPr sz="2775" spc="-135" baseline="-31531" dirty="0">
                <a:latin typeface="Times New Roman"/>
                <a:cs typeface="Times New Roman"/>
              </a:rPr>
              <a:t>j</a:t>
            </a:r>
            <a:r>
              <a:rPr sz="2800" spc="-90" dirty="0">
                <a:latin typeface="Times New Roman"/>
                <a:cs typeface="Times New Roman"/>
              </a:rPr>
              <a:t>) </a:t>
            </a:r>
            <a:r>
              <a:rPr sz="2800" spc="-5" dirty="0">
                <a:latin typeface="Times New Roman"/>
                <a:cs typeface="Times New Roman"/>
              </a:rPr>
              <a:t>for </a:t>
            </a:r>
            <a:r>
              <a:rPr sz="2800" spc="-40" dirty="0">
                <a:latin typeface="Times New Roman"/>
                <a:cs typeface="Times New Roman"/>
              </a:rPr>
              <a:t>j=1,...,n </a:t>
            </a:r>
            <a:r>
              <a:rPr sz="2800" dirty="0">
                <a:latin typeface="Times New Roman"/>
                <a:cs typeface="Times New Roman"/>
              </a:rPr>
              <a:t>then </a:t>
            </a:r>
            <a:r>
              <a:rPr sz="2800" spc="-75" dirty="0">
                <a:latin typeface="Times New Roman"/>
                <a:cs typeface="Times New Roman"/>
              </a:rPr>
              <a:t>FIRST(X) </a:t>
            </a:r>
            <a:r>
              <a:rPr sz="2800" spc="285" dirty="0">
                <a:latin typeface="Times New Roman"/>
                <a:cs typeface="Times New Roman"/>
              </a:rPr>
              <a:t>= </a:t>
            </a:r>
            <a:r>
              <a:rPr sz="2800" spc="-75" dirty="0">
                <a:latin typeface="Times New Roman"/>
                <a:cs typeface="Times New Roman"/>
              </a:rPr>
              <a:t>FIRST(X) </a:t>
            </a:r>
            <a:r>
              <a:rPr sz="2800" spc="-10" dirty="0">
                <a:latin typeface="AoyagiKouzanFontT"/>
                <a:cs typeface="AoyagiKouzanFontT"/>
              </a:rPr>
              <a:t>∪</a:t>
            </a:r>
            <a:r>
              <a:rPr sz="2800" spc="-250" dirty="0">
                <a:latin typeface="AoyagiKouzanFontT"/>
                <a:cs typeface="AoyagiKouzanFontT"/>
              </a:rPr>
              <a:t> </a:t>
            </a:r>
            <a:r>
              <a:rPr sz="2800" spc="-130" dirty="0">
                <a:latin typeface="Times New Roman"/>
                <a:cs typeface="Times New Roman"/>
              </a:rPr>
              <a:t>ε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2961" y="457200"/>
            <a:ext cx="766096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75205" algn="l"/>
              </a:tabLst>
            </a:pPr>
            <a:r>
              <a:rPr sz="4800" spc="-315" dirty="0">
                <a:solidFill>
                  <a:srgbClr val="262626"/>
                </a:solidFill>
              </a:rPr>
              <a:t>T</a:t>
            </a:r>
            <a:r>
              <a:rPr sz="4800" spc="-165" dirty="0">
                <a:solidFill>
                  <a:srgbClr val="262626"/>
                </a:solidFill>
              </a:rPr>
              <a:t>ype</a:t>
            </a:r>
            <a:r>
              <a:rPr sz="4800" spc="-130" dirty="0">
                <a:solidFill>
                  <a:srgbClr val="262626"/>
                </a:solidFill>
              </a:rPr>
              <a:t>s</a:t>
            </a:r>
            <a:r>
              <a:rPr sz="4800" spc="-5" dirty="0">
                <a:solidFill>
                  <a:srgbClr val="262626"/>
                </a:solidFill>
              </a:rPr>
              <a:t> o</a:t>
            </a:r>
            <a:r>
              <a:rPr sz="4800" dirty="0">
                <a:solidFill>
                  <a:srgbClr val="262626"/>
                </a:solidFill>
              </a:rPr>
              <a:t>f	</a:t>
            </a:r>
            <a:r>
              <a:rPr sz="4800" spc="-120" dirty="0">
                <a:solidFill>
                  <a:srgbClr val="262626"/>
                </a:solidFill>
              </a:rPr>
              <a:t>P</a:t>
            </a:r>
            <a:r>
              <a:rPr sz="4800" spc="-90" dirty="0">
                <a:solidFill>
                  <a:srgbClr val="262626"/>
                </a:solidFill>
              </a:rPr>
              <a:t>arser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731520" y="1676402"/>
            <a:ext cx="9966960" cy="38831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510" marR="977265" indent="-131445">
              <a:lnSpc>
                <a:spcPct val="100000"/>
              </a:lnSpc>
              <a:spcBef>
                <a:spcPts val="1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4640580" algn="l"/>
              </a:tabLst>
            </a:pPr>
            <a:r>
              <a:rPr sz="2800" spc="-20" dirty="0">
                <a:latin typeface="Times New Roman"/>
                <a:cs typeface="Times New Roman"/>
              </a:rPr>
              <a:t>There </a:t>
            </a:r>
            <a:r>
              <a:rPr sz="2800" spc="-65" dirty="0">
                <a:latin typeface="Times New Roman"/>
                <a:cs typeface="Times New Roman"/>
              </a:rPr>
              <a:t>are </a:t>
            </a:r>
            <a:r>
              <a:rPr sz="2800" spc="-25" dirty="0">
                <a:latin typeface="Times New Roman"/>
                <a:cs typeface="Times New Roman"/>
              </a:rPr>
              <a:t>three </a:t>
            </a:r>
            <a:r>
              <a:rPr sz="2800" spc="-75" dirty="0">
                <a:latin typeface="Times New Roman"/>
                <a:cs typeface="Times New Roman"/>
              </a:rPr>
              <a:t>general</a:t>
            </a:r>
            <a:r>
              <a:rPr sz="2800" spc="140" dirty="0">
                <a:latin typeface="Times New Roman"/>
                <a:cs typeface="Times New Roman"/>
              </a:rPr>
              <a:t> </a:t>
            </a:r>
            <a:r>
              <a:rPr sz="2800" spc="-70" dirty="0">
                <a:latin typeface="Times New Roman"/>
                <a:cs typeface="Times New Roman"/>
              </a:rPr>
              <a:t>types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50" dirty="0">
                <a:latin typeface="Times New Roman"/>
                <a:cs typeface="Times New Roman"/>
              </a:rPr>
              <a:t>parsers </a:t>
            </a:r>
            <a:r>
              <a:rPr sz="2800" spc="-5" dirty="0">
                <a:latin typeface="Times New Roman"/>
                <a:cs typeface="Times New Roman"/>
              </a:rPr>
              <a:t>for </a:t>
            </a:r>
            <a:r>
              <a:rPr sz="2800" spc="-70" dirty="0">
                <a:latin typeface="Times New Roman"/>
                <a:cs typeface="Times New Roman"/>
              </a:rPr>
              <a:t>grammars: </a:t>
            </a:r>
            <a:r>
              <a:rPr sz="2800" spc="-85" dirty="0">
                <a:latin typeface="Times New Roman"/>
                <a:cs typeface="Times New Roman"/>
              </a:rPr>
              <a:t>universal</a:t>
            </a:r>
            <a:r>
              <a:rPr sz="2800" spc="-85">
                <a:latin typeface="Times New Roman"/>
                <a:cs typeface="Times New Roman"/>
              </a:rPr>
              <a:t>,  </a:t>
            </a:r>
            <a:r>
              <a:rPr sz="2800" spc="-25" smtClean="0">
                <a:latin typeface="Times New Roman"/>
                <a:cs typeface="Times New Roman"/>
              </a:rPr>
              <a:t>top-down </a:t>
            </a:r>
            <a:r>
              <a:rPr sz="2800" spc="-30" dirty="0">
                <a:latin typeface="Times New Roman"/>
                <a:cs typeface="Times New Roman"/>
              </a:rPr>
              <a:t>and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bottom-up</a:t>
            </a:r>
            <a:endParaRPr sz="2800">
              <a:latin typeface="Times New Roman"/>
              <a:cs typeface="Times New Roman"/>
            </a:endParaRPr>
          </a:p>
          <a:p>
            <a:pPr marL="14351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b="1" spc="-40" dirty="0">
                <a:latin typeface="Times New Roman"/>
                <a:cs typeface="Times New Roman"/>
              </a:rPr>
              <a:t>Universal</a:t>
            </a:r>
            <a:r>
              <a:rPr sz="2800" b="1" spc="-10" dirty="0">
                <a:latin typeface="Times New Roman"/>
                <a:cs typeface="Times New Roman"/>
              </a:rPr>
              <a:t> </a:t>
            </a:r>
            <a:r>
              <a:rPr sz="2800" b="1" spc="-90" dirty="0">
                <a:latin typeface="Times New Roman"/>
                <a:cs typeface="Times New Roman"/>
              </a:rPr>
              <a:t>Parser</a:t>
            </a:r>
            <a:endParaRPr sz="2800">
              <a:latin typeface="Times New Roman"/>
              <a:cs typeface="Times New Roman"/>
            </a:endParaRPr>
          </a:p>
          <a:p>
            <a:pPr marL="417830" lvl="1" indent="-144780">
              <a:lnSpc>
                <a:spcPct val="100000"/>
              </a:lnSpc>
              <a:spcBef>
                <a:spcPts val="500"/>
              </a:spcBef>
              <a:buClr>
                <a:srgbClr val="262626"/>
              </a:buClr>
              <a:buChar char="◦"/>
              <a:tabLst>
                <a:tab pos="418465" algn="l"/>
                <a:tab pos="3556000" algn="l"/>
              </a:tabLst>
            </a:pPr>
            <a:r>
              <a:rPr sz="2800" spc="-60" dirty="0">
                <a:latin typeface="Times New Roman"/>
                <a:cs typeface="Times New Roman"/>
              </a:rPr>
              <a:t>Can </a:t>
            </a:r>
            <a:r>
              <a:rPr sz="2800" spc="-50" dirty="0">
                <a:latin typeface="Times New Roman"/>
                <a:cs typeface="Times New Roman"/>
              </a:rPr>
              <a:t>parse </a:t>
            </a:r>
            <a:r>
              <a:rPr sz="2800" spc="-110" dirty="0">
                <a:latin typeface="Times New Roman"/>
                <a:cs typeface="Times New Roman"/>
              </a:rPr>
              <a:t>any</a:t>
            </a:r>
            <a:r>
              <a:rPr sz="2800" spc="114" dirty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kind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55" dirty="0">
                <a:latin typeface="Times New Roman"/>
                <a:cs typeface="Times New Roman"/>
              </a:rPr>
              <a:t>grammars</a:t>
            </a:r>
            <a:endParaRPr sz="2800">
              <a:latin typeface="Times New Roman"/>
              <a:cs typeface="Times New Roman"/>
            </a:endParaRPr>
          </a:p>
          <a:p>
            <a:pPr marL="417830" lvl="1" indent="-144780">
              <a:lnSpc>
                <a:spcPct val="100000"/>
              </a:lnSpc>
              <a:spcBef>
                <a:spcPts val="500"/>
              </a:spcBef>
              <a:buClr>
                <a:srgbClr val="262626"/>
              </a:buClr>
              <a:buChar char="◦"/>
              <a:tabLst>
                <a:tab pos="418465" algn="l"/>
              </a:tabLst>
            </a:pPr>
            <a:r>
              <a:rPr sz="2800" spc="-55" dirty="0">
                <a:latin typeface="Times New Roman"/>
                <a:cs typeface="Times New Roman"/>
              </a:rPr>
              <a:t>Too inefficient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65" dirty="0">
                <a:latin typeface="Times New Roman"/>
                <a:cs typeface="Times New Roman"/>
              </a:rPr>
              <a:t>use </a:t>
            </a:r>
            <a:r>
              <a:rPr sz="2800" spc="-55" dirty="0">
                <a:latin typeface="Times New Roman"/>
                <a:cs typeface="Times New Roman"/>
              </a:rPr>
              <a:t>in </a:t>
            </a:r>
            <a:r>
              <a:rPr sz="2800" spc="-15" dirty="0">
                <a:latin typeface="Times New Roman"/>
                <a:cs typeface="Times New Roman"/>
              </a:rPr>
              <a:t>production</a:t>
            </a:r>
            <a:r>
              <a:rPr sz="2800" spc="175" dirty="0">
                <a:latin typeface="Times New Roman"/>
                <a:cs typeface="Times New Roman"/>
              </a:rPr>
              <a:t> </a:t>
            </a:r>
            <a:r>
              <a:rPr sz="2800" spc="-60" dirty="0">
                <a:latin typeface="Times New Roman"/>
                <a:cs typeface="Times New Roman"/>
              </a:rPr>
              <a:t>compilers</a:t>
            </a:r>
            <a:endParaRPr sz="2800">
              <a:latin typeface="Times New Roman"/>
              <a:cs typeface="Times New Roman"/>
            </a:endParaRPr>
          </a:p>
          <a:p>
            <a:pPr marL="417830" lvl="1" indent="-144780">
              <a:lnSpc>
                <a:spcPct val="100000"/>
              </a:lnSpc>
              <a:spcBef>
                <a:spcPts val="500"/>
              </a:spcBef>
              <a:buClr>
                <a:srgbClr val="262626"/>
              </a:buClr>
              <a:buChar char="◦"/>
              <a:tabLst>
                <a:tab pos="418465" algn="l"/>
                <a:tab pos="1470025" algn="l"/>
              </a:tabLst>
            </a:pPr>
            <a:r>
              <a:rPr sz="2800" spc="-85" dirty="0">
                <a:latin typeface="Times New Roman"/>
                <a:cs typeface="Times New Roman"/>
              </a:rPr>
              <a:t>E.g.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85" dirty="0">
                <a:latin typeface="Times New Roman"/>
                <a:cs typeface="Times New Roman"/>
              </a:rPr>
              <a:t>universal </a:t>
            </a:r>
            <a:r>
              <a:rPr sz="2800" spc="-65" dirty="0">
                <a:latin typeface="Times New Roman"/>
                <a:cs typeface="Times New Roman"/>
              </a:rPr>
              <a:t>parsing </a:t>
            </a:r>
            <a:r>
              <a:rPr sz="2800" spc="-40" dirty="0">
                <a:latin typeface="Times New Roman"/>
                <a:cs typeface="Times New Roman"/>
              </a:rPr>
              <a:t>methods: </a:t>
            </a:r>
            <a:r>
              <a:rPr sz="2800" spc="-80" dirty="0">
                <a:latin typeface="Times New Roman"/>
                <a:cs typeface="Times New Roman"/>
              </a:rPr>
              <a:t>CYK </a:t>
            </a:r>
            <a:r>
              <a:rPr sz="2800" spc="-55" dirty="0">
                <a:latin typeface="Times New Roman"/>
                <a:cs typeface="Times New Roman"/>
              </a:rPr>
              <a:t>algorithm, </a:t>
            </a:r>
            <a:r>
              <a:rPr sz="2800" spc="-135" dirty="0">
                <a:latin typeface="Times New Roman"/>
                <a:cs typeface="Times New Roman"/>
              </a:rPr>
              <a:t>Earley’s</a:t>
            </a:r>
            <a:r>
              <a:rPr sz="2800" spc="350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algorithm</a:t>
            </a:r>
            <a:endParaRPr sz="2800">
              <a:latin typeface="Times New Roman"/>
              <a:cs typeface="Times New Roman"/>
            </a:endParaRPr>
          </a:p>
          <a:p>
            <a:pPr marL="143510" marR="467359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5" dirty="0">
                <a:latin typeface="Times New Roman"/>
                <a:cs typeface="Times New Roman"/>
              </a:rPr>
              <a:t>The </a:t>
            </a:r>
            <a:r>
              <a:rPr sz="2800" spc="-20" dirty="0">
                <a:latin typeface="Times New Roman"/>
                <a:cs typeface="Times New Roman"/>
              </a:rPr>
              <a:t>methods </a:t>
            </a:r>
            <a:r>
              <a:rPr sz="2800" spc="-55" dirty="0">
                <a:latin typeface="Times New Roman"/>
                <a:cs typeface="Times New Roman"/>
              </a:rPr>
              <a:t>commonly </a:t>
            </a:r>
            <a:r>
              <a:rPr sz="2800" spc="-50" dirty="0">
                <a:latin typeface="Times New Roman"/>
                <a:cs typeface="Times New Roman"/>
              </a:rPr>
              <a:t>used </a:t>
            </a:r>
            <a:r>
              <a:rPr sz="2800" spc="-55" dirty="0">
                <a:latin typeface="Times New Roman"/>
                <a:cs typeface="Times New Roman"/>
              </a:rPr>
              <a:t>in compilers can </a:t>
            </a:r>
            <a:r>
              <a:rPr sz="2800" spc="-30" dirty="0">
                <a:latin typeface="Times New Roman"/>
                <a:cs typeface="Times New Roman"/>
              </a:rPr>
              <a:t>be </a:t>
            </a:r>
            <a:r>
              <a:rPr sz="2800" spc="-90" dirty="0">
                <a:latin typeface="Times New Roman"/>
                <a:cs typeface="Times New Roman"/>
              </a:rPr>
              <a:t>classified as </a:t>
            </a:r>
            <a:r>
              <a:rPr sz="2800" spc="-70" dirty="0">
                <a:latin typeface="Times New Roman"/>
                <a:cs typeface="Times New Roman"/>
              </a:rPr>
              <a:t>being  </a:t>
            </a:r>
            <a:r>
              <a:rPr sz="2800" spc="-45" dirty="0">
                <a:latin typeface="Times New Roman"/>
                <a:cs typeface="Times New Roman"/>
              </a:rPr>
              <a:t>either </a:t>
            </a:r>
            <a:r>
              <a:rPr sz="2800" spc="-20" dirty="0">
                <a:latin typeface="Times New Roman"/>
                <a:cs typeface="Times New Roman"/>
              </a:rPr>
              <a:t>top-down </a:t>
            </a:r>
            <a:r>
              <a:rPr sz="2800" spc="10" dirty="0">
                <a:latin typeface="Times New Roman"/>
                <a:cs typeface="Times New Roman"/>
              </a:rPr>
              <a:t>or</a:t>
            </a:r>
            <a:r>
              <a:rPr sz="2800" spc="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bottom-up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5393" y="796024"/>
            <a:ext cx="10044007" cy="46525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100"/>
              </a:spcBef>
            </a:pPr>
            <a:r>
              <a:rPr sz="2800" spc="-110" dirty="0">
                <a:latin typeface="Times New Roman"/>
                <a:cs typeface="Times New Roman"/>
              </a:rPr>
              <a:t>Now, </a:t>
            </a:r>
            <a:r>
              <a:rPr sz="2800" spc="-140" dirty="0">
                <a:latin typeface="Times New Roman"/>
                <a:cs typeface="Times New Roman"/>
              </a:rPr>
              <a:t>we </a:t>
            </a:r>
            <a:r>
              <a:rPr sz="2800" spc="-55" dirty="0">
                <a:latin typeface="Times New Roman"/>
                <a:cs typeface="Times New Roman"/>
              </a:rPr>
              <a:t>can </a:t>
            </a:r>
            <a:r>
              <a:rPr sz="2800" spc="-20" dirty="0">
                <a:latin typeface="Times New Roman"/>
                <a:cs typeface="Times New Roman"/>
              </a:rPr>
              <a:t>compute </a:t>
            </a:r>
            <a:r>
              <a:rPr sz="2800" spc="-55" dirty="0">
                <a:latin typeface="Times New Roman"/>
                <a:cs typeface="Times New Roman"/>
              </a:rPr>
              <a:t>FIRST </a:t>
            </a:r>
            <a:r>
              <a:rPr sz="2800" spc="-5" dirty="0">
                <a:latin typeface="Times New Roman"/>
                <a:cs typeface="Times New Roman"/>
              </a:rPr>
              <a:t>for </a:t>
            </a:r>
            <a:r>
              <a:rPr sz="2800" spc="-110" dirty="0">
                <a:latin typeface="Times New Roman"/>
                <a:cs typeface="Times New Roman"/>
              </a:rPr>
              <a:t>any </a:t>
            </a:r>
            <a:r>
              <a:rPr sz="2800" spc="-55" dirty="0">
                <a:latin typeface="Times New Roman"/>
                <a:cs typeface="Times New Roman"/>
              </a:rPr>
              <a:t>string </a:t>
            </a:r>
            <a:r>
              <a:rPr sz="2800" spc="-35" dirty="0">
                <a:latin typeface="Times New Roman"/>
                <a:cs typeface="Times New Roman"/>
              </a:rPr>
              <a:t>X</a:t>
            </a:r>
            <a:r>
              <a:rPr sz="2775" spc="-52" baseline="-31531" dirty="0">
                <a:latin typeface="Times New Roman"/>
                <a:cs typeface="Times New Roman"/>
              </a:rPr>
              <a:t>1</a:t>
            </a:r>
            <a:r>
              <a:rPr sz="2800" spc="-35" dirty="0">
                <a:latin typeface="Times New Roman"/>
                <a:cs typeface="Times New Roman"/>
              </a:rPr>
              <a:t>X</a:t>
            </a:r>
            <a:r>
              <a:rPr sz="2775" spc="-52" baseline="-31531" dirty="0">
                <a:latin typeface="Times New Roman"/>
                <a:cs typeface="Times New Roman"/>
              </a:rPr>
              <a:t>2</a:t>
            </a:r>
            <a:r>
              <a:rPr sz="2800" spc="-35" dirty="0">
                <a:latin typeface="Times New Roman"/>
                <a:cs typeface="Times New Roman"/>
              </a:rPr>
              <a:t>…X</a:t>
            </a:r>
            <a:r>
              <a:rPr sz="2775" spc="-52" baseline="-31531" dirty="0">
                <a:latin typeface="Times New Roman"/>
                <a:cs typeface="Times New Roman"/>
              </a:rPr>
              <a:t>n </a:t>
            </a:r>
            <a:r>
              <a:rPr sz="2800" spc="-90" dirty="0">
                <a:latin typeface="Times New Roman"/>
                <a:cs typeface="Times New Roman"/>
              </a:rPr>
              <a:t>as</a:t>
            </a:r>
            <a:r>
              <a:rPr sz="2800" spc="350" dirty="0">
                <a:latin typeface="Times New Roman"/>
                <a:cs typeface="Times New Roman"/>
              </a:rPr>
              <a:t> </a:t>
            </a:r>
            <a:r>
              <a:rPr sz="2800" spc="-90" dirty="0">
                <a:latin typeface="Times New Roman"/>
                <a:cs typeface="Times New Roman"/>
              </a:rPr>
              <a:t>follows: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45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  <a:tabLst>
                <a:tab pos="6725284" algn="l"/>
              </a:tabLst>
            </a:pPr>
            <a:r>
              <a:rPr sz="2800" spc="-50" dirty="0">
                <a:latin typeface="Times New Roman"/>
                <a:cs typeface="Times New Roman"/>
              </a:rPr>
              <a:t>Add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60" dirty="0">
                <a:latin typeface="Times New Roman"/>
                <a:cs typeface="Times New Roman"/>
              </a:rPr>
              <a:t>FIRST(X</a:t>
            </a:r>
            <a:r>
              <a:rPr sz="2775" spc="-89" baseline="-31531" dirty="0">
                <a:latin typeface="Times New Roman"/>
                <a:cs typeface="Times New Roman"/>
              </a:rPr>
              <a:t>1</a:t>
            </a:r>
            <a:r>
              <a:rPr sz="2800" spc="-60" dirty="0">
                <a:latin typeface="Times New Roman"/>
                <a:cs typeface="Times New Roman"/>
              </a:rPr>
              <a:t>X</a:t>
            </a:r>
            <a:r>
              <a:rPr sz="2775" spc="-89" baseline="-31531" dirty="0">
                <a:latin typeface="Times New Roman"/>
                <a:cs typeface="Times New Roman"/>
              </a:rPr>
              <a:t>2</a:t>
            </a:r>
            <a:r>
              <a:rPr sz="2800" spc="-60" dirty="0">
                <a:latin typeface="Times New Roman"/>
                <a:cs typeface="Times New Roman"/>
              </a:rPr>
              <a:t>…X</a:t>
            </a:r>
            <a:r>
              <a:rPr sz="2775" spc="-89" baseline="-31531" dirty="0">
                <a:latin typeface="Times New Roman"/>
                <a:cs typeface="Times New Roman"/>
              </a:rPr>
              <a:t>n</a:t>
            </a:r>
            <a:r>
              <a:rPr sz="2800" spc="-60" dirty="0">
                <a:latin typeface="Times New Roman"/>
                <a:cs typeface="Times New Roman"/>
              </a:rPr>
              <a:t>) </a:t>
            </a:r>
            <a:r>
              <a:rPr sz="2800" spc="-130" dirty="0">
                <a:latin typeface="Times New Roman"/>
                <a:cs typeface="Times New Roman"/>
              </a:rPr>
              <a:t>all </a:t>
            </a:r>
            <a:r>
              <a:rPr sz="2800" spc="-25" dirty="0">
                <a:latin typeface="Times New Roman"/>
                <a:cs typeface="Times New Roman"/>
              </a:rPr>
              <a:t>non-ε</a:t>
            </a:r>
            <a:r>
              <a:rPr sz="2800" spc="245" dirty="0">
                <a:latin typeface="Times New Roman"/>
                <a:cs typeface="Times New Roman"/>
              </a:rPr>
              <a:t> </a:t>
            </a:r>
            <a:r>
              <a:rPr sz="2800" spc="-75" dirty="0">
                <a:latin typeface="Times New Roman"/>
                <a:cs typeface="Times New Roman"/>
              </a:rPr>
              <a:t>symbols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65" dirty="0">
                <a:latin typeface="Times New Roman"/>
                <a:cs typeface="Times New Roman"/>
              </a:rPr>
              <a:t>FIRST(X</a:t>
            </a:r>
            <a:r>
              <a:rPr sz="2775" spc="-97" baseline="-31531" dirty="0">
                <a:latin typeface="Times New Roman"/>
                <a:cs typeface="Times New Roman"/>
              </a:rPr>
              <a:t>1</a:t>
            </a:r>
            <a:r>
              <a:rPr sz="2800" spc="-65" dirty="0"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450">
              <a:latin typeface="Times New Roman"/>
              <a:cs typeface="Times New Roman"/>
            </a:endParaRPr>
          </a:p>
          <a:p>
            <a:pPr marL="76200" marR="55880">
              <a:lnSpc>
                <a:spcPct val="100000"/>
              </a:lnSpc>
              <a:tabLst>
                <a:tab pos="1718310" algn="l"/>
                <a:tab pos="3723004" algn="l"/>
                <a:tab pos="4425950" algn="l"/>
                <a:tab pos="6433185" algn="l"/>
              </a:tabLst>
            </a:pPr>
            <a:r>
              <a:rPr sz="2800" spc="-80" dirty="0">
                <a:latin typeface="Times New Roman"/>
                <a:cs typeface="Times New Roman"/>
              </a:rPr>
              <a:t>Also </a:t>
            </a:r>
            <a:r>
              <a:rPr sz="2800" spc="-40" dirty="0">
                <a:latin typeface="Times New Roman"/>
                <a:cs typeface="Times New Roman"/>
              </a:rPr>
              <a:t>add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25" dirty="0">
                <a:latin typeface="Times New Roman"/>
                <a:cs typeface="Times New Roman"/>
              </a:rPr>
              <a:t>non-ε</a:t>
            </a:r>
            <a:r>
              <a:rPr sz="2800" spc="145" dirty="0">
                <a:latin typeface="Times New Roman"/>
                <a:cs typeface="Times New Roman"/>
              </a:rPr>
              <a:t> </a:t>
            </a:r>
            <a:r>
              <a:rPr sz="2800" spc="-75" dirty="0">
                <a:latin typeface="Times New Roman"/>
                <a:cs typeface="Times New Roman"/>
              </a:rPr>
              <a:t>symbols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70" dirty="0">
                <a:latin typeface="Times New Roman"/>
                <a:cs typeface="Times New Roman"/>
              </a:rPr>
              <a:t>FIRST(X</a:t>
            </a:r>
            <a:r>
              <a:rPr sz="2775" spc="-104" baseline="-31531" dirty="0">
                <a:latin typeface="Times New Roman"/>
                <a:cs typeface="Times New Roman"/>
              </a:rPr>
              <a:t>2</a:t>
            </a:r>
            <a:r>
              <a:rPr sz="2800" spc="-70" dirty="0">
                <a:latin typeface="Times New Roman"/>
                <a:cs typeface="Times New Roman"/>
              </a:rPr>
              <a:t>),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85" dirty="0">
                <a:latin typeface="Times New Roman"/>
                <a:cs typeface="Times New Roman"/>
              </a:rPr>
              <a:t>if	</a:t>
            </a:r>
            <a:r>
              <a:rPr sz="2800" spc="-130" dirty="0">
                <a:latin typeface="Times New Roman"/>
                <a:cs typeface="Times New Roman"/>
              </a:rPr>
              <a:t>ε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55" dirty="0">
                <a:latin typeface="Times New Roman"/>
                <a:cs typeface="Times New Roman"/>
              </a:rPr>
              <a:t>in </a:t>
            </a:r>
            <a:r>
              <a:rPr sz="2800" spc="-80" dirty="0">
                <a:latin typeface="Times New Roman"/>
                <a:cs typeface="Times New Roman"/>
              </a:rPr>
              <a:t>FIRST(X</a:t>
            </a:r>
            <a:r>
              <a:rPr sz="2775" spc="-120" baseline="-31531" dirty="0">
                <a:latin typeface="Times New Roman"/>
                <a:cs typeface="Times New Roman"/>
              </a:rPr>
              <a:t>1</a:t>
            </a:r>
            <a:r>
              <a:rPr sz="2800" spc="-80" dirty="0">
                <a:latin typeface="Times New Roman"/>
                <a:cs typeface="Times New Roman"/>
              </a:rPr>
              <a:t>);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25" dirty="0">
                <a:latin typeface="Times New Roman"/>
                <a:cs typeface="Times New Roman"/>
              </a:rPr>
              <a:t>non-ε  </a:t>
            </a:r>
            <a:r>
              <a:rPr sz="2800" spc="-75">
                <a:latin typeface="Times New Roman"/>
                <a:cs typeface="Times New Roman"/>
              </a:rPr>
              <a:t>symbols</a:t>
            </a:r>
            <a:r>
              <a:rPr sz="2800" spc="5">
                <a:latin typeface="Times New Roman"/>
                <a:cs typeface="Times New Roman"/>
              </a:rPr>
              <a:t> </a:t>
            </a:r>
            <a:r>
              <a:rPr sz="2800" spc="-5" smtClean="0">
                <a:latin typeface="Times New Roman"/>
                <a:cs typeface="Times New Roman"/>
              </a:rPr>
              <a:t>of</a:t>
            </a:r>
            <a:r>
              <a:rPr lang="en-US" sz="2800" spc="-5" dirty="0" smtClean="0">
                <a:latin typeface="Times New Roman"/>
                <a:cs typeface="Times New Roman"/>
              </a:rPr>
              <a:t> </a:t>
            </a:r>
            <a:r>
              <a:rPr sz="2800" spc="-70" smtClean="0">
                <a:latin typeface="Times New Roman"/>
                <a:cs typeface="Times New Roman"/>
              </a:rPr>
              <a:t>FIRST(X</a:t>
            </a:r>
            <a:r>
              <a:rPr sz="2775" spc="-104" baseline="-31531" smtClean="0">
                <a:latin typeface="Times New Roman"/>
                <a:cs typeface="Times New Roman"/>
              </a:rPr>
              <a:t>3</a:t>
            </a:r>
            <a:r>
              <a:rPr sz="2800" spc="-70">
                <a:latin typeface="Times New Roman"/>
                <a:cs typeface="Times New Roman"/>
              </a:rPr>
              <a:t>),</a:t>
            </a:r>
            <a:r>
              <a:rPr sz="2800">
                <a:latin typeface="Times New Roman"/>
                <a:cs typeface="Times New Roman"/>
              </a:rPr>
              <a:t> </a:t>
            </a:r>
            <a:r>
              <a:rPr sz="2800" spc="-85" smtClean="0">
                <a:latin typeface="Times New Roman"/>
                <a:cs typeface="Times New Roman"/>
              </a:rPr>
              <a:t>if</a:t>
            </a:r>
            <a:r>
              <a:rPr lang="en-US" sz="2800" spc="-85" dirty="0" smtClean="0">
                <a:latin typeface="Times New Roman"/>
                <a:cs typeface="Times New Roman"/>
              </a:rPr>
              <a:t> </a:t>
            </a:r>
            <a:r>
              <a:rPr sz="2800" spc="-130" smtClean="0">
                <a:latin typeface="Times New Roman"/>
                <a:cs typeface="Times New Roman"/>
              </a:rPr>
              <a:t>ε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55" dirty="0">
                <a:latin typeface="Times New Roman"/>
                <a:cs typeface="Times New Roman"/>
              </a:rPr>
              <a:t>in </a:t>
            </a:r>
            <a:r>
              <a:rPr sz="2800" spc="-70" dirty="0">
                <a:latin typeface="Times New Roman"/>
                <a:cs typeface="Times New Roman"/>
              </a:rPr>
              <a:t>FIRST(X</a:t>
            </a:r>
            <a:r>
              <a:rPr sz="2775" spc="-104" baseline="-31531" dirty="0">
                <a:latin typeface="Times New Roman"/>
                <a:cs typeface="Times New Roman"/>
              </a:rPr>
              <a:t>1</a:t>
            </a:r>
            <a:r>
              <a:rPr sz="2800" spc="-70" dirty="0">
                <a:latin typeface="Times New Roman"/>
                <a:cs typeface="Times New Roman"/>
              </a:rPr>
              <a:t>)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-80" dirty="0">
                <a:latin typeface="Times New Roman"/>
                <a:cs typeface="Times New Roman"/>
              </a:rPr>
              <a:t>FIRST(X</a:t>
            </a:r>
            <a:r>
              <a:rPr sz="2775" spc="-120" baseline="-31531" dirty="0">
                <a:latin typeface="Times New Roman"/>
                <a:cs typeface="Times New Roman"/>
              </a:rPr>
              <a:t>2</a:t>
            </a:r>
            <a:r>
              <a:rPr sz="2800" spc="-80" dirty="0">
                <a:latin typeface="Times New Roman"/>
                <a:cs typeface="Times New Roman"/>
              </a:rPr>
              <a:t>);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-25" dirty="0">
                <a:latin typeface="Times New Roman"/>
                <a:cs typeface="Times New Roman"/>
              </a:rPr>
              <a:t>so</a:t>
            </a:r>
            <a:r>
              <a:rPr sz="2800" spc="440" dirty="0">
                <a:latin typeface="Times New Roman"/>
                <a:cs typeface="Times New Roman"/>
              </a:rPr>
              <a:t> </a:t>
            </a:r>
            <a:r>
              <a:rPr sz="2800" spc="20" dirty="0">
                <a:latin typeface="Times New Roman"/>
                <a:cs typeface="Times New Roman"/>
              </a:rPr>
              <a:t>on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45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</a:pPr>
            <a:r>
              <a:rPr sz="2800" spc="-135" dirty="0">
                <a:latin typeface="Times New Roman"/>
                <a:cs typeface="Times New Roman"/>
              </a:rPr>
              <a:t>Finally, </a:t>
            </a:r>
            <a:r>
              <a:rPr sz="2800" spc="-40" dirty="0">
                <a:latin typeface="Times New Roman"/>
                <a:cs typeface="Times New Roman"/>
              </a:rPr>
              <a:t>add </a:t>
            </a:r>
            <a:r>
              <a:rPr sz="2800" spc="-130" dirty="0">
                <a:latin typeface="Times New Roman"/>
                <a:cs typeface="Times New Roman"/>
              </a:rPr>
              <a:t>ε </a:t>
            </a:r>
            <a:r>
              <a:rPr sz="2800" spc="30" dirty="0">
                <a:latin typeface="Times New Roman"/>
                <a:cs typeface="Times New Roman"/>
              </a:rPr>
              <a:t>to</a:t>
            </a:r>
            <a:r>
              <a:rPr sz="2800" spc="245" dirty="0">
                <a:latin typeface="Times New Roman"/>
                <a:cs typeface="Times New Roman"/>
              </a:rPr>
              <a:t> </a:t>
            </a:r>
            <a:r>
              <a:rPr sz="2800" spc="-60" dirty="0">
                <a:latin typeface="Times New Roman"/>
                <a:cs typeface="Times New Roman"/>
              </a:rPr>
              <a:t>FIRST(X</a:t>
            </a:r>
            <a:r>
              <a:rPr sz="2775" spc="-89" baseline="-31531" dirty="0">
                <a:latin typeface="Times New Roman"/>
                <a:cs typeface="Times New Roman"/>
              </a:rPr>
              <a:t>1</a:t>
            </a:r>
            <a:r>
              <a:rPr sz="2800" spc="-60" dirty="0">
                <a:latin typeface="Times New Roman"/>
                <a:cs typeface="Times New Roman"/>
              </a:rPr>
              <a:t>X</a:t>
            </a:r>
            <a:r>
              <a:rPr sz="2775" spc="-89" baseline="-31531" dirty="0">
                <a:latin typeface="Times New Roman"/>
                <a:cs typeface="Times New Roman"/>
              </a:rPr>
              <a:t>2</a:t>
            </a:r>
            <a:r>
              <a:rPr sz="2800" spc="-60" dirty="0">
                <a:latin typeface="Times New Roman"/>
                <a:cs typeface="Times New Roman"/>
              </a:rPr>
              <a:t>…X</a:t>
            </a:r>
            <a:r>
              <a:rPr sz="2775" spc="-89" baseline="-31531" dirty="0">
                <a:latin typeface="Times New Roman"/>
                <a:cs typeface="Times New Roman"/>
              </a:rPr>
              <a:t>n</a:t>
            </a:r>
            <a:r>
              <a:rPr sz="2800" spc="-60" dirty="0">
                <a:latin typeface="Times New Roman"/>
                <a:cs typeface="Times New Roman"/>
              </a:rPr>
              <a:t>) </a:t>
            </a:r>
            <a:r>
              <a:rPr sz="2800" spc="-100" dirty="0">
                <a:latin typeface="Times New Roman"/>
                <a:cs typeface="Times New Roman"/>
              </a:rPr>
              <a:t>if, </a:t>
            </a:r>
            <a:r>
              <a:rPr sz="2800" spc="-5" dirty="0">
                <a:latin typeface="Times New Roman"/>
                <a:cs typeface="Times New Roman"/>
              </a:rPr>
              <a:t>for </a:t>
            </a:r>
            <a:r>
              <a:rPr sz="2800" spc="-130" dirty="0">
                <a:latin typeface="Times New Roman"/>
                <a:cs typeface="Times New Roman"/>
              </a:rPr>
              <a:t>all </a:t>
            </a:r>
            <a:r>
              <a:rPr sz="2800" spc="-114" dirty="0">
                <a:latin typeface="Times New Roman"/>
                <a:cs typeface="Times New Roman"/>
              </a:rPr>
              <a:t>i, </a:t>
            </a:r>
            <a:r>
              <a:rPr sz="2800" spc="-130" dirty="0">
                <a:latin typeface="Times New Roman"/>
                <a:cs typeface="Times New Roman"/>
              </a:rPr>
              <a:t>ε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55" dirty="0">
                <a:latin typeface="Times New Roman"/>
                <a:cs typeface="Times New Roman"/>
              </a:rPr>
              <a:t>in </a:t>
            </a:r>
            <a:r>
              <a:rPr sz="2800" spc="-75" dirty="0">
                <a:latin typeface="Times New Roman"/>
                <a:cs typeface="Times New Roman"/>
              </a:rPr>
              <a:t>FIRST(X</a:t>
            </a:r>
            <a:r>
              <a:rPr sz="2775" spc="-112" baseline="-31531" dirty="0">
                <a:latin typeface="Times New Roman"/>
                <a:cs typeface="Times New Roman"/>
              </a:rPr>
              <a:t>i</a:t>
            </a:r>
            <a:r>
              <a:rPr sz="2800" spc="-75" dirty="0"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982980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7223759" algn="l"/>
              </a:tabLst>
            </a:pPr>
            <a:r>
              <a:rPr sz="3200" u="sng" spc="-40" dirty="0">
                <a:uFill>
                  <a:solidFill>
                    <a:srgbClr val="000000"/>
                  </a:solidFill>
                </a:uFill>
              </a:rPr>
              <a:t>Computing </a:t>
            </a:r>
            <a:r>
              <a:rPr sz="3200" u="sng" spc="-30" dirty="0">
                <a:uFill>
                  <a:solidFill>
                    <a:srgbClr val="000000"/>
                  </a:solidFill>
                </a:uFill>
              </a:rPr>
              <a:t>FOLLOW </a:t>
            </a:r>
            <a:r>
              <a:rPr sz="3200" u="sng" spc="-75" dirty="0">
                <a:uFill>
                  <a:solidFill>
                    <a:srgbClr val="000000"/>
                  </a:solidFill>
                </a:uFill>
              </a:rPr>
              <a:t>[FOLLOW(A) </a:t>
            </a:r>
            <a:r>
              <a:rPr sz="3200" u="sng" spc="285" dirty="0">
                <a:uFill>
                  <a:solidFill>
                    <a:srgbClr val="000000"/>
                  </a:solidFill>
                </a:uFill>
              </a:rPr>
              <a:t>= </a:t>
            </a:r>
            <a:r>
              <a:rPr sz="3200" u="sng" spc="-5" dirty="0">
                <a:uFill>
                  <a:solidFill>
                    <a:srgbClr val="000000"/>
                  </a:solidFill>
                </a:uFill>
              </a:rPr>
              <a:t>{the</a:t>
            </a:r>
            <a:r>
              <a:rPr sz="3200" u="sng" spc="-114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3200" u="sng" spc="-40">
                <a:uFill>
                  <a:solidFill>
                    <a:srgbClr val="000000"/>
                  </a:solidFill>
                </a:uFill>
              </a:rPr>
              <a:t>set</a:t>
            </a:r>
            <a:r>
              <a:rPr sz="3200" u="sng" spc="5">
                <a:uFill>
                  <a:solidFill>
                    <a:srgbClr val="000000"/>
                  </a:solidFill>
                </a:uFill>
              </a:rPr>
              <a:t> </a:t>
            </a:r>
            <a:r>
              <a:rPr sz="3200" u="sng" spc="-5" smtClean="0">
                <a:uFill>
                  <a:solidFill>
                    <a:srgbClr val="000000"/>
                  </a:solidFill>
                </a:uFill>
              </a:rPr>
              <a:t>of</a:t>
            </a:r>
            <a:r>
              <a:rPr lang="en-US" sz="3200" u="sng" spc="-5" dirty="0" smtClean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3200" u="sng" spc="-50" smtClean="0">
                <a:uFill>
                  <a:solidFill>
                    <a:srgbClr val="000000"/>
                  </a:solidFill>
                </a:uFill>
              </a:rPr>
              <a:t>terminals </a:t>
            </a:r>
            <a:r>
              <a:rPr sz="3200" u="sng" spc="-5" dirty="0">
                <a:uFill>
                  <a:solidFill>
                    <a:srgbClr val="000000"/>
                  </a:solidFill>
                </a:uFill>
              </a:rPr>
              <a:t>that </a:t>
            </a:r>
            <a:r>
              <a:rPr sz="3200" u="sng" spc="-60" dirty="0">
                <a:uFill>
                  <a:solidFill>
                    <a:srgbClr val="000000"/>
                  </a:solidFill>
                </a:uFill>
              </a:rPr>
              <a:t>can </a:t>
            </a:r>
            <a:r>
              <a:rPr sz="3200" u="sng" spc="-60" dirty="0"/>
              <a:t> </a:t>
            </a:r>
            <a:r>
              <a:rPr sz="3200" u="sng" spc="-85" dirty="0">
                <a:uFill>
                  <a:solidFill>
                    <a:srgbClr val="000000"/>
                  </a:solidFill>
                </a:uFill>
              </a:rPr>
              <a:t>immediately </a:t>
            </a:r>
            <a:r>
              <a:rPr sz="3200" u="sng" spc="-80" dirty="0">
                <a:uFill>
                  <a:solidFill>
                    <a:srgbClr val="000000"/>
                  </a:solidFill>
                </a:uFill>
              </a:rPr>
              <a:t>follow </a:t>
            </a:r>
            <a:r>
              <a:rPr sz="3200" u="sng" spc="-30" dirty="0">
                <a:uFill>
                  <a:solidFill>
                    <a:srgbClr val="000000"/>
                  </a:solidFill>
                </a:uFill>
              </a:rPr>
              <a:t>non-terminal</a:t>
            </a:r>
            <a:r>
              <a:rPr sz="3200" u="sng" spc="145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3200" u="sng" spc="-110" dirty="0">
                <a:uFill>
                  <a:solidFill>
                    <a:srgbClr val="000000"/>
                  </a:solidFill>
                </a:uFill>
              </a:rPr>
              <a:t>A}]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5800" y="1752600"/>
            <a:ext cx="9829800" cy="36907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3182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45440" algn="l"/>
              </a:tabLst>
            </a:pPr>
            <a:r>
              <a:rPr sz="2800" spc="-80" dirty="0">
                <a:latin typeface="Times New Roman"/>
                <a:cs typeface="Times New Roman"/>
              </a:rPr>
              <a:t>Place </a:t>
            </a:r>
            <a:r>
              <a:rPr sz="2800" spc="-150" dirty="0">
                <a:latin typeface="Times New Roman"/>
                <a:cs typeface="Times New Roman"/>
              </a:rPr>
              <a:t>$ </a:t>
            </a:r>
            <a:r>
              <a:rPr sz="2800" spc="-55" dirty="0">
                <a:latin typeface="Times New Roman"/>
                <a:cs typeface="Times New Roman"/>
              </a:rPr>
              <a:t>in </a:t>
            </a:r>
            <a:r>
              <a:rPr sz="2800" spc="-75" dirty="0">
                <a:latin typeface="Times New Roman"/>
                <a:cs typeface="Times New Roman"/>
              </a:rPr>
              <a:t>FOLLOW(S), </a:t>
            </a:r>
            <a:r>
              <a:rPr sz="2800" spc="-60" dirty="0">
                <a:latin typeface="Times New Roman"/>
                <a:cs typeface="Times New Roman"/>
              </a:rPr>
              <a:t>where </a:t>
            </a:r>
            <a:r>
              <a:rPr sz="2800" spc="-220" dirty="0">
                <a:latin typeface="Times New Roman"/>
                <a:cs typeface="Times New Roman"/>
              </a:rPr>
              <a:t>S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15" dirty="0">
                <a:latin typeface="Times New Roman"/>
                <a:cs typeface="Times New Roman"/>
              </a:rPr>
              <a:t>start </a:t>
            </a:r>
            <a:r>
              <a:rPr sz="2800" spc="-75" dirty="0">
                <a:latin typeface="Times New Roman"/>
                <a:cs typeface="Times New Roman"/>
              </a:rPr>
              <a:t>symbol,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-150" dirty="0">
                <a:latin typeface="Times New Roman"/>
                <a:cs typeface="Times New Roman"/>
              </a:rPr>
              <a:t>$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10" dirty="0">
                <a:latin typeface="Times New Roman"/>
                <a:cs typeface="Times New Roman"/>
              </a:rPr>
              <a:t>the  </a:t>
            </a:r>
            <a:r>
              <a:rPr sz="2800" spc="-15" dirty="0">
                <a:latin typeface="Times New Roman"/>
                <a:cs typeface="Times New Roman"/>
              </a:rPr>
              <a:t>input </a:t>
            </a:r>
            <a:r>
              <a:rPr sz="2800" spc="-50" dirty="0">
                <a:latin typeface="Times New Roman"/>
                <a:cs typeface="Times New Roman"/>
              </a:rPr>
              <a:t>right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endmarker</a:t>
            </a:r>
            <a:endParaRPr sz="2800">
              <a:latin typeface="Times New Roman"/>
              <a:cs typeface="Times New Roman"/>
            </a:endParaRPr>
          </a:p>
          <a:p>
            <a:pPr marL="12700" marR="182880">
              <a:lnSpc>
                <a:spcPct val="100000"/>
              </a:lnSpc>
              <a:spcBef>
                <a:spcPts val="900"/>
              </a:spcBef>
              <a:buAutoNum type="arabicPeriod"/>
              <a:tabLst>
                <a:tab pos="345440" algn="l"/>
              </a:tabLst>
            </a:pPr>
            <a:r>
              <a:rPr sz="2800" spc="-25" dirty="0">
                <a:latin typeface="Times New Roman"/>
                <a:cs typeface="Times New Roman"/>
              </a:rPr>
              <a:t>For </a:t>
            </a:r>
            <a:r>
              <a:rPr sz="2800" spc="-95" dirty="0">
                <a:latin typeface="Times New Roman"/>
                <a:cs typeface="Times New Roman"/>
              </a:rPr>
              <a:t>every </a:t>
            </a:r>
            <a:r>
              <a:rPr sz="2800" spc="-15" dirty="0">
                <a:latin typeface="Times New Roman"/>
                <a:cs typeface="Times New Roman"/>
              </a:rPr>
              <a:t>production </a:t>
            </a:r>
            <a:r>
              <a:rPr sz="2800" spc="-150" dirty="0">
                <a:latin typeface="Times New Roman"/>
                <a:cs typeface="Times New Roman"/>
              </a:rPr>
              <a:t>B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105" dirty="0">
                <a:latin typeface="Times New Roman"/>
                <a:cs typeface="Times New Roman"/>
              </a:rPr>
              <a:t>αAβ, </a:t>
            </a:r>
            <a:r>
              <a:rPr sz="2800" spc="-60" dirty="0">
                <a:latin typeface="Times New Roman"/>
                <a:cs typeface="Times New Roman"/>
              </a:rPr>
              <a:t>where </a:t>
            </a:r>
            <a:r>
              <a:rPr sz="2800" spc="-114" dirty="0">
                <a:latin typeface="Times New Roman"/>
                <a:cs typeface="Times New Roman"/>
              </a:rPr>
              <a:t>α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-50" dirty="0">
                <a:latin typeface="Times New Roman"/>
                <a:cs typeface="Times New Roman"/>
              </a:rPr>
              <a:t>β </a:t>
            </a:r>
            <a:r>
              <a:rPr sz="2800" spc="-65" dirty="0">
                <a:latin typeface="Times New Roman"/>
                <a:cs typeface="Times New Roman"/>
              </a:rPr>
              <a:t>are </a:t>
            </a:r>
            <a:r>
              <a:rPr sz="2800" spc="-110" dirty="0">
                <a:latin typeface="Times New Roman"/>
                <a:cs typeface="Times New Roman"/>
              </a:rPr>
              <a:t>any </a:t>
            </a:r>
            <a:r>
              <a:rPr sz="2800" spc="-55" dirty="0">
                <a:latin typeface="Times New Roman"/>
                <a:cs typeface="Times New Roman"/>
              </a:rPr>
              <a:t>strings </a:t>
            </a:r>
            <a:r>
              <a:rPr sz="2800" spc="-5" dirty="0">
                <a:latin typeface="Times New Roman"/>
                <a:cs typeface="Times New Roman"/>
              </a:rPr>
              <a:t>of  </a:t>
            </a:r>
            <a:r>
              <a:rPr sz="2800" spc="-55" dirty="0">
                <a:latin typeface="Times New Roman"/>
                <a:cs typeface="Times New Roman"/>
              </a:rPr>
              <a:t>grammar </a:t>
            </a:r>
            <a:r>
              <a:rPr sz="2800" spc="-75" dirty="0">
                <a:latin typeface="Times New Roman"/>
                <a:cs typeface="Times New Roman"/>
              </a:rPr>
              <a:t>symbols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-130" dirty="0">
                <a:latin typeface="Times New Roman"/>
                <a:cs typeface="Times New Roman"/>
              </a:rPr>
              <a:t>A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35" dirty="0">
                <a:latin typeface="Times New Roman"/>
                <a:cs typeface="Times New Roman"/>
              </a:rPr>
              <a:t>non-terminal, </a:t>
            </a:r>
            <a:r>
              <a:rPr sz="2800" dirty="0">
                <a:latin typeface="Times New Roman"/>
                <a:cs typeface="Times New Roman"/>
              </a:rPr>
              <a:t>then </a:t>
            </a:r>
            <a:r>
              <a:rPr sz="2800" spc="-70" dirty="0">
                <a:latin typeface="Times New Roman"/>
                <a:cs typeface="Times New Roman"/>
              </a:rPr>
              <a:t>everything </a:t>
            </a:r>
            <a:r>
              <a:rPr sz="2800" spc="-55" dirty="0">
                <a:latin typeface="Times New Roman"/>
                <a:cs typeface="Times New Roman"/>
              </a:rPr>
              <a:t>in </a:t>
            </a:r>
            <a:r>
              <a:rPr sz="2800" spc="-75" dirty="0">
                <a:latin typeface="Times New Roman"/>
                <a:cs typeface="Times New Roman"/>
              </a:rPr>
              <a:t>FIRST(β)  </a:t>
            </a:r>
            <a:r>
              <a:rPr sz="2800" spc="-60" dirty="0">
                <a:latin typeface="Times New Roman"/>
                <a:cs typeface="Times New Roman"/>
              </a:rPr>
              <a:t>except </a:t>
            </a:r>
            <a:r>
              <a:rPr sz="2800" spc="-130" dirty="0">
                <a:latin typeface="Times New Roman"/>
                <a:cs typeface="Times New Roman"/>
              </a:rPr>
              <a:t>ε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70" dirty="0">
                <a:latin typeface="Times New Roman"/>
                <a:cs typeface="Times New Roman"/>
              </a:rPr>
              <a:t>placed </a:t>
            </a:r>
            <a:r>
              <a:rPr sz="2800" spc="25" dirty="0">
                <a:latin typeface="Times New Roman"/>
                <a:cs typeface="Times New Roman"/>
              </a:rPr>
              <a:t>on</a:t>
            </a:r>
            <a:r>
              <a:rPr sz="2800" spc="340" dirty="0">
                <a:latin typeface="Times New Roman"/>
                <a:cs typeface="Times New Roman"/>
              </a:rPr>
              <a:t> </a:t>
            </a:r>
            <a:r>
              <a:rPr sz="2800" spc="-65" dirty="0">
                <a:latin typeface="Times New Roman"/>
                <a:cs typeface="Times New Roman"/>
              </a:rPr>
              <a:t>FOLLOW(A)</a:t>
            </a:r>
            <a:endParaRPr sz="28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900"/>
              </a:spcBef>
              <a:buAutoNum type="arabicPeriod"/>
              <a:tabLst>
                <a:tab pos="345440" algn="l"/>
              </a:tabLst>
            </a:pPr>
            <a:r>
              <a:rPr sz="2800" spc="-25" dirty="0">
                <a:latin typeface="Times New Roman"/>
                <a:cs typeface="Times New Roman"/>
              </a:rPr>
              <a:t>For </a:t>
            </a:r>
            <a:r>
              <a:rPr sz="2800" spc="-95" dirty="0">
                <a:latin typeface="Times New Roman"/>
                <a:cs typeface="Times New Roman"/>
              </a:rPr>
              <a:t>every </a:t>
            </a:r>
            <a:r>
              <a:rPr sz="2800" spc="-15" dirty="0">
                <a:latin typeface="Times New Roman"/>
                <a:cs typeface="Times New Roman"/>
              </a:rPr>
              <a:t>production </a:t>
            </a:r>
            <a:r>
              <a:rPr sz="2800" spc="-150" dirty="0">
                <a:latin typeface="Times New Roman"/>
                <a:cs typeface="Times New Roman"/>
              </a:rPr>
              <a:t>B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120" dirty="0">
                <a:latin typeface="Times New Roman"/>
                <a:cs typeface="Times New Roman"/>
              </a:rPr>
              <a:t>αA, </a:t>
            </a:r>
            <a:r>
              <a:rPr sz="2800" spc="10" dirty="0">
                <a:latin typeface="Times New Roman"/>
                <a:cs typeface="Times New Roman"/>
              </a:rPr>
              <a:t>or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15" dirty="0">
                <a:latin typeface="Times New Roman"/>
                <a:cs typeface="Times New Roman"/>
              </a:rPr>
              <a:t>production </a:t>
            </a:r>
            <a:r>
              <a:rPr sz="2800" spc="-150" dirty="0">
                <a:latin typeface="Times New Roman"/>
                <a:cs typeface="Times New Roman"/>
              </a:rPr>
              <a:t>B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105" dirty="0">
                <a:latin typeface="Times New Roman"/>
                <a:cs typeface="Times New Roman"/>
              </a:rPr>
              <a:t>αAβ, </a:t>
            </a:r>
            <a:r>
              <a:rPr sz="2800" spc="-65" dirty="0">
                <a:latin typeface="Times New Roman"/>
                <a:cs typeface="Times New Roman"/>
              </a:rPr>
              <a:t>where  </a:t>
            </a:r>
            <a:r>
              <a:rPr sz="2800" spc="-75" dirty="0">
                <a:latin typeface="Times New Roman"/>
                <a:cs typeface="Times New Roman"/>
              </a:rPr>
              <a:t>FIRST(β) </a:t>
            </a:r>
            <a:r>
              <a:rPr sz="2800" spc="-40" dirty="0">
                <a:latin typeface="Times New Roman"/>
                <a:cs typeface="Times New Roman"/>
              </a:rPr>
              <a:t>contains </a:t>
            </a:r>
            <a:r>
              <a:rPr sz="2800" spc="-130" dirty="0">
                <a:latin typeface="Times New Roman"/>
                <a:cs typeface="Times New Roman"/>
              </a:rPr>
              <a:t>ε </a:t>
            </a:r>
            <a:r>
              <a:rPr sz="2800" spc="-114" dirty="0">
                <a:latin typeface="Times New Roman"/>
                <a:cs typeface="Times New Roman"/>
              </a:rPr>
              <a:t>(i.e. </a:t>
            </a:r>
            <a:r>
              <a:rPr sz="2800" spc="-50" dirty="0">
                <a:latin typeface="Times New Roman"/>
                <a:cs typeface="Times New Roman"/>
              </a:rPr>
              <a:t>β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85" dirty="0">
                <a:latin typeface="Times New Roman"/>
                <a:cs typeface="Times New Roman"/>
              </a:rPr>
              <a:t>nullable), </a:t>
            </a:r>
            <a:r>
              <a:rPr sz="2800" dirty="0">
                <a:latin typeface="Times New Roman"/>
                <a:cs typeface="Times New Roman"/>
              </a:rPr>
              <a:t>then </a:t>
            </a:r>
            <a:r>
              <a:rPr sz="2800" spc="-70" dirty="0">
                <a:latin typeface="Times New Roman"/>
                <a:cs typeface="Times New Roman"/>
              </a:rPr>
              <a:t>everything </a:t>
            </a:r>
            <a:r>
              <a:rPr sz="2800" spc="-55" dirty="0">
                <a:latin typeface="Times New Roman"/>
                <a:cs typeface="Times New Roman"/>
              </a:rPr>
              <a:t>in </a:t>
            </a:r>
            <a:r>
              <a:rPr sz="2800" spc="-65" dirty="0">
                <a:latin typeface="Times New Roman"/>
                <a:cs typeface="Times New Roman"/>
              </a:rPr>
              <a:t>FOLLOW(B) 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45" dirty="0">
                <a:latin typeface="Times New Roman"/>
                <a:cs typeface="Times New Roman"/>
              </a:rPr>
              <a:t>added </a:t>
            </a:r>
            <a:r>
              <a:rPr sz="2800" spc="30" dirty="0">
                <a:latin typeface="Times New Roman"/>
                <a:cs typeface="Times New Roman"/>
              </a:rPr>
              <a:t>to</a:t>
            </a:r>
            <a:r>
              <a:rPr sz="2800" spc="135" dirty="0">
                <a:latin typeface="Times New Roman"/>
                <a:cs typeface="Times New Roman"/>
              </a:rPr>
              <a:t> </a:t>
            </a:r>
            <a:r>
              <a:rPr sz="2800" spc="-65" dirty="0">
                <a:latin typeface="Times New Roman"/>
                <a:cs typeface="Times New Roman"/>
              </a:rPr>
              <a:t>FOLLOW(A)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57200" y="762000"/>
          <a:ext cx="9982200" cy="5687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59193"/>
                <a:gridCol w="3393345"/>
                <a:gridCol w="4129662"/>
              </a:tblGrid>
              <a:tr h="470533">
                <a:tc>
                  <a:txBody>
                    <a:bodyPr/>
                    <a:lstStyle/>
                    <a:p>
                      <a:pPr marL="31750">
                        <a:lnSpc>
                          <a:spcPts val="2975"/>
                        </a:lnSpc>
                      </a:pPr>
                      <a:r>
                        <a:rPr sz="2600" spc="114" dirty="0">
                          <a:latin typeface="Times New Roman"/>
                          <a:cs typeface="Times New Roman"/>
                        </a:rPr>
                        <a:t>E </a:t>
                      </a:r>
                      <a:r>
                        <a:rPr sz="2600" dirty="0">
                          <a:latin typeface="Times New Roman"/>
                          <a:cs typeface="Times New Roman"/>
                        </a:rPr>
                        <a:t>→</a:t>
                      </a:r>
                      <a:r>
                        <a:rPr sz="2600" spc="-1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spc="45" dirty="0">
                          <a:latin typeface="Times New Roman"/>
                          <a:cs typeface="Times New Roman"/>
                        </a:rPr>
                        <a:t>TE</a:t>
                      </a:r>
                      <a:r>
                        <a:rPr sz="2800" i="1" spc="45" dirty="0">
                          <a:latin typeface="Times New Roman"/>
                          <a:cs typeface="Times New Roman"/>
                        </a:rPr>
                        <a:t>'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6DFC6"/>
                    </a:solidFill>
                  </a:tcPr>
                </a:tc>
                <a:tc>
                  <a:txBody>
                    <a:bodyPr/>
                    <a:lstStyle/>
                    <a:p>
                      <a:pPr marR="369570" algn="r">
                        <a:lnSpc>
                          <a:spcPts val="2935"/>
                        </a:lnSpc>
                      </a:pPr>
                      <a:r>
                        <a:rPr sz="2600" spc="-60" dirty="0">
                          <a:latin typeface="Times New Roman"/>
                          <a:cs typeface="Times New Roman"/>
                        </a:rPr>
                        <a:t>FIRST(F) </a:t>
                      </a:r>
                      <a:r>
                        <a:rPr sz="2600" spc="265" dirty="0">
                          <a:latin typeface="Times New Roman"/>
                          <a:cs typeface="Times New Roman"/>
                        </a:rPr>
                        <a:t>= </a:t>
                      </a:r>
                      <a:r>
                        <a:rPr sz="2600" spc="-60" dirty="0">
                          <a:latin typeface="Times New Roman"/>
                          <a:cs typeface="Times New Roman"/>
                        </a:rPr>
                        <a:t>{( </a:t>
                      </a:r>
                      <a:r>
                        <a:rPr sz="2600" spc="-85" dirty="0"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2600" spc="-2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spc="-45" dirty="0">
                          <a:latin typeface="Times New Roman"/>
                          <a:cs typeface="Times New Roman"/>
                        </a:rPr>
                        <a:t>id}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6DFC6"/>
                    </a:solidFill>
                  </a:tcPr>
                </a:tc>
                <a:tc>
                  <a:txBody>
                    <a:bodyPr/>
                    <a:lstStyle/>
                    <a:p>
                      <a:pPr marL="302260">
                        <a:lnSpc>
                          <a:spcPts val="2975"/>
                        </a:lnSpc>
                      </a:pPr>
                      <a:r>
                        <a:rPr sz="2600" spc="-35" dirty="0">
                          <a:latin typeface="Times New Roman"/>
                          <a:cs typeface="Times New Roman"/>
                        </a:rPr>
                        <a:t>FIRST(TE</a:t>
                      </a:r>
                      <a:r>
                        <a:rPr sz="2800" i="1" spc="-35" dirty="0">
                          <a:latin typeface="Times New Roman"/>
                          <a:cs typeface="Times New Roman"/>
                        </a:rPr>
                        <a:t>'</a:t>
                      </a:r>
                      <a:r>
                        <a:rPr sz="2600" spc="-35" dirty="0">
                          <a:latin typeface="Times New Roman"/>
                          <a:cs typeface="Times New Roman"/>
                        </a:rPr>
                        <a:t>) </a:t>
                      </a:r>
                      <a:r>
                        <a:rPr sz="2600" spc="265" dirty="0">
                          <a:latin typeface="Times New Roman"/>
                          <a:cs typeface="Times New Roman"/>
                        </a:rPr>
                        <a:t>= </a:t>
                      </a:r>
                      <a:r>
                        <a:rPr sz="2600" spc="-60" dirty="0">
                          <a:latin typeface="Times New Roman"/>
                          <a:cs typeface="Times New Roman"/>
                        </a:rPr>
                        <a:t>{( </a:t>
                      </a:r>
                      <a:r>
                        <a:rPr sz="2600" spc="-85" dirty="0"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2600" spc="-20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spc="-45" dirty="0">
                          <a:latin typeface="Times New Roman"/>
                          <a:cs typeface="Times New Roman"/>
                        </a:rPr>
                        <a:t>id}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6DFC6"/>
                    </a:solidFill>
                  </a:tcPr>
                </a:tc>
              </a:tr>
              <a:tr h="541018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600" spc="6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800" i="1" spc="60" dirty="0">
                          <a:latin typeface="Times New Roman"/>
                          <a:cs typeface="Times New Roman"/>
                        </a:rPr>
                        <a:t>' </a:t>
                      </a:r>
                      <a:r>
                        <a:rPr sz="2600" dirty="0">
                          <a:latin typeface="Times New Roman"/>
                          <a:cs typeface="Times New Roman"/>
                        </a:rPr>
                        <a:t>→ </a:t>
                      </a:r>
                      <a:r>
                        <a:rPr sz="2600" spc="95" dirty="0">
                          <a:latin typeface="Times New Roman"/>
                          <a:cs typeface="Times New Roman"/>
                        </a:rPr>
                        <a:t>+TE</a:t>
                      </a:r>
                      <a:r>
                        <a:rPr sz="2800" i="1" spc="95" dirty="0">
                          <a:latin typeface="Times New Roman"/>
                          <a:cs typeface="Times New Roman"/>
                        </a:rPr>
                        <a:t>' </a:t>
                      </a:r>
                      <a:r>
                        <a:rPr sz="2600" spc="775" dirty="0">
                          <a:latin typeface="Times New Roman"/>
                          <a:cs typeface="Times New Roman"/>
                        </a:rPr>
                        <a:t>|</a:t>
                      </a:r>
                      <a:r>
                        <a:rPr sz="2600" spc="-3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spc="-120" dirty="0">
                          <a:latin typeface="Times New Roman"/>
                          <a:cs typeface="Times New Roman"/>
                        </a:rPr>
                        <a:t>ε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20955" marB="0">
                    <a:solidFill>
                      <a:srgbClr val="E6DFC6"/>
                    </a:solidFill>
                  </a:tcPr>
                </a:tc>
                <a:tc>
                  <a:txBody>
                    <a:bodyPr/>
                    <a:lstStyle/>
                    <a:p>
                      <a:pPr marR="344805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600" spc="-50" dirty="0">
                          <a:latin typeface="Times New Roman"/>
                          <a:cs typeface="Times New Roman"/>
                        </a:rPr>
                        <a:t>FIRST(T</a:t>
                      </a:r>
                      <a:r>
                        <a:rPr sz="2800" i="1" spc="-50" dirty="0">
                          <a:latin typeface="Times New Roman"/>
                          <a:cs typeface="Times New Roman"/>
                        </a:rPr>
                        <a:t>'</a:t>
                      </a:r>
                      <a:r>
                        <a:rPr sz="2600" spc="-50" dirty="0">
                          <a:latin typeface="Times New Roman"/>
                          <a:cs typeface="Times New Roman"/>
                        </a:rPr>
                        <a:t>) </a:t>
                      </a:r>
                      <a:r>
                        <a:rPr sz="2600" spc="265" dirty="0">
                          <a:latin typeface="Times New Roman"/>
                          <a:cs typeface="Times New Roman"/>
                        </a:rPr>
                        <a:t>= </a:t>
                      </a:r>
                      <a:r>
                        <a:rPr sz="2600" spc="-100" dirty="0">
                          <a:latin typeface="Times New Roman"/>
                          <a:cs typeface="Times New Roman"/>
                        </a:rPr>
                        <a:t>{* </a:t>
                      </a:r>
                      <a:r>
                        <a:rPr sz="2600" spc="-85" dirty="0"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2600" spc="-20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spc="-70" dirty="0">
                          <a:latin typeface="Times New Roman"/>
                          <a:cs typeface="Times New Roman"/>
                        </a:rPr>
                        <a:t>ε}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20955" marB="0">
                    <a:solidFill>
                      <a:srgbClr val="E6DFC6"/>
                    </a:solidFill>
                  </a:tcPr>
                </a:tc>
                <a:tc>
                  <a:txBody>
                    <a:bodyPr/>
                    <a:lstStyle/>
                    <a:p>
                      <a:pPr marL="30226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600" spc="-10" dirty="0">
                          <a:latin typeface="Times New Roman"/>
                          <a:cs typeface="Times New Roman"/>
                        </a:rPr>
                        <a:t>FIRST(+TE</a:t>
                      </a:r>
                      <a:r>
                        <a:rPr sz="2800" i="1" spc="-10" dirty="0">
                          <a:latin typeface="Times New Roman"/>
                          <a:cs typeface="Times New Roman"/>
                        </a:rPr>
                        <a:t>'</a:t>
                      </a:r>
                      <a:r>
                        <a:rPr sz="2600" spc="-10" dirty="0">
                          <a:latin typeface="Times New Roman"/>
                          <a:cs typeface="Times New Roman"/>
                        </a:rPr>
                        <a:t>) </a:t>
                      </a:r>
                      <a:r>
                        <a:rPr sz="2600" spc="265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26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spc="85" dirty="0">
                          <a:latin typeface="Times New Roman"/>
                          <a:cs typeface="Times New Roman"/>
                        </a:rPr>
                        <a:t>{+}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20955" marB="0">
                    <a:solidFill>
                      <a:srgbClr val="E6DFC6"/>
                    </a:solidFill>
                  </a:tcPr>
                </a:tc>
              </a:tr>
              <a:tr h="541018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600" spc="10" dirty="0">
                          <a:latin typeface="Times New Roman"/>
                          <a:cs typeface="Times New Roman"/>
                        </a:rPr>
                        <a:t>T </a:t>
                      </a:r>
                      <a:r>
                        <a:rPr sz="2600" dirty="0">
                          <a:latin typeface="Times New Roman"/>
                          <a:cs typeface="Times New Roman"/>
                        </a:rPr>
                        <a:t>→</a:t>
                      </a:r>
                      <a:r>
                        <a:rPr sz="26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spc="10" dirty="0">
                          <a:latin typeface="Times New Roman"/>
                          <a:cs typeface="Times New Roman"/>
                        </a:rPr>
                        <a:t>FT</a:t>
                      </a:r>
                      <a:r>
                        <a:rPr sz="2800" i="1" spc="10" dirty="0">
                          <a:latin typeface="Times New Roman"/>
                          <a:cs typeface="Times New Roman"/>
                        </a:rPr>
                        <a:t>'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20955" marB="0">
                    <a:solidFill>
                      <a:srgbClr val="E6DFC6"/>
                    </a:solidFill>
                  </a:tcPr>
                </a:tc>
                <a:tc>
                  <a:txBody>
                    <a:bodyPr/>
                    <a:lstStyle/>
                    <a:p>
                      <a:pPr marR="352425"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2600" spc="-60" dirty="0">
                          <a:latin typeface="Times New Roman"/>
                          <a:cs typeface="Times New Roman"/>
                        </a:rPr>
                        <a:t>FIRST(T) </a:t>
                      </a:r>
                      <a:r>
                        <a:rPr sz="2600" spc="265" dirty="0">
                          <a:latin typeface="Times New Roman"/>
                          <a:cs typeface="Times New Roman"/>
                        </a:rPr>
                        <a:t>= </a:t>
                      </a:r>
                      <a:r>
                        <a:rPr sz="2600" spc="-60" dirty="0">
                          <a:latin typeface="Times New Roman"/>
                          <a:cs typeface="Times New Roman"/>
                        </a:rPr>
                        <a:t>{( </a:t>
                      </a:r>
                      <a:r>
                        <a:rPr sz="2600" spc="-85" dirty="0"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2600" spc="-229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spc="-45" dirty="0">
                          <a:latin typeface="Times New Roman"/>
                          <a:cs typeface="Times New Roman"/>
                        </a:rPr>
                        <a:t>id}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46355" marB="0">
                    <a:solidFill>
                      <a:srgbClr val="E6DFC6"/>
                    </a:solidFill>
                  </a:tcPr>
                </a:tc>
                <a:tc>
                  <a:txBody>
                    <a:bodyPr/>
                    <a:lstStyle/>
                    <a:p>
                      <a:pPr marL="30226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600" spc="-45" dirty="0">
                          <a:latin typeface="Times New Roman"/>
                          <a:cs typeface="Times New Roman"/>
                        </a:rPr>
                        <a:t>FIRST(FT</a:t>
                      </a:r>
                      <a:r>
                        <a:rPr sz="2800" i="1" spc="-45" dirty="0">
                          <a:latin typeface="Times New Roman"/>
                          <a:cs typeface="Times New Roman"/>
                        </a:rPr>
                        <a:t>'</a:t>
                      </a:r>
                      <a:r>
                        <a:rPr sz="2600" spc="-45" dirty="0">
                          <a:latin typeface="Times New Roman"/>
                          <a:cs typeface="Times New Roman"/>
                        </a:rPr>
                        <a:t>) </a:t>
                      </a:r>
                      <a:r>
                        <a:rPr sz="2600" spc="265" dirty="0">
                          <a:latin typeface="Times New Roman"/>
                          <a:cs typeface="Times New Roman"/>
                        </a:rPr>
                        <a:t>= </a:t>
                      </a:r>
                      <a:r>
                        <a:rPr sz="2600" spc="-60" dirty="0">
                          <a:latin typeface="Times New Roman"/>
                          <a:cs typeface="Times New Roman"/>
                        </a:rPr>
                        <a:t>{( </a:t>
                      </a:r>
                      <a:r>
                        <a:rPr sz="2600" spc="-85" dirty="0"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2600" spc="-1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spc="-45" dirty="0">
                          <a:latin typeface="Times New Roman"/>
                          <a:cs typeface="Times New Roman"/>
                        </a:rPr>
                        <a:t>id}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20955" marB="0">
                    <a:solidFill>
                      <a:srgbClr val="E6DFC6"/>
                    </a:solidFill>
                  </a:tcPr>
                </a:tc>
              </a:tr>
              <a:tr h="541018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600" spc="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2800" i="1" spc="5" dirty="0">
                          <a:latin typeface="Times New Roman"/>
                          <a:cs typeface="Times New Roman"/>
                        </a:rPr>
                        <a:t>' </a:t>
                      </a:r>
                      <a:r>
                        <a:rPr sz="2600" dirty="0">
                          <a:latin typeface="Times New Roman"/>
                          <a:cs typeface="Times New Roman"/>
                        </a:rPr>
                        <a:t>→ </a:t>
                      </a:r>
                      <a:r>
                        <a:rPr sz="2600" spc="-45" dirty="0">
                          <a:latin typeface="Times New Roman"/>
                          <a:cs typeface="Times New Roman"/>
                        </a:rPr>
                        <a:t>*FT</a:t>
                      </a:r>
                      <a:r>
                        <a:rPr sz="2800" i="1" spc="-45" dirty="0">
                          <a:latin typeface="Times New Roman"/>
                          <a:cs typeface="Times New Roman"/>
                        </a:rPr>
                        <a:t>' </a:t>
                      </a:r>
                      <a:r>
                        <a:rPr sz="2600" spc="775" dirty="0">
                          <a:latin typeface="Times New Roman"/>
                          <a:cs typeface="Times New Roman"/>
                        </a:rPr>
                        <a:t>|</a:t>
                      </a:r>
                      <a:r>
                        <a:rPr sz="26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spc="-120" dirty="0">
                          <a:latin typeface="Times New Roman"/>
                          <a:cs typeface="Times New Roman"/>
                        </a:rPr>
                        <a:t>ε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20955" marB="0">
                    <a:solidFill>
                      <a:srgbClr val="E6DFC6"/>
                    </a:solidFill>
                  </a:tcPr>
                </a:tc>
                <a:tc>
                  <a:txBody>
                    <a:bodyPr/>
                    <a:lstStyle/>
                    <a:p>
                      <a:pPr marR="334010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600" spc="-40" dirty="0">
                          <a:latin typeface="Times New Roman"/>
                          <a:cs typeface="Times New Roman"/>
                        </a:rPr>
                        <a:t>FIRST(E</a:t>
                      </a:r>
                      <a:r>
                        <a:rPr sz="2800" i="1" spc="-40" dirty="0">
                          <a:latin typeface="Times New Roman"/>
                          <a:cs typeface="Times New Roman"/>
                        </a:rPr>
                        <a:t>'</a:t>
                      </a:r>
                      <a:r>
                        <a:rPr sz="2600" spc="-40" dirty="0">
                          <a:latin typeface="Times New Roman"/>
                          <a:cs typeface="Times New Roman"/>
                        </a:rPr>
                        <a:t>) </a:t>
                      </a:r>
                      <a:r>
                        <a:rPr sz="2600" spc="265" dirty="0">
                          <a:latin typeface="Times New Roman"/>
                          <a:cs typeface="Times New Roman"/>
                        </a:rPr>
                        <a:t>= </a:t>
                      </a:r>
                      <a:r>
                        <a:rPr sz="2600" spc="60" dirty="0">
                          <a:latin typeface="Times New Roman"/>
                          <a:cs typeface="Times New Roman"/>
                        </a:rPr>
                        <a:t>{+,</a:t>
                      </a:r>
                      <a:r>
                        <a:rPr sz="2600" spc="-3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spc="-70" dirty="0">
                          <a:latin typeface="Times New Roman"/>
                          <a:cs typeface="Times New Roman"/>
                        </a:rPr>
                        <a:t>ε}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20955" marB="0">
                    <a:solidFill>
                      <a:srgbClr val="E6DFC6"/>
                    </a:solidFill>
                  </a:tcPr>
                </a:tc>
                <a:tc>
                  <a:txBody>
                    <a:bodyPr/>
                    <a:lstStyle/>
                    <a:p>
                      <a:pPr marL="30226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2600" spc="-75" dirty="0">
                          <a:latin typeface="Times New Roman"/>
                          <a:cs typeface="Times New Roman"/>
                        </a:rPr>
                        <a:t>FIRST(ε) </a:t>
                      </a:r>
                      <a:r>
                        <a:rPr sz="2600" spc="265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26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spc="-45" dirty="0">
                          <a:latin typeface="Times New Roman"/>
                          <a:cs typeface="Times New Roman"/>
                        </a:rPr>
                        <a:t>{ε}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46355" marB="0">
                    <a:solidFill>
                      <a:srgbClr val="E6DFC6"/>
                    </a:solidFill>
                  </a:tcPr>
                </a:tc>
              </a:tr>
              <a:tr h="79504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2600" spc="15" dirty="0">
                          <a:latin typeface="Times New Roman"/>
                          <a:cs typeface="Times New Roman"/>
                        </a:rPr>
                        <a:t>F </a:t>
                      </a:r>
                      <a:r>
                        <a:rPr sz="2600" dirty="0">
                          <a:latin typeface="Times New Roman"/>
                          <a:cs typeface="Times New Roman"/>
                        </a:rPr>
                        <a:t>→ </a:t>
                      </a:r>
                      <a:r>
                        <a:rPr sz="2600" spc="-40" dirty="0">
                          <a:latin typeface="Times New Roman"/>
                          <a:cs typeface="Times New Roman"/>
                        </a:rPr>
                        <a:t>(E) </a:t>
                      </a:r>
                      <a:r>
                        <a:rPr sz="2600" spc="775" dirty="0">
                          <a:latin typeface="Times New Roman"/>
                          <a:cs typeface="Times New Roman"/>
                        </a:rPr>
                        <a:t>|</a:t>
                      </a:r>
                      <a:r>
                        <a:rPr sz="26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spc="-65" dirty="0">
                          <a:latin typeface="Times New Roman"/>
                          <a:cs typeface="Times New Roman"/>
                        </a:rPr>
                        <a:t>id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46355" marB="0">
                    <a:solidFill>
                      <a:srgbClr val="E6DFC6"/>
                    </a:solidFill>
                  </a:tcPr>
                </a:tc>
                <a:tc>
                  <a:txBody>
                    <a:bodyPr/>
                    <a:lstStyle/>
                    <a:p>
                      <a:pPr marR="338455"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2600" spc="-50" dirty="0">
                          <a:latin typeface="Times New Roman"/>
                          <a:cs typeface="Times New Roman"/>
                        </a:rPr>
                        <a:t>FIRST(E) </a:t>
                      </a:r>
                      <a:r>
                        <a:rPr sz="2600" spc="265" dirty="0">
                          <a:latin typeface="Times New Roman"/>
                          <a:cs typeface="Times New Roman"/>
                        </a:rPr>
                        <a:t>= </a:t>
                      </a:r>
                      <a:r>
                        <a:rPr sz="2600" spc="-60" dirty="0">
                          <a:latin typeface="Times New Roman"/>
                          <a:cs typeface="Times New Roman"/>
                        </a:rPr>
                        <a:t>{( </a:t>
                      </a:r>
                      <a:r>
                        <a:rPr sz="2600" spc="-85" dirty="0"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2600" spc="-2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spc="-45" dirty="0">
                          <a:latin typeface="Times New Roman"/>
                          <a:cs typeface="Times New Roman"/>
                        </a:rPr>
                        <a:t>id}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46355" marB="0">
                    <a:solidFill>
                      <a:srgbClr val="E6DFC6"/>
                    </a:solidFill>
                  </a:tcPr>
                </a:tc>
                <a:tc>
                  <a:txBody>
                    <a:bodyPr/>
                    <a:lstStyle/>
                    <a:p>
                      <a:pPr marL="30226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600" spc="-60" dirty="0">
                          <a:latin typeface="Times New Roman"/>
                          <a:cs typeface="Times New Roman"/>
                        </a:rPr>
                        <a:t>FIRST(*FT</a:t>
                      </a:r>
                      <a:r>
                        <a:rPr sz="2800" i="1" spc="-60" dirty="0">
                          <a:latin typeface="Times New Roman"/>
                          <a:cs typeface="Times New Roman"/>
                        </a:rPr>
                        <a:t>'</a:t>
                      </a:r>
                      <a:r>
                        <a:rPr sz="2600" spc="-60" dirty="0">
                          <a:latin typeface="Times New Roman"/>
                          <a:cs typeface="Times New Roman"/>
                        </a:rPr>
                        <a:t>) </a:t>
                      </a:r>
                      <a:r>
                        <a:rPr sz="2600" spc="265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2600" spc="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spc="-65" dirty="0">
                          <a:latin typeface="Times New Roman"/>
                          <a:cs typeface="Times New Roman"/>
                        </a:rPr>
                        <a:t>{*}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20955" marB="0">
                    <a:solidFill>
                      <a:srgbClr val="E6DFC6"/>
                    </a:solidFill>
                  </a:tcPr>
                </a:tc>
              </a:tr>
              <a:tr h="2799097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195"/>
                        </a:spcBef>
                      </a:pPr>
                      <a:r>
                        <a:rPr sz="2600" u="heavy" spc="-45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Example</a:t>
                      </a:r>
                      <a:r>
                        <a:rPr sz="2600" u="heavy" spc="-15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u="heavy" spc="-125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1: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278765" marB="0">
                    <a:solidFill>
                      <a:srgbClr val="E6DFC6"/>
                    </a:solidFill>
                  </a:tcPr>
                </a:tc>
                <a:tc>
                  <a:txBody>
                    <a:bodyPr/>
                    <a:lstStyle/>
                    <a:p>
                      <a:pPr marL="391160" marR="294640">
                        <a:lnSpc>
                          <a:spcPct val="135000"/>
                        </a:lnSpc>
                        <a:spcBef>
                          <a:spcPts val="1100"/>
                        </a:spcBef>
                      </a:pPr>
                      <a:r>
                        <a:rPr sz="2600" spc="-65" dirty="0">
                          <a:latin typeface="Times New Roman"/>
                          <a:cs typeface="Times New Roman"/>
                        </a:rPr>
                        <a:t>FIRST( </a:t>
                      </a:r>
                      <a:r>
                        <a:rPr sz="2600" spc="-40" dirty="0">
                          <a:latin typeface="Times New Roman"/>
                          <a:cs typeface="Times New Roman"/>
                        </a:rPr>
                        <a:t>(E) </a:t>
                      </a:r>
                      <a:r>
                        <a:rPr sz="2600" spc="-110" dirty="0">
                          <a:latin typeface="Times New Roman"/>
                          <a:cs typeface="Times New Roman"/>
                        </a:rPr>
                        <a:t>) </a:t>
                      </a:r>
                      <a:r>
                        <a:rPr sz="2600" spc="265" dirty="0">
                          <a:latin typeface="Times New Roman"/>
                          <a:cs typeface="Times New Roman"/>
                        </a:rPr>
                        <a:t>= </a:t>
                      </a:r>
                      <a:r>
                        <a:rPr sz="2600" spc="-5" dirty="0">
                          <a:latin typeface="Times New Roman"/>
                          <a:cs typeface="Times New Roman"/>
                        </a:rPr>
                        <a:t>{ </a:t>
                      </a:r>
                      <a:r>
                        <a:rPr sz="2600" spc="-110" dirty="0">
                          <a:latin typeface="Times New Roman"/>
                          <a:cs typeface="Times New Roman"/>
                        </a:rPr>
                        <a:t>( </a:t>
                      </a:r>
                      <a:r>
                        <a:rPr sz="2600" spc="-5" dirty="0">
                          <a:latin typeface="Times New Roman"/>
                          <a:cs typeface="Times New Roman"/>
                        </a:rPr>
                        <a:t>}  </a:t>
                      </a:r>
                      <a:r>
                        <a:rPr sz="2600" spc="-70" dirty="0">
                          <a:latin typeface="Times New Roman"/>
                          <a:cs typeface="Times New Roman"/>
                        </a:rPr>
                        <a:t>FIRST(id) </a:t>
                      </a:r>
                      <a:r>
                        <a:rPr sz="2600" spc="265" dirty="0">
                          <a:latin typeface="Times New Roman"/>
                          <a:cs typeface="Times New Roman"/>
                        </a:rPr>
                        <a:t>= </a:t>
                      </a:r>
                      <a:r>
                        <a:rPr sz="2600" spc="-5" dirty="0">
                          <a:latin typeface="Times New Roman"/>
                          <a:cs typeface="Times New Roman"/>
                        </a:rPr>
                        <a:t>{ </a:t>
                      </a:r>
                      <a:r>
                        <a:rPr sz="2600" spc="-65" dirty="0">
                          <a:latin typeface="Times New Roman"/>
                          <a:cs typeface="Times New Roman"/>
                        </a:rPr>
                        <a:t>id</a:t>
                      </a:r>
                      <a:r>
                        <a:rPr sz="2600" spc="-2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spc="-5" dirty="0">
                          <a:latin typeface="Times New Roman"/>
                          <a:cs typeface="Times New Roman"/>
                        </a:rPr>
                        <a:t>}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139700" marB="0">
                    <a:solidFill>
                      <a:srgbClr val="E6DFC6"/>
                    </a:solidFill>
                  </a:tcPr>
                </a:tc>
                <a:tc>
                  <a:txBody>
                    <a:bodyPr/>
                    <a:lstStyle/>
                    <a:p>
                      <a:pPr marL="302260">
                        <a:lnSpc>
                          <a:spcPct val="100000"/>
                        </a:lnSpc>
                        <a:spcBef>
                          <a:spcPts val="2195"/>
                        </a:spcBef>
                      </a:pPr>
                      <a:r>
                        <a:rPr sz="2600" spc="-35" dirty="0">
                          <a:latin typeface="Times New Roman"/>
                          <a:cs typeface="Times New Roman"/>
                        </a:rPr>
                        <a:t>FOLLOW(E) </a:t>
                      </a:r>
                      <a:r>
                        <a:rPr sz="2600" spc="265" dirty="0">
                          <a:latin typeface="Times New Roman"/>
                          <a:cs typeface="Times New Roman"/>
                        </a:rPr>
                        <a:t>= </a:t>
                      </a:r>
                      <a:r>
                        <a:rPr sz="2600" spc="-5" dirty="0">
                          <a:latin typeface="Times New Roman"/>
                          <a:cs typeface="Times New Roman"/>
                        </a:rPr>
                        <a:t>{ </a:t>
                      </a:r>
                      <a:r>
                        <a:rPr sz="2600" spc="-140" dirty="0">
                          <a:latin typeface="Times New Roman"/>
                          <a:cs typeface="Times New Roman"/>
                        </a:rPr>
                        <a:t>$ </a:t>
                      </a:r>
                      <a:r>
                        <a:rPr sz="2600" spc="-85" dirty="0"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sz="2600" spc="-110" dirty="0">
                          <a:latin typeface="Times New Roman"/>
                          <a:cs typeface="Times New Roman"/>
                        </a:rPr>
                        <a:t>)</a:t>
                      </a:r>
                      <a:r>
                        <a:rPr sz="26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spc="-5" dirty="0">
                          <a:latin typeface="Times New Roman"/>
                          <a:cs typeface="Times New Roman"/>
                        </a:rPr>
                        <a:t>}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marL="302260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2600" spc="-30" dirty="0">
                          <a:latin typeface="Times New Roman"/>
                          <a:cs typeface="Times New Roman"/>
                        </a:rPr>
                        <a:t>FOLLOW(E</a:t>
                      </a:r>
                      <a:r>
                        <a:rPr sz="2800" i="1" spc="-30" dirty="0">
                          <a:latin typeface="Times New Roman"/>
                          <a:cs typeface="Times New Roman"/>
                        </a:rPr>
                        <a:t>'</a:t>
                      </a:r>
                      <a:r>
                        <a:rPr sz="2600" spc="-30" dirty="0">
                          <a:latin typeface="Times New Roman"/>
                          <a:cs typeface="Times New Roman"/>
                        </a:rPr>
                        <a:t>) </a:t>
                      </a:r>
                      <a:r>
                        <a:rPr sz="2600" spc="265" dirty="0">
                          <a:latin typeface="Times New Roman"/>
                          <a:cs typeface="Times New Roman"/>
                        </a:rPr>
                        <a:t>= </a:t>
                      </a:r>
                      <a:r>
                        <a:rPr sz="2600" spc="-5" dirty="0">
                          <a:latin typeface="Times New Roman"/>
                          <a:cs typeface="Times New Roman"/>
                        </a:rPr>
                        <a:t>{ </a:t>
                      </a:r>
                      <a:r>
                        <a:rPr sz="2600" spc="-140" dirty="0">
                          <a:latin typeface="Times New Roman"/>
                          <a:cs typeface="Times New Roman"/>
                        </a:rPr>
                        <a:t>$ </a:t>
                      </a:r>
                      <a:r>
                        <a:rPr sz="2600" spc="-85" dirty="0"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sz="2600" spc="-110" dirty="0">
                          <a:latin typeface="Times New Roman"/>
                          <a:cs typeface="Times New Roman"/>
                        </a:rPr>
                        <a:t>)</a:t>
                      </a:r>
                      <a:r>
                        <a:rPr sz="26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spc="-5" dirty="0">
                          <a:latin typeface="Times New Roman"/>
                          <a:cs typeface="Times New Roman"/>
                        </a:rPr>
                        <a:t>}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marL="302260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2600" spc="-45" dirty="0">
                          <a:latin typeface="Times New Roman"/>
                          <a:cs typeface="Times New Roman"/>
                        </a:rPr>
                        <a:t>FOLLOW(T) </a:t>
                      </a:r>
                      <a:r>
                        <a:rPr sz="2600" spc="265" dirty="0">
                          <a:latin typeface="Times New Roman"/>
                          <a:cs typeface="Times New Roman"/>
                        </a:rPr>
                        <a:t>= </a:t>
                      </a:r>
                      <a:r>
                        <a:rPr sz="2600" spc="-5" dirty="0">
                          <a:latin typeface="Times New Roman"/>
                          <a:cs typeface="Times New Roman"/>
                        </a:rPr>
                        <a:t>{ </a:t>
                      </a:r>
                      <a:r>
                        <a:rPr sz="2600" spc="90" dirty="0">
                          <a:latin typeface="Times New Roman"/>
                          <a:cs typeface="Times New Roman"/>
                        </a:rPr>
                        <a:t>+, </a:t>
                      </a:r>
                      <a:r>
                        <a:rPr sz="2600" spc="-110" dirty="0">
                          <a:latin typeface="Times New Roman"/>
                          <a:cs typeface="Times New Roman"/>
                        </a:rPr>
                        <a:t>) </a:t>
                      </a:r>
                      <a:r>
                        <a:rPr sz="2600" spc="-85" dirty="0"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sz="2600" spc="-140" dirty="0">
                          <a:latin typeface="Times New Roman"/>
                          <a:cs typeface="Times New Roman"/>
                        </a:rPr>
                        <a:t>$</a:t>
                      </a:r>
                      <a:r>
                        <a:rPr sz="2600" spc="-1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spc="-5" dirty="0">
                          <a:latin typeface="Times New Roman"/>
                          <a:cs typeface="Times New Roman"/>
                        </a:rPr>
                        <a:t>}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marL="302260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2600" spc="-40" dirty="0">
                          <a:latin typeface="Times New Roman"/>
                          <a:cs typeface="Times New Roman"/>
                        </a:rPr>
                        <a:t>FOLLOW(T</a:t>
                      </a:r>
                      <a:r>
                        <a:rPr sz="2800" i="1" spc="-40" dirty="0">
                          <a:latin typeface="Times New Roman"/>
                          <a:cs typeface="Times New Roman"/>
                        </a:rPr>
                        <a:t>'</a:t>
                      </a:r>
                      <a:r>
                        <a:rPr sz="2600" spc="-40" dirty="0">
                          <a:latin typeface="Times New Roman"/>
                          <a:cs typeface="Times New Roman"/>
                        </a:rPr>
                        <a:t>) </a:t>
                      </a:r>
                      <a:r>
                        <a:rPr sz="2600" spc="265" dirty="0">
                          <a:latin typeface="Times New Roman"/>
                          <a:cs typeface="Times New Roman"/>
                        </a:rPr>
                        <a:t>= </a:t>
                      </a:r>
                      <a:r>
                        <a:rPr sz="2600" spc="-5" dirty="0">
                          <a:latin typeface="Times New Roman"/>
                          <a:cs typeface="Times New Roman"/>
                        </a:rPr>
                        <a:t>{ </a:t>
                      </a:r>
                      <a:r>
                        <a:rPr sz="2600" spc="90" dirty="0">
                          <a:latin typeface="Times New Roman"/>
                          <a:cs typeface="Times New Roman"/>
                        </a:rPr>
                        <a:t>+, </a:t>
                      </a:r>
                      <a:r>
                        <a:rPr sz="2600" spc="-110" dirty="0">
                          <a:latin typeface="Times New Roman"/>
                          <a:cs typeface="Times New Roman"/>
                        </a:rPr>
                        <a:t>) </a:t>
                      </a:r>
                      <a:r>
                        <a:rPr sz="2600" spc="-85" dirty="0"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sz="2600" spc="-140" dirty="0">
                          <a:latin typeface="Times New Roman"/>
                          <a:cs typeface="Times New Roman"/>
                        </a:rPr>
                        <a:t>$</a:t>
                      </a:r>
                      <a:r>
                        <a:rPr sz="2600" spc="-1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spc="-5" dirty="0">
                          <a:latin typeface="Times New Roman"/>
                          <a:cs typeface="Times New Roman"/>
                        </a:rPr>
                        <a:t>}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marL="302260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2600" spc="-45" dirty="0">
                          <a:latin typeface="Times New Roman"/>
                          <a:cs typeface="Times New Roman"/>
                        </a:rPr>
                        <a:t>FOLLOW(F) </a:t>
                      </a:r>
                      <a:r>
                        <a:rPr sz="2600" spc="265" dirty="0">
                          <a:latin typeface="Times New Roman"/>
                          <a:cs typeface="Times New Roman"/>
                        </a:rPr>
                        <a:t>= </a:t>
                      </a:r>
                      <a:r>
                        <a:rPr sz="2600" spc="60" dirty="0">
                          <a:latin typeface="Times New Roman"/>
                          <a:cs typeface="Times New Roman"/>
                        </a:rPr>
                        <a:t>{+, </a:t>
                      </a:r>
                      <a:r>
                        <a:rPr sz="2600" spc="-140" dirty="0">
                          <a:latin typeface="Times New Roman"/>
                          <a:cs typeface="Times New Roman"/>
                        </a:rPr>
                        <a:t>*, </a:t>
                      </a:r>
                      <a:r>
                        <a:rPr sz="2600" spc="-110" dirty="0">
                          <a:latin typeface="Times New Roman"/>
                          <a:cs typeface="Times New Roman"/>
                        </a:rPr>
                        <a:t>) </a:t>
                      </a:r>
                      <a:r>
                        <a:rPr sz="2600" spc="-85" dirty="0"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sz="2600" spc="-140" dirty="0">
                          <a:latin typeface="Times New Roman"/>
                          <a:cs typeface="Times New Roman"/>
                        </a:rPr>
                        <a:t>$</a:t>
                      </a:r>
                      <a:r>
                        <a:rPr sz="26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spc="-5" dirty="0">
                          <a:latin typeface="Times New Roman"/>
                          <a:cs typeface="Times New Roman"/>
                        </a:rPr>
                        <a:t>}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278765" marB="0">
                    <a:solidFill>
                      <a:srgbClr val="E6DFC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685800"/>
            <a:ext cx="10439400" cy="5697072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2400" u="heavy" spc="-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Example</a:t>
            </a:r>
            <a:r>
              <a:rPr sz="2400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u="heavy" spc="-1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2: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2400" spc="-220" dirty="0">
                <a:latin typeface="Times New Roman"/>
                <a:cs typeface="Times New Roman"/>
              </a:rPr>
              <a:t>S </a:t>
            </a:r>
            <a:r>
              <a:rPr sz="2400" dirty="0">
                <a:latin typeface="Times New Roman"/>
                <a:cs typeface="Times New Roman"/>
              </a:rPr>
              <a:t>→</a:t>
            </a:r>
            <a:r>
              <a:rPr sz="2400" spc="-265" dirty="0">
                <a:latin typeface="Times New Roman"/>
                <a:cs typeface="Times New Roman"/>
              </a:rPr>
              <a:t> </a:t>
            </a:r>
            <a:r>
              <a:rPr sz="2400" spc="-145" dirty="0">
                <a:latin typeface="Times New Roman"/>
                <a:cs typeface="Times New Roman"/>
              </a:rPr>
              <a:t>AB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2400" spc="-130" dirty="0">
                <a:latin typeface="Times New Roman"/>
                <a:cs typeface="Times New Roman"/>
              </a:rPr>
              <a:t>A </a:t>
            </a:r>
            <a:r>
              <a:rPr sz="2400" dirty="0">
                <a:latin typeface="Times New Roman"/>
                <a:cs typeface="Times New Roman"/>
              </a:rPr>
              <a:t>→ </a:t>
            </a:r>
            <a:r>
              <a:rPr sz="2400" spc="-100" dirty="0">
                <a:latin typeface="Times New Roman"/>
                <a:cs typeface="Times New Roman"/>
              </a:rPr>
              <a:t>Ca </a:t>
            </a:r>
            <a:r>
              <a:rPr sz="2400" spc="835" dirty="0">
                <a:latin typeface="Times New Roman"/>
                <a:cs typeface="Times New Roman"/>
              </a:rPr>
              <a:t>|</a:t>
            </a:r>
            <a:r>
              <a:rPr sz="2400" spc="215" dirty="0">
                <a:latin typeface="Times New Roman"/>
                <a:cs typeface="Times New Roman"/>
              </a:rPr>
              <a:t> </a:t>
            </a:r>
            <a:r>
              <a:rPr sz="2400" spc="-130" dirty="0">
                <a:latin typeface="Times New Roman"/>
                <a:cs typeface="Times New Roman"/>
              </a:rPr>
              <a:t>ε</a:t>
            </a:r>
            <a:endParaRPr sz="2400">
              <a:latin typeface="Times New Roman"/>
              <a:cs typeface="Times New Roman"/>
            </a:endParaRPr>
          </a:p>
          <a:p>
            <a:pPr marL="12700" marR="8553450">
              <a:lnSpc>
                <a:spcPct val="126800"/>
              </a:lnSpc>
            </a:pPr>
            <a:r>
              <a:rPr sz="2400" spc="-150" dirty="0">
                <a:latin typeface="Times New Roman"/>
                <a:cs typeface="Times New Roman"/>
              </a:rPr>
              <a:t>B </a:t>
            </a:r>
            <a:r>
              <a:rPr sz="2400" dirty="0">
                <a:latin typeface="Times New Roman"/>
                <a:cs typeface="Times New Roman"/>
              </a:rPr>
              <a:t>→ </a:t>
            </a:r>
            <a:r>
              <a:rPr sz="2400" spc="-150">
                <a:latin typeface="Times New Roman"/>
                <a:cs typeface="Times New Roman"/>
              </a:rPr>
              <a:t>BaAC </a:t>
            </a:r>
            <a:r>
              <a:rPr sz="2400" spc="835" smtClean="0">
                <a:latin typeface="Times New Roman"/>
                <a:cs typeface="Times New Roman"/>
              </a:rPr>
              <a:t>|</a:t>
            </a:r>
            <a:r>
              <a:rPr sz="2400" spc="215" smtClean="0">
                <a:latin typeface="Times New Roman"/>
                <a:cs typeface="Times New Roman"/>
              </a:rPr>
              <a:t> </a:t>
            </a:r>
            <a:r>
              <a:rPr sz="2400" spc="-80" smtClean="0">
                <a:latin typeface="Times New Roman"/>
                <a:cs typeface="Times New Roman"/>
              </a:rPr>
              <a:t>c  </a:t>
            </a:r>
            <a:r>
              <a:rPr sz="2400" spc="-90" dirty="0">
                <a:latin typeface="Times New Roman"/>
                <a:cs typeface="Times New Roman"/>
              </a:rPr>
              <a:t>C </a:t>
            </a:r>
            <a:r>
              <a:rPr sz="2400" dirty="0">
                <a:latin typeface="Times New Roman"/>
                <a:cs typeface="Times New Roman"/>
              </a:rPr>
              <a:t>→ </a:t>
            </a:r>
            <a:r>
              <a:rPr sz="2400" spc="25" dirty="0">
                <a:latin typeface="Times New Roman"/>
                <a:cs typeface="Times New Roman"/>
              </a:rPr>
              <a:t>b </a:t>
            </a:r>
            <a:r>
              <a:rPr sz="2400" spc="835" dirty="0">
                <a:latin typeface="Times New Roman"/>
                <a:cs typeface="Times New Roman"/>
              </a:rPr>
              <a:t>|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-130" dirty="0">
                <a:latin typeface="Times New Roman"/>
                <a:cs typeface="Times New Roman"/>
              </a:rPr>
              <a:t>ε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4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tabLst>
                <a:tab pos="8839200" algn="l"/>
              </a:tabLst>
            </a:pPr>
            <a:r>
              <a:rPr sz="2400" spc="-25" dirty="0">
                <a:latin typeface="Times New Roman"/>
                <a:cs typeface="Times New Roman"/>
              </a:rPr>
              <a:t>Notice </a:t>
            </a:r>
            <a:r>
              <a:rPr sz="2400" spc="-140" dirty="0">
                <a:latin typeface="Times New Roman"/>
                <a:cs typeface="Times New Roman"/>
              </a:rPr>
              <a:t>we </a:t>
            </a:r>
            <a:r>
              <a:rPr sz="2400" spc="-90" dirty="0">
                <a:latin typeface="Times New Roman"/>
                <a:cs typeface="Times New Roman"/>
              </a:rPr>
              <a:t>have </a:t>
            </a:r>
            <a:r>
              <a:rPr sz="2400" spc="-110" dirty="0">
                <a:latin typeface="Times New Roman"/>
                <a:cs typeface="Times New Roman"/>
              </a:rPr>
              <a:t>a </a:t>
            </a:r>
            <a:r>
              <a:rPr sz="2400" spc="-65" dirty="0">
                <a:latin typeface="Times New Roman"/>
                <a:cs typeface="Times New Roman"/>
              </a:rPr>
              <a:t>left-recursive </a:t>
            </a:r>
            <a:r>
              <a:rPr sz="2400" spc="-15" dirty="0">
                <a:latin typeface="Times New Roman"/>
                <a:cs typeface="Times New Roman"/>
              </a:rPr>
              <a:t>production </a:t>
            </a:r>
            <a:r>
              <a:rPr sz="2400" spc="-5" dirty="0">
                <a:latin typeface="Times New Roman"/>
                <a:cs typeface="Times New Roman"/>
              </a:rPr>
              <a:t>that </a:t>
            </a:r>
            <a:r>
              <a:rPr sz="2400" spc="-35" dirty="0">
                <a:latin typeface="Times New Roman"/>
                <a:cs typeface="Times New Roman"/>
              </a:rPr>
              <a:t>must </a:t>
            </a:r>
            <a:r>
              <a:rPr sz="2400" spc="-30">
                <a:latin typeface="Times New Roman"/>
                <a:cs typeface="Times New Roman"/>
              </a:rPr>
              <a:t>be</a:t>
            </a:r>
            <a:r>
              <a:rPr sz="2400" spc="515">
                <a:latin typeface="Times New Roman"/>
                <a:cs typeface="Times New Roman"/>
              </a:rPr>
              <a:t> </a:t>
            </a:r>
            <a:r>
              <a:rPr sz="2400" spc="-90" smtClean="0">
                <a:latin typeface="Times New Roman"/>
                <a:cs typeface="Times New Roman"/>
              </a:rPr>
              <a:t>fix</a:t>
            </a:r>
            <a:r>
              <a:rPr sz="2400" smtClean="0">
                <a:latin typeface="Times New Roman"/>
                <a:cs typeface="Times New Roman"/>
              </a:rPr>
              <a:t> </a:t>
            </a:r>
            <a:r>
              <a:rPr sz="2400" spc="-85" smtClean="0">
                <a:latin typeface="Times New Roman"/>
                <a:cs typeface="Times New Roman"/>
              </a:rPr>
              <a:t>if</a:t>
            </a:r>
            <a:r>
              <a:rPr lang="en-US" sz="2400" spc="-85" dirty="0" smtClean="0">
                <a:latin typeface="Times New Roman"/>
                <a:cs typeface="Times New Roman"/>
              </a:rPr>
              <a:t>  </a:t>
            </a:r>
            <a:r>
              <a:rPr sz="2400" spc="-140" smtClean="0">
                <a:latin typeface="Times New Roman"/>
                <a:cs typeface="Times New Roman"/>
              </a:rPr>
              <a:t>we </a:t>
            </a:r>
            <a:r>
              <a:rPr sz="2400" spc="-65" dirty="0">
                <a:latin typeface="Times New Roman"/>
                <a:cs typeface="Times New Roman"/>
              </a:rPr>
              <a:t>are </a:t>
            </a:r>
            <a:r>
              <a:rPr sz="2400" spc="30" dirty="0">
                <a:latin typeface="Times New Roman"/>
                <a:cs typeface="Times New Roman"/>
              </a:rPr>
              <a:t>to </a:t>
            </a:r>
            <a:r>
              <a:rPr sz="2400" spc="-65" dirty="0">
                <a:latin typeface="Times New Roman"/>
                <a:cs typeface="Times New Roman"/>
              </a:rPr>
              <a:t>use  </a:t>
            </a:r>
            <a:r>
              <a:rPr sz="2400" spc="-114" dirty="0">
                <a:latin typeface="Times New Roman"/>
                <a:cs typeface="Times New Roman"/>
              </a:rPr>
              <a:t>LL(1)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80" dirty="0">
                <a:latin typeface="Times New Roman"/>
                <a:cs typeface="Times New Roman"/>
              </a:rPr>
              <a:t>parsing:</a:t>
            </a:r>
            <a:endParaRPr sz="2400">
              <a:latin typeface="Times New Roman"/>
              <a:cs typeface="Times New Roman"/>
            </a:endParaRPr>
          </a:p>
          <a:p>
            <a:pPr marL="12700" marR="5967095">
              <a:lnSpc>
                <a:spcPct val="126800"/>
              </a:lnSpc>
            </a:pPr>
            <a:r>
              <a:rPr sz="2400" spc="-150" dirty="0">
                <a:latin typeface="Times New Roman"/>
                <a:cs typeface="Times New Roman"/>
              </a:rPr>
              <a:t>B </a:t>
            </a:r>
            <a:r>
              <a:rPr sz="2400" dirty="0">
                <a:latin typeface="Times New Roman"/>
                <a:cs typeface="Times New Roman"/>
              </a:rPr>
              <a:t>→ </a:t>
            </a:r>
            <a:r>
              <a:rPr sz="2400" spc="-150">
                <a:latin typeface="Times New Roman"/>
                <a:cs typeface="Times New Roman"/>
              </a:rPr>
              <a:t>BaAC </a:t>
            </a:r>
            <a:r>
              <a:rPr sz="2400" spc="835" smtClean="0">
                <a:latin typeface="Times New Roman"/>
                <a:cs typeface="Times New Roman"/>
              </a:rPr>
              <a:t>|</a:t>
            </a:r>
            <a:r>
              <a:rPr sz="2400" spc="-80" smtClean="0">
                <a:latin typeface="Times New Roman"/>
                <a:cs typeface="Times New Roman"/>
              </a:rPr>
              <a:t>c </a:t>
            </a:r>
            <a:endParaRPr lang="en-US" sz="2400" spc="-80" dirty="0" smtClean="0">
              <a:latin typeface="Times New Roman"/>
              <a:cs typeface="Times New Roman"/>
            </a:endParaRPr>
          </a:p>
          <a:p>
            <a:pPr marL="12700" marR="5967095">
              <a:lnSpc>
                <a:spcPct val="126800"/>
              </a:lnSpc>
            </a:pPr>
            <a:r>
              <a:rPr sz="2400" spc="-45" smtClean="0">
                <a:latin typeface="Times New Roman"/>
                <a:cs typeface="Times New Roman"/>
              </a:rPr>
              <a:t>becomes </a:t>
            </a:r>
            <a:endParaRPr lang="en-US" sz="2400" spc="-45" dirty="0" smtClean="0">
              <a:latin typeface="Times New Roman"/>
              <a:cs typeface="Times New Roman"/>
            </a:endParaRPr>
          </a:p>
          <a:p>
            <a:pPr marL="12700" marR="5967095">
              <a:lnSpc>
                <a:spcPct val="126800"/>
              </a:lnSpc>
            </a:pPr>
            <a:r>
              <a:rPr sz="2400" spc="-150" smtClean="0">
                <a:latin typeface="Times New Roman"/>
                <a:cs typeface="Times New Roman"/>
              </a:rPr>
              <a:t>B </a:t>
            </a:r>
            <a:r>
              <a:rPr sz="2400" dirty="0">
                <a:latin typeface="Times New Roman"/>
                <a:cs typeface="Times New Roman"/>
              </a:rPr>
              <a:t>→</a:t>
            </a:r>
            <a:r>
              <a:rPr sz="2400" spc="-325" dirty="0">
                <a:latin typeface="Times New Roman"/>
                <a:cs typeface="Times New Roman"/>
              </a:rPr>
              <a:t> </a:t>
            </a:r>
            <a:r>
              <a:rPr sz="2400" spc="-65" dirty="0">
                <a:latin typeface="Times New Roman"/>
                <a:cs typeface="Times New Roman"/>
              </a:rPr>
              <a:t>cB</a:t>
            </a:r>
            <a:r>
              <a:rPr sz="2400" i="1" spc="-65">
                <a:latin typeface="Times New Roman"/>
                <a:cs typeface="Times New Roman"/>
              </a:rPr>
              <a:t>'  </a:t>
            </a:r>
            <a:endParaRPr lang="en-US" sz="2400" i="1" spc="-65" dirty="0" smtClean="0">
              <a:latin typeface="Times New Roman"/>
              <a:cs typeface="Times New Roman"/>
            </a:endParaRPr>
          </a:p>
          <a:p>
            <a:pPr marL="12700" marR="5967095">
              <a:lnSpc>
                <a:spcPct val="126800"/>
              </a:lnSpc>
            </a:pPr>
            <a:r>
              <a:rPr sz="2400" spc="-70" smtClean="0">
                <a:latin typeface="Times New Roman"/>
                <a:cs typeface="Times New Roman"/>
              </a:rPr>
              <a:t>B</a:t>
            </a:r>
            <a:r>
              <a:rPr sz="2400" i="1" spc="-70" dirty="0">
                <a:latin typeface="Times New Roman"/>
                <a:cs typeface="Times New Roman"/>
              </a:rPr>
              <a:t>' </a:t>
            </a:r>
            <a:r>
              <a:rPr sz="2400" dirty="0">
                <a:latin typeface="Times New Roman"/>
                <a:cs typeface="Times New Roman"/>
              </a:rPr>
              <a:t>→ </a:t>
            </a:r>
            <a:r>
              <a:rPr sz="2400" spc="-114" dirty="0">
                <a:latin typeface="Times New Roman"/>
                <a:cs typeface="Times New Roman"/>
              </a:rPr>
              <a:t>aACB</a:t>
            </a:r>
            <a:r>
              <a:rPr sz="2400" i="1" spc="-114" dirty="0">
                <a:latin typeface="Times New Roman"/>
                <a:cs typeface="Times New Roman"/>
              </a:rPr>
              <a:t>' </a:t>
            </a:r>
            <a:r>
              <a:rPr sz="2400" spc="835" dirty="0">
                <a:latin typeface="Times New Roman"/>
                <a:cs typeface="Times New Roman"/>
              </a:rPr>
              <a:t>|</a:t>
            </a:r>
            <a:r>
              <a:rPr sz="2400" spc="165" dirty="0">
                <a:latin typeface="Times New Roman"/>
                <a:cs typeface="Times New Roman"/>
              </a:rPr>
              <a:t> </a:t>
            </a:r>
            <a:r>
              <a:rPr sz="2400" spc="-130" dirty="0">
                <a:latin typeface="Times New Roman"/>
                <a:cs typeface="Times New Roman"/>
              </a:rPr>
              <a:t>ε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399" y="476151"/>
            <a:ext cx="10287001" cy="5579476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2800" spc="-15" dirty="0">
                <a:latin typeface="Times New Roman"/>
                <a:cs typeface="Times New Roman"/>
              </a:rPr>
              <a:t>Now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75">
                <a:latin typeface="Times New Roman"/>
                <a:cs typeface="Times New Roman"/>
              </a:rPr>
              <a:t>new </a:t>
            </a:r>
            <a:r>
              <a:rPr sz="2800" spc="-55" smtClean="0">
                <a:latin typeface="Times New Roman"/>
                <a:cs typeface="Times New Roman"/>
              </a:rPr>
              <a:t>grammar</a:t>
            </a:r>
            <a:r>
              <a:rPr lang="en-US" sz="2800" spc="-55" dirty="0" smtClean="0">
                <a:latin typeface="Times New Roman"/>
                <a:cs typeface="Times New Roman"/>
              </a:rPr>
              <a:t>(G)</a:t>
            </a:r>
            <a:r>
              <a:rPr sz="2800" spc="75" smtClean="0">
                <a:latin typeface="Times New Roman"/>
                <a:cs typeface="Times New Roman"/>
              </a:rPr>
              <a:t> </a:t>
            </a:r>
            <a:r>
              <a:rPr sz="2800" spc="-125" dirty="0">
                <a:latin typeface="Times New Roman"/>
                <a:cs typeface="Times New Roman"/>
              </a:rPr>
              <a:t>is: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2800" spc="-220" dirty="0">
                <a:latin typeface="Times New Roman"/>
                <a:cs typeface="Times New Roman"/>
              </a:rPr>
              <a:t>S </a:t>
            </a:r>
            <a:r>
              <a:rPr sz="2800" dirty="0">
                <a:latin typeface="Times New Roman"/>
                <a:cs typeface="Times New Roman"/>
              </a:rPr>
              <a:t>→</a:t>
            </a:r>
            <a:r>
              <a:rPr sz="2800" spc="-265" dirty="0">
                <a:latin typeface="Times New Roman"/>
                <a:cs typeface="Times New Roman"/>
              </a:rPr>
              <a:t> </a:t>
            </a:r>
            <a:r>
              <a:rPr sz="2800" spc="-145" dirty="0">
                <a:latin typeface="Times New Roman"/>
                <a:cs typeface="Times New Roman"/>
              </a:rPr>
              <a:t>AB</a:t>
            </a:r>
            <a:endParaRPr sz="2800">
              <a:latin typeface="Times New Roman"/>
              <a:cs typeface="Times New Roman"/>
            </a:endParaRPr>
          </a:p>
          <a:p>
            <a:pPr marL="12700" marR="8312150">
              <a:lnSpc>
                <a:spcPct val="126800"/>
              </a:lnSpc>
            </a:pPr>
            <a:r>
              <a:rPr sz="2800" spc="-130" dirty="0">
                <a:latin typeface="Times New Roman"/>
                <a:cs typeface="Times New Roman"/>
              </a:rPr>
              <a:t>A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100" dirty="0">
                <a:latin typeface="Times New Roman"/>
                <a:cs typeface="Times New Roman"/>
              </a:rPr>
              <a:t>Ca </a:t>
            </a:r>
            <a:r>
              <a:rPr sz="2800" spc="835" dirty="0">
                <a:latin typeface="Times New Roman"/>
                <a:cs typeface="Times New Roman"/>
              </a:rPr>
              <a:t>|</a:t>
            </a:r>
            <a:r>
              <a:rPr sz="2800" spc="130" dirty="0">
                <a:latin typeface="Times New Roman"/>
                <a:cs typeface="Times New Roman"/>
              </a:rPr>
              <a:t> </a:t>
            </a:r>
            <a:r>
              <a:rPr sz="2800" spc="-130">
                <a:latin typeface="Times New Roman"/>
                <a:cs typeface="Times New Roman"/>
              </a:rPr>
              <a:t>ε  </a:t>
            </a:r>
            <a:endParaRPr lang="en-US" sz="2800" spc="-130" dirty="0" smtClean="0">
              <a:latin typeface="Times New Roman"/>
              <a:cs typeface="Times New Roman"/>
            </a:endParaRPr>
          </a:p>
          <a:p>
            <a:pPr marL="12700" marR="8312150">
              <a:lnSpc>
                <a:spcPct val="126800"/>
              </a:lnSpc>
            </a:pPr>
            <a:r>
              <a:rPr sz="2800" spc="-150" smtClean="0">
                <a:latin typeface="Times New Roman"/>
                <a:cs typeface="Times New Roman"/>
              </a:rPr>
              <a:t>B </a:t>
            </a:r>
            <a:r>
              <a:rPr sz="2800" dirty="0">
                <a:latin typeface="Times New Roman"/>
                <a:cs typeface="Times New Roman"/>
              </a:rPr>
              <a:t>→</a:t>
            </a:r>
            <a:r>
              <a:rPr sz="2800" spc="120" dirty="0">
                <a:latin typeface="Times New Roman"/>
                <a:cs typeface="Times New Roman"/>
              </a:rPr>
              <a:t> </a:t>
            </a:r>
            <a:r>
              <a:rPr sz="2800" spc="-75" dirty="0">
                <a:latin typeface="Times New Roman"/>
                <a:cs typeface="Times New Roman"/>
              </a:rPr>
              <a:t>cB</a:t>
            </a:r>
            <a:r>
              <a:rPr sz="2800" i="1" spc="-75" dirty="0">
                <a:latin typeface="Times New Roman"/>
                <a:cs typeface="Times New Roman"/>
              </a:rPr>
              <a:t>'</a:t>
            </a:r>
            <a:endParaRPr sz="2800">
              <a:latin typeface="Times New Roman"/>
              <a:cs typeface="Times New Roman"/>
            </a:endParaRPr>
          </a:p>
          <a:p>
            <a:pPr marL="12700" marR="7747634">
              <a:lnSpc>
                <a:spcPct val="126800"/>
              </a:lnSpc>
            </a:pPr>
            <a:r>
              <a:rPr sz="2800" spc="-80" dirty="0">
                <a:latin typeface="Times New Roman"/>
                <a:cs typeface="Times New Roman"/>
              </a:rPr>
              <a:t>B'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114" dirty="0">
                <a:latin typeface="Times New Roman"/>
                <a:cs typeface="Times New Roman"/>
              </a:rPr>
              <a:t>aACB</a:t>
            </a:r>
            <a:r>
              <a:rPr sz="2800" i="1" spc="-114" dirty="0">
                <a:latin typeface="Times New Roman"/>
                <a:cs typeface="Times New Roman"/>
              </a:rPr>
              <a:t>' </a:t>
            </a:r>
            <a:r>
              <a:rPr sz="2800" spc="835" dirty="0">
                <a:latin typeface="Times New Roman"/>
                <a:cs typeface="Times New Roman"/>
              </a:rPr>
              <a:t>|</a:t>
            </a:r>
            <a:r>
              <a:rPr sz="2800" spc="95" dirty="0">
                <a:latin typeface="Times New Roman"/>
                <a:cs typeface="Times New Roman"/>
              </a:rPr>
              <a:t> </a:t>
            </a:r>
            <a:r>
              <a:rPr sz="2800" spc="-130" dirty="0">
                <a:latin typeface="Times New Roman"/>
                <a:cs typeface="Times New Roman"/>
              </a:rPr>
              <a:t>ε  </a:t>
            </a:r>
            <a:r>
              <a:rPr sz="2800" spc="-90" dirty="0">
                <a:latin typeface="Times New Roman"/>
                <a:cs typeface="Times New Roman"/>
              </a:rPr>
              <a:t>C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25" dirty="0">
                <a:latin typeface="Times New Roman"/>
                <a:cs typeface="Times New Roman"/>
              </a:rPr>
              <a:t>b </a:t>
            </a:r>
            <a:r>
              <a:rPr sz="2800" spc="835" dirty="0">
                <a:latin typeface="Times New Roman"/>
                <a:cs typeface="Times New Roman"/>
              </a:rPr>
              <a:t>|</a:t>
            </a:r>
            <a:r>
              <a:rPr sz="2800" spc="25" dirty="0">
                <a:latin typeface="Times New Roman"/>
                <a:cs typeface="Times New Roman"/>
              </a:rPr>
              <a:t> </a:t>
            </a:r>
            <a:r>
              <a:rPr sz="2800" spc="-130" dirty="0">
                <a:latin typeface="Times New Roman"/>
                <a:cs typeface="Times New Roman"/>
              </a:rPr>
              <a:t>ε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  <a:tabLst>
                <a:tab pos="7825740" algn="l"/>
              </a:tabLst>
            </a:pPr>
            <a:r>
              <a:rPr sz="2800" spc="45" dirty="0">
                <a:latin typeface="Times New Roman"/>
                <a:cs typeface="Times New Roman"/>
              </a:rPr>
              <a:t>It </a:t>
            </a:r>
            <a:r>
              <a:rPr sz="2800" spc="-50" dirty="0">
                <a:latin typeface="Times New Roman"/>
                <a:cs typeface="Times New Roman"/>
              </a:rPr>
              <a:t>helps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45" dirty="0">
                <a:latin typeface="Times New Roman"/>
                <a:cs typeface="Times New Roman"/>
              </a:rPr>
              <a:t>first </a:t>
            </a:r>
            <a:r>
              <a:rPr sz="2800" spc="-20" dirty="0">
                <a:latin typeface="Times New Roman"/>
                <a:cs typeface="Times New Roman"/>
              </a:rPr>
              <a:t>compute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80" dirty="0">
                <a:latin typeface="Times New Roman"/>
                <a:cs typeface="Times New Roman"/>
              </a:rPr>
              <a:t>nullable </a:t>
            </a:r>
            <a:r>
              <a:rPr sz="2800" spc="-40" dirty="0">
                <a:latin typeface="Times New Roman"/>
                <a:cs typeface="Times New Roman"/>
              </a:rPr>
              <a:t>set </a:t>
            </a:r>
            <a:r>
              <a:rPr sz="2800" spc="-114" dirty="0">
                <a:latin typeface="Times New Roman"/>
                <a:cs typeface="Times New Roman"/>
              </a:rPr>
              <a:t>(i.e., </a:t>
            </a:r>
            <a:r>
              <a:rPr sz="2800" spc="-15" dirty="0">
                <a:latin typeface="Times New Roman"/>
                <a:cs typeface="Times New Roman"/>
              </a:rPr>
              <a:t>those </a:t>
            </a:r>
            <a:r>
              <a:rPr sz="2800" spc="-35" dirty="0">
                <a:latin typeface="Times New Roman"/>
                <a:cs typeface="Times New Roman"/>
              </a:rPr>
              <a:t>non-terminals </a:t>
            </a:r>
            <a:r>
              <a:rPr sz="2800" spc="-70" dirty="0">
                <a:latin typeface="Times New Roman"/>
                <a:cs typeface="Times New Roman"/>
              </a:rPr>
              <a:t>X </a:t>
            </a:r>
            <a:r>
              <a:rPr sz="2800" spc="-5" dirty="0">
                <a:latin typeface="Times New Roman"/>
                <a:cs typeface="Times New Roman"/>
              </a:rPr>
              <a:t>that  </a:t>
            </a:r>
            <a:r>
              <a:rPr sz="2800" spc="-95" dirty="0">
                <a:latin typeface="Times New Roman"/>
                <a:cs typeface="Times New Roman"/>
              </a:rPr>
              <a:t>X</a:t>
            </a:r>
            <a:r>
              <a:rPr sz="2800" spc="-95" dirty="0">
                <a:latin typeface="AoyagiKouzanFontT"/>
                <a:cs typeface="AoyagiKouzanFontT"/>
              </a:rPr>
              <a:t>⇒</a:t>
            </a:r>
            <a:r>
              <a:rPr sz="2800" spc="-95" dirty="0">
                <a:latin typeface="Times New Roman"/>
                <a:cs typeface="Times New Roman"/>
              </a:rPr>
              <a:t>* </a:t>
            </a:r>
            <a:r>
              <a:rPr sz="2800" spc="-114" dirty="0">
                <a:latin typeface="Times New Roman"/>
                <a:cs typeface="Times New Roman"/>
              </a:rPr>
              <a:t>ε), </a:t>
            </a:r>
            <a:r>
              <a:rPr sz="2800" spc="-70" dirty="0">
                <a:latin typeface="Times New Roman"/>
                <a:cs typeface="Times New Roman"/>
              </a:rPr>
              <a:t>since </a:t>
            </a:r>
            <a:r>
              <a:rPr sz="2800" spc="-95" dirty="0">
                <a:latin typeface="Times New Roman"/>
                <a:cs typeface="Times New Roman"/>
              </a:rPr>
              <a:t>you </a:t>
            </a:r>
            <a:r>
              <a:rPr sz="2800" spc="-35" dirty="0">
                <a:latin typeface="Times New Roman"/>
                <a:cs typeface="Times New Roman"/>
              </a:rPr>
              <a:t>need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40" dirty="0">
                <a:latin typeface="Times New Roman"/>
                <a:cs typeface="Times New Roman"/>
              </a:rPr>
              <a:t>refer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80" dirty="0">
                <a:latin typeface="Times New Roman"/>
                <a:cs typeface="Times New Roman"/>
              </a:rPr>
              <a:t>nullable</a:t>
            </a:r>
            <a:r>
              <a:rPr sz="2800" spc="395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Times New Roman"/>
                <a:cs typeface="Times New Roman"/>
              </a:rPr>
              <a:t>status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70" dirty="0">
                <a:latin typeface="Times New Roman"/>
                <a:cs typeface="Times New Roman"/>
              </a:rPr>
              <a:t>various  </a:t>
            </a:r>
            <a:r>
              <a:rPr sz="2800" spc="-35" dirty="0">
                <a:latin typeface="Times New Roman"/>
                <a:cs typeface="Times New Roman"/>
              </a:rPr>
              <a:t>nonterminals </a:t>
            </a:r>
            <a:r>
              <a:rPr sz="2800" spc="-50" dirty="0">
                <a:latin typeface="Times New Roman"/>
                <a:cs typeface="Times New Roman"/>
              </a:rPr>
              <a:t>when </a:t>
            </a:r>
            <a:r>
              <a:rPr sz="2800" spc="-40" dirty="0">
                <a:latin typeface="Times New Roman"/>
                <a:cs typeface="Times New Roman"/>
              </a:rPr>
              <a:t>computing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45" dirty="0">
                <a:latin typeface="Times New Roman"/>
                <a:cs typeface="Times New Roman"/>
              </a:rPr>
              <a:t>first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-80" dirty="0">
                <a:latin typeface="Times New Roman"/>
                <a:cs typeface="Times New Roman"/>
              </a:rPr>
              <a:t>follow</a:t>
            </a:r>
            <a:r>
              <a:rPr sz="2800" spc="180" dirty="0">
                <a:latin typeface="Times New Roman"/>
                <a:cs typeface="Times New Roman"/>
              </a:rPr>
              <a:t> </a:t>
            </a:r>
            <a:r>
              <a:rPr sz="2800" spc="-75" dirty="0">
                <a:latin typeface="Times New Roman"/>
                <a:cs typeface="Times New Roman"/>
              </a:rPr>
              <a:t>sets: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2800" spc="-70" dirty="0">
                <a:latin typeface="Times New Roman"/>
                <a:cs typeface="Times New Roman"/>
              </a:rPr>
              <a:t>nullable(G) </a:t>
            </a:r>
            <a:r>
              <a:rPr sz="2800" spc="285" dirty="0">
                <a:latin typeface="Times New Roman"/>
                <a:cs typeface="Times New Roman"/>
              </a:rPr>
              <a:t>= </a:t>
            </a:r>
            <a:r>
              <a:rPr sz="2800" spc="-75" dirty="0">
                <a:latin typeface="Times New Roman"/>
                <a:cs typeface="Times New Roman"/>
              </a:rPr>
              <a:t>{A, </a:t>
            </a:r>
            <a:r>
              <a:rPr sz="2800" spc="-65" dirty="0">
                <a:latin typeface="Times New Roman"/>
                <a:cs typeface="Times New Roman"/>
              </a:rPr>
              <a:t>B</a:t>
            </a:r>
            <a:r>
              <a:rPr sz="2800" i="1" spc="-65" dirty="0">
                <a:latin typeface="Times New Roman"/>
                <a:cs typeface="Times New Roman"/>
              </a:rPr>
              <a:t>'</a:t>
            </a:r>
            <a:r>
              <a:rPr sz="2800" spc="-65" dirty="0">
                <a:latin typeface="Times New Roman"/>
                <a:cs typeface="Times New Roman"/>
              </a:rPr>
              <a:t>,</a:t>
            </a:r>
            <a:r>
              <a:rPr sz="2800" spc="-160" dirty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C}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381000"/>
            <a:ext cx="56388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14" dirty="0">
                <a:solidFill>
                  <a:srgbClr val="262626"/>
                </a:solidFill>
              </a:rPr>
              <a:t>Predictive</a:t>
            </a:r>
            <a:r>
              <a:rPr sz="4800" spc="-35" dirty="0">
                <a:solidFill>
                  <a:srgbClr val="262626"/>
                </a:solidFill>
              </a:rPr>
              <a:t> </a:t>
            </a:r>
            <a:r>
              <a:rPr sz="4800" spc="-130" dirty="0">
                <a:solidFill>
                  <a:srgbClr val="262626"/>
                </a:solidFill>
              </a:rPr>
              <a:t>Parsing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685800" y="1676400"/>
            <a:ext cx="9829800" cy="39215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510" marR="1358265" indent="-131445">
              <a:lnSpc>
                <a:spcPct val="100000"/>
              </a:lnSpc>
              <a:spcBef>
                <a:spcPts val="1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130" dirty="0">
                <a:latin typeface="Times New Roman"/>
                <a:cs typeface="Times New Roman"/>
              </a:rPr>
              <a:t>A </a:t>
            </a:r>
            <a:r>
              <a:rPr sz="2800" spc="-100" dirty="0">
                <a:latin typeface="Times New Roman"/>
                <a:cs typeface="Times New Roman"/>
              </a:rPr>
              <a:t>Recursive </a:t>
            </a:r>
            <a:r>
              <a:rPr sz="2800" spc="-25" dirty="0">
                <a:latin typeface="Times New Roman"/>
                <a:cs typeface="Times New Roman"/>
              </a:rPr>
              <a:t>Descent </a:t>
            </a:r>
            <a:r>
              <a:rPr sz="2800" spc="-45" dirty="0">
                <a:latin typeface="Times New Roman"/>
                <a:cs typeface="Times New Roman"/>
              </a:rPr>
              <a:t>parser </a:t>
            </a:r>
            <a:r>
              <a:rPr sz="2800" spc="-150" dirty="0">
                <a:latin typeface="Times New Roman"/>
                <a:cs typeface="Times New Roman"/>
              </a:rPr>
              <a:t>always </a:t>
            </a:r>
            <a:r>
              <a:rPr sz="2800" spc="-40" dirty="0">
                <a:latin typeface="Times New Roman"/>
                <a:cs typeface="Times New Roman"/>
              </a:rPr>
              <a:t>chooses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45" dirty="0">
                <a:latin typeface="Times New Roman"/>
                <a:cs typeface="Times New Roman"/>
              </a:rPr>
              <a:t>first </a:t>
            </a:r>
            <a:r>
              <a:rPr sz="2800" spc="-114" dirty="0">
                <a:latin typeface="Times New Roman"/>
                <a:cs typeface="Times New Roman"/>
              </a:rPr>
              <a:t>available  </a:t>
            </a:r>
            <a:r>
              <a:rPr sz="2800" spc="-15" dirty="0">
                <a:latin typeface="Times New Roman"/>
                <a:cs typeface="Times New Roman"/>
              </a:rPr>
              <a:t>production </a:t>
            </a:r>
            <a:r>
              <a:rPr sz="2800" spc="-65" dirty="0">
                <a:latin typeface="Times New Roman"/>
                <a:cs typeface="Times New Roman"/>
              </a:rPr>
              <a:t>whenever </a:t>
            </a:r>
            <a:r>
              <a:rPr sz="2800" spc="-25" dirty="0">
                <a:latin typeface="Times New Roman"/>
                <a:cs typeface="Times New Roman"/>
              </a:rPr>
              <a:t>encountered </a:t>
            </a:r>
            <a:r>
              <a:rPr sz="2800" spc="-125" dirty="0">
                <a:latin typeface="Times New Roman"/>
                <a:cs typeface="Times New Roman"/>
              </a:rPr>
              <a:t>by </a:t>
            </a:r>
            <a:r>
              <a:rPr sz="2800" spc="-110" dirty="0">
                <a:latin typeface="Times New Roman"/>
                <a:cs typeface="Times New Roman"/>
              </a:rPr>
              <a:t>a</a:t>
            </a:r>
            <a:r>
              <a:rPr sz="2800" spc="200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non-terminal</a:t>
            </a:r>
            <a:endParaRPr sz="2800">
              <a:latin typeface="Times New Roman"/>
              <a:cs typeface="Times New Roman"/>
            </a:endParaRPr>
          </a:p>
          <a:p>
            <a:pPr marL="14351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5294630" algn="l"/>
              </a:tabLst>
            </a:pPr>
            <a:r>
              <a:rPr sz="2800" spc="-40" dirty="0">
                <a:latin typeface="Times New Roman"/>
                <a:cs typeface="Times New Roman"/>
              </a:rPr>
              <a:t>This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55" dirty="0">
                <a:latin typeface="Times New Roman"/>
                <a:cs typeface="Times New Roman"/>
              </a:rPr>
              <a:t>inefficient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-75" dirty="0">
                <a:latin typeface="Times New Roman"/>
                <a:cs typeface="Times New Roman"/>
              </a:rPr>
              <a:t>causes </a:t>
            </a:r>
            <a:r>
              <a:rPr sz="2800" spc="-110" dirty="0">
                <a:latin typeface="Times New Roman"/>
                <a:cs typeface="Times New Roman"/>
              </a:rPr>
              <a:t>a</a:t>
            </a:r>
            <a:r>
              <a:rPr sz="2800" spc="31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lot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75" dirty="0">
                <a:latin typeface="Times New Roman"/>
                <a:cs typeface="Times New Roman"/>
              </a:rPr>
              <a:t>backtracking</a:t>
            </a:r>
            <a:endParaRPr sz="2800">
              <a:latin typeface="Times New Roman"/>
              <a:cs typeface="Times New Roman"/>
            </a:endParaRPr>
          </a:p>
          <a:p>
            <a:pPr marL="14351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45" dirty="0">
                <a:latin typeface="Times New Roman"/>
                <a:cs typeface="Times New Roman"/>
              </a:rPr>
              <a:t>It </a:t>
            </a:r>
            <a:r>
              <a:rPr sz="2800" spc="-75" dirty="0">
                <a:latin typeface="Times New Roman"/>
                <a:cs typeface="Times New Roman"/>
              </a:rPr>
              <a:t>also </a:t>
            </a:r>
            <a:r>
              <a:rPr sz="2800" spc="-50" dirty="0">
                <a:latin typeface="Times New Roman"/>
                <a:cs typeface="Times New Roman"/>
              </a:rPr>
              <a:t>suffers </a:t>
            </a:r>
            <a:r>
              <a:rPr sz="2800" spc="-10" dirty="0">
                <a:latin typeface="Times New Roman"/>
                <a:cs typeface="Times New Roman"/>
              </a:rPr>
              <a:t>from the </a:t>
            </a:r>
            <a:r>
              <a:rPr sz="2800" spc="-45" dirty="0">
                <a:latin typeface="Times New Roman"/>
                <a:cs typeface="Times New Roman"/>
              </a:rPr>
              <a:t>left-recursion</a:t>
            </a:r>
            <a:r>
              <a:rPr sz="2800" spc="80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problem</a:t>
            </a:r>
            <a:endParaRPr sz="2800">
              <a:latin typeface="Times New Roman"/>
              <a:cs typeface="Times New Roman"/>
            </a:endParaRPr>
          </a:p>
          <a:p>
            <a:pPr marL="143510" marR="508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7261859" algn="l"/>
              </a:tabLst>
            </a:pPr>
            <a:r>
              <a:rPr sz="2800" spc="-5" dirty="0">
                <a:latin typeface="Times New Roman"/>
                <a:cs typeface="Times New Roman"/>
              </a:rPr>
              <a:t>The </a:t>
            </a:r>
            <a:r>
              <a:rPr sz="2800" spc="-80" dirty="0">
                <a:latin typeface="Times New Roman"/>
                <a:cs typeface="Times New Roman"/>
              </a:rPr>
              <a:t>recursive </a:t>
            </a:r>
            <a:r>
              <a:rPr sz="2800" spc="-35" dirty="0">
                <a:latin typeface="Times New Roman"/>
                <a:cs typeface="Times New Roman"/>
              </a:rPr>
              <a:t>descent </a:t>
            </a:r>
            <a:r>
              <a:rPr sz="2800" spc="-45" dirty="0">
                <a:latin typeface="Times New Roman"/>
                <a:cs typeface="Times New Roman"/>
              </a:rPr>
              <a:t>parser </a:t>
            </a:r>
            <a:r>
              <a:rPr sz="2800" spc="-55" dirty="0">
                <a:latin typeface="Times New Roman"/>
                <a:cs typeface="Times New Roman"/>
              </a:rPr>
              <a:t>can </a:t>
            </a:r>
            <a:r>
              <a:rPr sz="2800" spc="-75" dirty="0">
                <a:latin typeface="Times New Roman"/>
                <a:cs typeface="Times New Roman"/>
              </a:rPr>
              <a:t>work</a:t>
            </a:r>
            <a:r>
              <a:rPr sz="2800" spc="300" dirty="0">
                <a:latin typeface="Times New Roman"/>
                <a:cs typeface="Times New Roman"/>
              </a:rPr>
              <a:t> </a:t>
            </a:r>
            <a:r>
              <a:rPr sz="2800" spc="-85" dirty="0">
                <a:latin typeface="Times New Roman"/>
                <a:cs typeface="Times New Roman"/>
              </a:rPr>
              <a:t>efficiently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85" dirty="0">
                <a:latin typeface="Times New Roman"/>
                <a:cs typeface="Times New Roman"/>
              </a:rPr>
              <a:t>if	</a:t>
            </a:r>
            <a:r>
              <a:rPr sz="2800" spc="-25" dirty="0">
                <a:latin typeface="Times New Roman"/>
                <a:cs typeface="Times New Roman"/>
              </a:rPr>
              <a:t>there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25" dirty="0">
                <a:latin typeface="Times New Roman"/>
                <a:cs typeface="Times New Roman"/>
              </a:rPr>
              <a:t>no </a:t>
            </a:r>
            <a:r>
              <a:rPr sz="2800" spc="-35" dirty="0">
                <a:latin typeface="Times New Roman"/>
                <a:cs typeface="Times New Roman"/>
              </a:rPr>
              <a:t>need </a:t>
            </a:r>
            <a:r>
              <a:rPr sz="2800" spc="-5" dirty="0">
                <a:latin typeface="Times New Roman"/>
                <a:cs typeface="Times New Roman"/>
              </a:rPr>
              <a:t>of  </a:t>
            </a:r>
            <a:r>
              <a:rPr sz="2800" spc="-75" dirty="0">
                <a:latin typeface="Times New Roman"/>
                <a:cs typeface="Times New Roman"/>
              </a:rPr>
              <a:t>backtracking</a:t>
            </a:r>
            <a:endParaRPr sz="2800">
              <a:latin typeface="Times New Roman"/>
              <a:cs typeface="Times New Roman"/>
            </a:endParaRPr>
          </a:p>
          <a:p>
            <a:pPr marL="143510" marR="61468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2435225" algn="l"/>
              </a:tabLst>
            </a:pPr>
            <a:r>
              <a:rPr sz="2800" spc="-130" dirty="0">
                <a:latin typeface="Times New Roman"/>
                <a:cs typeface="Times New Roman"/>
              </a:rPr>
              <a:t>A </a:t>
            </a:r>
            <a:r>
              <a:rPr sz="2800" spc="-70" dirty="0">
                <a:latin typeface="Times New Roman"/>
                <a:cs typeface="Times New Roman"/>
              </a:rPr>
              <a:t>predictive </a:t>
            </a:r>
            <a:r>
              <a:rPr sz="2800" spc="-45" dirty="0">
                <a:latin typeface="Times New Roman"/>
                <a:cs typeface="Times New Roman"/>
              </a:rPr>
              <a:t>parser </a:t>
            </a:r>
            <a:r>
              <a:rPr sz="2800" spc="-55" dirty="0">
                <a:latin typeface="Times New Roman"/>
                <a:cs typeface="Times New Roman"/>
              </a:rPr>
              <a:t>tries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40" dirty="0">
                <a:latin typeface="Times New Roman"/>
                <a:cs typeface="Times New Roman"/>
              </a:rPr>
              <a:t>predict </a:t>
            </a:r>
            <a:r>
              <a:rPr sz="2800" spc="-75" dirty="0">
                <a:latin typeface="Times New Roman"/>
                <a:cs typeface="Times New Roman"/>
              </a:rPr>
              <a:t>which </a:t>
            </a:r>
            <a:r>
              <a:rPr sz="2800" spc="-15" dirty="0">
                <a:latin typeface="Times New Roman"/>
                <a:cs typeface="Times New Roman"/>
              </a:rPr>
              <a:t>production </a:t>
            </a:r>
            <a:r>
              <a:rPr sz="2800" spc="-30" dirty="0">
                <a:latin typeface="Times New Roman"/>
                <a:cs typeface="Times New Roman"/>
              </a:rPr>
              <a:t>produces </a:t>
            </a:r>
            <a:r>
              <a:rPr sz="2800" spc="-10" dirty="0">
                <a:latin typeface="Times New Roman"/>
                <a:cs typeface="Times New Roman"/>
              </a:rPr>
              <a:t>the  </a:t>
            </a:r>
            <a:r>
              <a:rPr sz="2800" spc="-70" dirty="0">
                <a:latin typeface="Times New Roman"/>
                <a:cs typeface="Times New Roman"/>
              </a:rPr>
              <a:t>least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60" dirty="0">
                <a:latin typeface="Times New Roman"/>
                <a:cs typeface="Times New Roman"/>
              </a:rPr>
              <a:t>chances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75" dirty="0">
                <a:latin typeface="Times New Roman"/>
                <a:cs typeface="Times New Roman"/>
              </a:rPr>
              <a:t>backtracking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-55" dirty="0">
                <a:latin typeface="Times New Roman"/>
                <a:cs typeface="Times New Roman"/>
              </a:rPr>
              <a:t>infinite</a:t>
            </a:r>
            <a:r>
              <a:rPr sz="2800" spc="195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looping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57912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14" dirty="0">
                <a:solidFill>
                  <a:srgbClr val="262626"/>
                </a:solidFill>
              </a:rPr>
              <a:t>Predictive</a:t>
            </a:r>
            <a:r>
              <a:rPr sz="4800" spc="-35" dirty="0">
                <a:solidFill>
                  <a:srgbClr val="262626"/>
                </a:solidFill>
              </a:rPr>
              <a:t> </a:t>
            </a:r>
            <a:r>
              <a:rPr sz="4800" spc="-130" dirty="0">
                <a:solidFill>
                  <a:srgbClr val="262626"/>
                </a:solidFill>
              </a:rPr>
              <a:t>Parsing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762000" y="1752600"/>
            <a:ext cx="9982200" cy="42370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510" marR="210820" indent="-131445">
              <a:lnSpc>
                <a:spcPct val="100000"/>
              </a:lnSpc>
              <a:spcBef>
                <a:spcPts val="1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5972810" algn="l"/>
              </a:tabLst>
            </a:pPr>
            <a:r>
              <a:rPr sz="2800" spc="-130" dirty="0">
                <a:latin typeface="Times New Roman"/>
                <a:cs typeface="Times New Roman"/>
              </a:rPr>
              <a:t>A </a:t>
            </a:r>
            <a:r>
              <a:rPr sz="2800" spc="-70" dirty="0">
                <a:latin typeface="Times New Roman"/>
                <a:cs typeface="Times New Roman"/>
              </a:rPr>
              <a:t>predictive </a:t>
            </a:r>
            <a:r>
              <a:rPr sz="2800" spc="-45" dirty="0">
                <a:latin typeface="Times New Roman"/>
                <a:cs typeface="Times New Roman"/>
              </a:rPr>
              <a:t>parser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60" dirty="0">
                <a:latin typeface="Times New Roman"/>
                <a:cs typeface="Times New Roman"/>
              </a:rPr>
              <a:t>characterized </a:t>
            </a:r>
            <a:r>
              <a:rPr sz="2800" spc="-125" dirty="0">
                <a:latin typeface="Times New Roman"/>
                <a:cs typeface="Times New Roman"/>
              </a:rPr>
              <a:t>by </a:t>
            </a:r>
            <a:r>
              <a:rPr sz="2800" spc="-60" dirty="0">
                <a:latin typeface="Times New Roman"/>
                <a:cs typeface="Times New Roman"/>
              </a:rPr>
              <a:t>its </a:t>
            </a:r>
            <a:r>
              <a:rPr sz="2800" spc="-105" dirty="0">
                <a:latin typeface="Times New Roman"/>
                <a:cs typeface="Times New Roman"/>
              </a:rPr>
              <a:t>ability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35" dirty="0">
                <a:latin typeface="Times New Roman"/>
                <a:cs typeface="Times New Roman"/>
              </a:rPr>
              <a:t>choose </a:t>
            </a:r>
            <a:r>
              <a:rPr sz="2800" spc="-10" dirty="0">
                <a:latin typeface="Times New Roman"/>
                <a:cs typeface="Times New Roman"/>
              </a:rPr>
              <a:t>the  </a:t>
            </a:r>
            <a:r>
              <a:rPr sz="2800" spc="-15" dirty="0">
                <a:latin typeface="Times New Roman"/>
                <a:cs typeface="Times New Roman"/>
              </a:rPr>
              <a:t>production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90" dirty="0">
                <a:latin typeface="Times New Roman"/>
                <a:cs typeface="Times New Roman"/>
              </a:rPr>
              <a:t>apply </a:t>
            </a:r>
            <a:r>
              <a:rPr sz="2800" spc="-110" dirty="0">
                <a:latin typeface="Times New Roman"/>
                <a:cs typeface="Times New Roman"/>
              </a:rPr>
              <a:t>solely </a:t>
            </a:r>
            <a:r>
              <a:rPr sz="2800" spc="25" dirty="0">
                <a:latin typeface="Times New Roman"/>
                <a:cs typeface="Times New Roman"/>
              </a:rPr>
              <a:t>on 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175" dirty="0">
                <a:latin typeface="Times New Roman"/>
                <a:cs typeface="Times New Roman"/>
              </a:rPr>
              <a:t> </a:t>
            </a:r>
            <a:r>
              <a:rPr sz="2800" spc="-75" dirty="0">
                <a:latin typeface="Times New Roman"/>
                <a:cs typeface="Times New Roman"/>
              </a:rPr>
              <a:t>basis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40" dirty="0">
                <a:latin typeface="Times New Roman"/>
                <a:cs typeface="Times New Roman"/>
              </a:rPr>
              <a:t>next </a:t>
            </a:r>
            <a:r>
              <a:rPr sz="2800" spc="-15" dirty="0">
                <a:latin typeface="Times New Roman"/>
                <a:cs typeface="Times New Roman"/>
              </a:rPr>
              <a:t>input </a:t>
            </a:r>
            <a:r>
              <a:rPr sz="2800" spc="-75" dirty="0">
                <a:latin typeface="Times New Roman"/>
                <a:cs typeface="Times New Roman"/>
              </a:rPr>
              <a:t>symbol </a:t>
            </a:r>
            <a:r>
              <a:rPr sz="2800" spc="-35" dirty="0">
                <a:latin typeface="Times New Roman"/>
                <a:cs typeface="Times New Roman"/>
              </a:rPr>
              <a:t>and 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15" dirty="0">
                <a:latin typeface="Times New Roman"/>
                <a:cs typeface="Times New Roman"/>
              </a:rPr>
              <a:t>current </a:t>
            </a:r>
            <a:r>
              <a:rPr sz="2800" spc="-30" dirty="0">
                <a:latin typeface="Times New Roman"/>
                <a:cs typeface="Times New Roman"/>
              </a:rPr>
              <a:t>non-terminal </a:t>
            </a:r>
            <a:r>
              <a:rPr sz="2800" spc="-65" dirty="0">
                <a:latin typeface="Times New Roman"/>
                <a:cs typeface="Times New Roman"/>
              </a:rPr>
              <a:t>being</a:t>
            </a:r>
            <a:r>
              <a:rPr sz="2800" spc="25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Times New Roman"/>
                <a:cs typeface="Times New Roman"/>
              </a:rPr>
              <a:t>processed</a:t>
            </a:r>
            <a:endParaRPr sz="2800">
              <a:latin typeface="Times New Roman"/>
              <a:cs typeface="Times New Roman"/>
            </a:endParaRPr>
          </a:p>
          <a:p>
            <a:pPr marL="143510" marR="508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90" dirty="0">
                <a:latin typeface="Times New Roman"/>
                <a:cs typeface="Times New Roman"/>
              </a:rPr>
              <a:t>To </a:t>
            </a:r>
            <a:r>
              <a:rPr sz="2800" spc="-65" dirty="0">
                <a:latin typeface="Times New Roman"/>
                <a:cs typeface="Times New Roman"/>
              </a:rPr>
              <a:t>enable </a:t>
            </a:r>
            <a:r>
              <a:rPr sz="2800" spc="-70" dirty="0">
                <a:latin typeface="Times New Roman"/>
                <a:cs typeface="Times New Roman"/>
              </a:rPr>
              <a:t>this,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55" dirty="0">
                <a:latin typeface="Times New Roman"/>
                <a:cs typeface="Times New Roman"/>
              </a:rPr>
              <a:t>grammar </a:t>
            </a:r>
            <a:r>
              <a:rPr sz="2800" spc="-35" dirty="0">
                <a:latin typeface="Times New Roman"/>
                <a:cs typeface="Times New Roman"/>
              </a:rPr>
              <a:t>must </a:t>
            </a:r>
            <a:r>
              <a:rPr sz="2800" spc="-75" dirty="0">
                <a:latin typeface="Times New Roman"/>
                <a:cs typeface="Times New Roman"/>
              </a:rPr>
              <a:t>take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55" dirty="0">
                <a:latin typeface="Times New Roman"/>
                <a:cs typeface="Times New Roman"/>
              </a:rPr>
              <a:t>particular </a:t>
            </a:r>
            <a:r>
              <a:rPr sz="2800" spc="15" dirty="0">
                <a:latin typeface="Times New Roman"/>
                <a:cs typeface="Times New Roman"/>
              </a:rPr>
              <a:t>form </a:t>
            </a:r>
            <a:r>
              <a:rPr sz="2800" spc="-95" dirty="0">
                <a:latin typeface="Times New Roman"/>
                <a:cs typeface="Times New Roman"/>
              </a:rPr>
              <a:t>called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114" dirty="0">
                <a:latin typeface="Times New Roman"/>
                <a:cs typeface="Times New Roman"/>
              </a:rPr>
              <a:t>LL(1)  </a:t>
            </a:r>
            <a:r>
              <a:rPr sz="2800" spc="-55" dirty="0">
                <a:latin typeface="Times New Roman"/>
                <a:cs typeface="Times New Roman"/>
              </a:rPr>
              <a:t>grammar</a:t>
            </a:r>
            <a:endParaRPr sz="2800">
              <a:latin typeface="Times New Roman"/>
              <a:cs typeface="Times New Roman"/>
            </a:endParaRPr>
          </a:p>
          <a:p>
            <a:pPr marL="143510" marR="8001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1656714" algn="l"/>
              </a:tabLst>
            </a:pPr>
            <a:r>
              <a:rPr sz="2800" spc="-5" dirty="0">
                <a:latin typeface="Times New Roman"/>
                <a:cs typeface="Times New Roman"/>
              </a:rPr>
              <a:t>The </a:t>
            </a:r>
            <a:r>
              <a:rPr sz="2800" spc="-45" dirty="0">
                <a:latin typeface="Times New Roman"/>
                <a:cs typeface="Times New Roman"/>
              </a:rPr>
              <a:t>first "L" </a:t>
            </a:r>
            <a:r>
              <a:rPr sz="2800" spc="-60" dirty="0">
                <a:latin typeface="Times New Roman"/>
                <a:cs typeface="Times New Roman"/>
              </a:rPr>
              <a:t>means </a:t>
            </a:r>
            <a:r>
              <a:rPr sz="2800" spc="-140" dirty="0">
                <a:latin typeface="Times New Roman"/>
                <a:cs typeface="Times New Roman"/>
              </a:rPr>
              <a:t>we </a:t>
            </a:r>
            <a:r>
              <a:rPr sz="2800" spc="-60" dirty="0">
                <a:latin typeface="Times New Roman"/>
                <a:cs typeface="Times New Roman"/>
              </a:rPr>
              <a:t>scan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15" dirty="0">
                <a:latin typeface="Times New Roman"/>
                <a:cs typeface="Times New Roman"/>
              </a:rPr>
              <a:t>input </a:t>
            </a:r>
            <a:r>
              <a:rPr sz="2800" spc="-10" dirty="0">
                <a:latin typeface="Times New Roman"/>
                <a:cs typeface="Times New Roman"/>
              </a:rPr>
              <a:t>from </a:t>
            </a:r>
            <a:r>
              <a:rPr sz="2800" spc="-55" dirty="0">
                <a:latin typeface="Times New Roman"/>
                <a:cs typeface="Times New Roman"/>
              </a:rPr>
              <a:t>left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70" dirty="0">
                <a:latin typeface="Times New Roman"/>
                <a:cs typeface="Times New Roman"/>
              </a:rPr>
              <a:t>right;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35" dirty="0">
                <a:latin typeface="Times New Roman"/>
                <a:cs typeface="Times New Roman"/>
              </a:rPr>
              <a:t>second  </a:t>
            </a:r>
            <a:r>
              <a:rPr sz="2800" spc="-45" dirty="0">
                <a:latin typeface="Times New Roman"/>
                <a:cs typeface="Times New Roman"/>
              </a:rPr>
              <a:t>"L" </a:t>
            </a:r>
            <a:r>
              <a:rPr sz="2800" spc="-60" dirty="0">
                <a:latin typeface="Times New Roman"/>
                <a:cs typeface="Times New Roman"/>
              </a:rPr>
              <a:t>means </a:t>
            </a:r>
            <a:r>
              <a:rPr sz="2800" spc="-140" dirty="0">
                <a:latin typeface="Times New Roman"/>
                <a:cs typeface="Times New Roman"/>
              </a:rPr>
              <a:t>we </a:t>
            </a:r>
            <a:r>
              <a:rPr sz="2800" spc="-55" dirty="0">
                <a:latin typeface="Times New Roman"/>
                <a:cs typeface="Times New Roman"/>
              </a:rPr>
              <a:t>create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30" dirty="0">
                <a:latin typeface="Times New Roman"/>
                <a:cs typeface="Times New Roman"/>
              </a:rPr>
              <a:t>leftmost </a:t>
            </a:r>
            <a:r>
              <a:rPr sz="2800" spc="-70" dirty="0">
                <a:latin typeface="Times New Roman"/>
                <a:cs typeface="Times New Roman"/>
              </a:rPr>
              <a:t>derivation;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90" dirty="0">
                <a:latin typeface="Times New Roman"/>
                <a:cs typeface="Times New Roman"/>
              </a:rPr>
              <a:t>1 </a:t>
            </a:r>
            <a:r>
              <a:rPr sz="2800" spc="-60" dirty="0">
                <a:latin typeface="Times New Roman"/>
                <a:cs typeface="Times New Roman"/>
              </a:rPr>
              <a:t>means </a:t>
            </a:r>
            <a:r>
              <a:rPr sz="2800" spc="-10" dirty="0">
                <a:latin typeface="Times New Roman"/>
                <a:cs typeface="Times New Roman"/>
              </a:rPr>
              <a:t>one </a:t>
            </a:r>
            <a:r>
              <a:rPr sz="2800" spc="-15" dirty="0">
                <a:latin typeface="Times New Roman"/>
                <a:cs typeface="Times New Roman"/>
              </a:rPr>
              <a:t>input  </a:t>
            </a:r>
            <a:r>
              <a:rPr sz="2800" spc="-75" dirty="0">
                <a:latin typeface="Times New Roman"/>
                <a:cs typeface="Times New Roman"/>
              </a:rPr>
              <a:t>symbol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45" dirty="0">
                <a:latin typeface="Times New Roman"/>
                <a:cs typeface="Times New Roman"/>
              </a:rPr>
              <a:t>look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60" dirty="0">
                <a:latin typeface="Times New Roman"/>
                <a:cs typeface="Times New Roman"/>
              </a:rPr>
              <a:t>ahead</a:t>
            </a:r>
            <a:endParaRPr sz="2800">
              <a:latin typeface="Times New Roman"/>
              <a:cs typeface="Times New Roman"/>
            </a:endParaRPr>
          </a:p>
          <a:p>
            <a:pPr marL="14351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114" dirty="0">
                <a:latin typeface="Times New Roman"/>
                <a:cs typeface="Times New Roman"/>
              </a:rPr>
              <a:t>LL(1) </a:t>
            </a:r>
            <a:r>
              <a:rPr sz="2800" spc="-55" dirty="0">
                <a:latin typeface="Times New Roman"/>
                <a:cs typeface="Times New Roman"/>
              </a:rPr>
              <a:t>has </a:t>
            </a:r>
            <a:r>
              <a:rPr sz="2800" spc="25" dirty="0">
                <a:latin typeface="Times New Roman"/>
                <a:cs typeface="Times New Roman"/>
              </a:rPr>
              <a:t>no </a:t>
            </a:r>
            <a:r>
              <a:rPr sz="2800" spc="-55" dirty="0">
                <a:latin typeface="Times New Roman"/>
                <a:cs typeface="Times New Roman"/>
              </a:rPr>
              <a:t>left </a:t>
            </a:r>
            <a:r>
              <a:rPr sz="2800" spc="-80" dirty="0">
                <a:latin typeface="Times New Roman"/>
                <a:cs typeface="Times New Roman"/>
              </a:rPr>
              <a:t>recursive </a:t>
            </a:r>
            <a:r>
              <a:rPr sz="2800" spc="-20" dirty="0">
                <a:latin typeface="Times New Roman"/>
                <a:cs typeface="Times New Roman"/>
              </a:rPr>
              <a:t>productions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-105" dirty="0">
                <a:latin typeface="Times New Roman"/>
                <a:cs typeface="Times New Roman"/>
              </a:rPr>
              <a:t>is</a:t>
            </a:r>
            <a:r>
              <a:rPr sz="2800" spc="315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Times New Roman"/>
                <a:cs typeface="Times New Roman"/>
              </a:rPr>
              <a:t>left-factored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381000"/>
            <a:ext cx="60960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95" dirty="0">
                <a:solidFill>
                  <a:srgbClr val="262626"/>
                </a:solidFill>
              </a:rPr>
              <a:t>LL(1)</a:t>
            </a:r>
            <a:r>
              <a:rPr sz="4800" spc="-70" dirty="0">
                <a:solidFill>
                  <a:srgbClr val="262626"/>
                </a:solidFill>
              </a:rPr>
              <a:t> </a:t>
            </a:r>
            <a:r>
              <a:rPr sz="4800" spc="-45" dirty="0">
                <a:solidFill>
                  <a:srgbClr val="262626"/>
                </a:solidFill>
              </a:rPr>
              <a:t>Grammars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762000" y="1828800"/>
            <a:ext cx="9753600" cy="3806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510" marR="24765" indent="-131445">
              <a:lnSpc>
                <a:spcPct val="100000"/>
              </a:lnSpc>
              <a:spcBef>
                <a:spcPts val="1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6619240" algn="l"/>
              </a:tabLst>
            </a:pPr>
            <a:r>
              <a:rPr sz="2800" spc="-70" dirty="0">
                <a:latin typeface="Times New Roman"/>
                <a:cs typeface="Times New Roman"/>
              </a:rPr>
              <a:t>Predictive </a:t>
            </a:r>
            <a:r>
              <a:rPr sz="2800" spc="-65" dirty="0">
                <a:latin typeface="Times New Roman"/>
                <a:cs typeface="Times New Roman"/>
              </a:rPr>
              <a:t>parsers, </a:t>
            </a:r>
            <a:r>
              <a:rPr sz="2800" spc="-5" dirty="0">
                <a:latin typeface="Times New Roman"/>
                <a:cs typeface="Times New Roman"/>
              </a:rPr>
              <a:t>that </a:t>
            </a:r>
            <a:r>
              <a:rPr sz="2800" spc="-130" dirty="0">
                <a:latin typeface="Times New Roman"/>
                <a:cs typeface="Times New Roman"/>
              </a:rPr>
              <a:t>is, </a:t>
            </a:r>
            <a:r>
              <a:rPr sz="2800" spc="-60" dirty="0">
                <a:latin typeface="Times New Roman"/>
                <a:cs typeface="Times New Roman"/>
              </a:rPr>
              <a:t>recursive-descent </a:t>
            </a:r>
            <a:r>
              <a:rPr sz="2800" spc="-50" dirty="0">
                <a:latin typeface="Times New Roman"/>
                <a:cs typeface="Times New Roman"/>
              </a:rPr>
              <a:t>parsers </a:t>
            </a:r>
            <a:r>
              <a:rPr sz="2800" spc="-60" dirty="0">
                <a:latin typeface="Times New Roman"/>
                <a:cs typeface="Times New Roman"/>
              </a:rPr>
              <a:t>needing </a:t>
            </a:r>
            <a:r>
              <a:rPr sz="2800" spc="20" dirty="0">
                <a:latin typeface="Times New Roman"/>
                <a:cs typeface="Times New Roman"/>
              </a:rPr>
              <a:t>no  </a:t>
            </a:r>
            <a:r>
              <a:rPr sz="2800" spc="-75" dirty="0">
                <a:latin typeface="Times New Roman"/>
                <a:cs typeface="Times New Roman"/>
              </a:rPr>
              <a:t>backtracking, </a:t>
            </a:r>
            <a:r>
              <a:rPr sz="2800" spc="-55" dirty="0">
                <a:latin typeface="Times New Roman"/>
                <a:cs typeface="Times New Roman"/>
              </a:rPr>
              <a:t>can </a:t>
            </a:r>
            <a:r>
              <a:rPr sz="2800" spc="-30" dirty="0">
                <a:latin typeface="Times New Roman"/>
                <a:cs typeface="Times New Roman"/>
              </a:rPr>
              <a:t>be </a:t>
            </a:r>
            <a:r>
              <a:rPr sz="2800" spc="-15" dirty="0">
                <a:latin typeface="Times New Roman"/>
                <a:cs typeface="Times New Roman"/>
              </a:rPr>
              <a:t>constructed </a:t>
            </a:r>
            <a:r>
              <a:rPr sz="2800" spc="-5" dirty="0">
                <a:latin typeface="Times New Roman"/>
                <a:cs typeface="Times New Roman"/>
              </a:rPr>
              <a:t>for </a:t>
            </a:r>
            <a:r>
              <a:rPr sz="2800" spc="-110" dirty="0">
                <a:latin typeface="Times New Roman"/>
                <a:cs typeface="Times New Roman"/>
              </a:rPr>
              <a:t>a</a:t>
            </a:r>
            <a:r>
              <a:rPr sz="2800" spc="220" dirty="0">
                <a:latin typeface="Times New Roman"/>
                <a:cs typeface="Times New Roman"/>
              </a:rPr>
              <a:t> </a:t>
            </a:r>
            <a:r>
              <a:rPr sz="2800" spc="-100" dirty="0">
                <a:latin typeface="Times New Roman"/>
                <a:cs typeface="Times New Roman"/>
              </a:rPr>
              <a:t>class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55" dirty="0">
                <a:latin typeface="Times New Roman"/>
                <a:cs typeface="Times New Roman"/>
              </a:rPr>
              <a:t>grammars </a:t>
            </a:r>
            <a:r>
              <a:rPr sz="2800" spc="-95" dirty="0">
                <a:latin typeface="Times New Roman"/>
                <a:cs typeface="Times New Roman"/>
              </a:rPr>
              <a:t>called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14" dirty="0">
                <a:latin typeface="Times New Roman"/>
                <a:cs typeface="Times New Roman"/>
              </a:rPr>
              <a:t>LL(1)</a:t>
            </a:r>
            <a:endParaRPr sz="2800">
              <a:latin typeface="Times New Roman"/>
              <a:cs typeface="Times New Roman"/>
            </a:endParaRPr>
          </a:p>
          <a:p>
            <a:pPr marL="143510" marR="904875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5" dirty="0">
                <a:latin typeface="Times New Roman"/>
                <a:cs typeface="Times New Roman"/>
              </a:rPr>
              <a:t>The </a:t>
            </a:r>
            <a:r>
              <a:rPr sz="2800" spc="-70" dirty="0">
                <a:latin typeface="Times New Roman"/>
                <a:cs typeface="Times New Roman"/>
              </a:rPr>
              <a:t>predictive </a:t>
            </a:r>
            <a:r>
              <a:rPr sz="2800" spc="-20" dirty="0">
                <a:latin typeface="Times New Roman"/>
                <a:cs typeface="Times New Roman"/>
              </a:rPr>
              <a:t>top-down </a:t>
            </a:r>
            <a:r>
              <a:rPr sz="2800" spc="-50" dirty="0">
                <a:latin typeface="Times New Roman"/>
                <a:cs typeface="Times New Roman"/>
              </a:rPr>
              <a:t>techniques(either </a:t>
            </a:r>
            <a:r>
              <a:rPr sz="2800" spc="-60" dirty="0">
                <a:latin typeface="Times New Roman"/>
                <a:cs typeface="Times New Roman"/>
              </a:rPr>
              <a:t>recursive-descent </a:t>
            </a:r>
            <a:r>
              <a:rPr sz="2800" spc="10" dirty="0">
                <a:latin typeface="Times New Roman"/>
                <a:cs typeface="Times New Roman"/>
              </a:rPr>
              <a:t>or  </a:t>
            </a:r>
            <a:r>
              <a:rPr sz="2800" spc="-70" dirty="0">
                <a:latin typeface="Times New Roman"/>
                <a:cs typeface="Times New Roman"/>
              </a:rPr>
              <a:t>table-driven) </a:t>
            </a:r>
            <a:r>
              <a:rPr sz="2800" spc="-55" dirty="0">
                <a:latin typeface="Times New Roman"/>
                <a:cs typeface="Times New Roman"/>
              </a:rPr>
              <a:t>require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55" dirty="0">
                <a:latin typeface="Times New Roman"/>
                <a:cs typeface="Times New Roman"/>
              </a:rPr>
              <a:t>grammar </a:t>
            </a:r>
            <a:r>
              <a:rPr sz="2800" spc="-5" dirty="0">
                <a:latin typeface="Times New Roman"/>
                <a:cs typeface="Times New Roman"/>
              </a:rPr>
              <a:t>that </a:t>
            </a:r>
            <a:r>
              <a:rPr sz="2800" spc="-105" dirty="0">
                <a:latin typeface="Times New Roman"/>
                <a:cs typeface="Times New Roman"/>
              </a:rPr>
              <a:t>is</a:t>
            </a:r>
            <a:r>
              <a:rPr sz="2800" spc="275" dirty="0">
                <a:latin typeface="Times New Roman"/>
                <a:cs typeface="Times New Roman"/>
              </a:rPr>
              <a:t> </a:t>
            </a:r>
            <a:r>
              <a:rPr sz="2800" spc="-114" dirty="0">
                <a:latin typeface="Times New Roman"/>
                <a:cs typeface="Times New Roman"/>
              </a:rPr>
              <a:t>LL(1)</a:t>
            </a:r>
            <a:endParaRPr sz="2800">
              <a:latin typeface="Times New Roman"/>
              <a:cs typeface="Times New Roman"/>
            </a:endParaRPr>
          </a:p>
          <a:p>
            <a:pPr marL="143510" marR="259715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2847340" algn="l"/>
                <a:tab pos="5392420" algn="l"/>
              </a:tabLst>
            </a:pPr>
            <a:r>
              <a:rPr sz="2800" spc="35" dirty="0">
                <a:latin typeface="Times New Roman"/>
                <a:cs typeface="Times New Roman"/>
              </a:rPr>
              <a:t>One </a:t>
            </a:r>
            <a:r>
              <a:rPr sz="2800" spc="-120" dirty="0">
                <a:latin typeface="Times New Roman"/>
                <a:cs typeface="Times New Roman"/>
              </a:rPr>
              <a:t>fully </a:t>
            </a:r>
            <a:r>
              <a:rPr sz="2800" spc="-75" dirty="0">
                <a:latin typeface="Times New Roman"/>
                <a:cs typeface="Times New Roman"/>
              </a:rPr>
              <a:t>general </a:t>
            </a:r>
            <a:r>
              <a:rPr sz="2800" spc="-195" dirty="0">
                <a:latin typeface="Times New Roman"/>
                <a:cs typeface="Times New Roman"/>
              </a:rPr>
              <a:t>way  </a:t>
            </a:r>
            <a:r>
              <a:rPr sz="2800" spc="30" dirty="0">
                <a:latin typeface="Times New Roman"/>
                <a:cs typeface="Times New Roman"/>
              </a:rPr>
              <a:t>to</a:t>
            </a:r>
            <a:r>
              <a:rPr sz="2800" spc="-120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determine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85" dirty="0">
                <a:latin typeface="Times New Roman"/>
                <a:cs typeface="Times New Roman"/>
              </a:rPr>
              <a:t>if	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55" dirty="0">
                <a:latin typeface="Times New Roman"/>
                <a:cs typeface="Times New Roman"/>
              </a:rPr>
              <a:t>grammar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114" dirty="0">
                <a:latin typeface="Times New Roman"/>
                <a:cs typeface="Times New Roman"/>
              </a:rPr>
              <a:t>LL(1)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60" dirty="0">
                <a:latin typeface="Times New Roman"/>
                <a:cs typeface="Times New Roman"/>
              </a:rPr>
              <a:t>build 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55" dirty="0">
                <a:latin typeface="Times New Roman"/>
                <a:cs typeface="Times New Roman"/>
              </a:rPr>
              <a:t>table </a:t>
            </a:r>
            <a:r>
              <a:rPr sz="2800" spc="-30" dirty="0">
                <a:latin typeface="Times New Roman"/>
                <a:cs typeface="Times New Roman"/>
              </a:rPr>
              <a:t>and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-80" dirty="0">
                <a:latin typeface="Times New Roman"/>
                <a:cs typeface="Times New Roman"/>
              </a:rPr>
              <a:t>see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85" dirty="0">
                <a:latin typeface="Times New Roman"/>
                <a:cs typeface="Times New Roman"/>
              </a:rPr>
              <a:t>if	</a:t>
            </a:r>
            <a:r>
              <a:rPr sz="2800" spc="-95" dirty="0">
                <a:latin typeface="Times New Roman"/>
                <a:cs typeface="Times New Roman"/>
              </a:rPr>
              <a:t>you </a:t>
            </a:r>
            <a:r>
              <a:rPr sz="2800" spc="-90" dirty="0">
                <a:latin typeface="Times New Roman"/>
                <a:cs typeface="Times New Roman"/>
              </a:rPr>
              <a:t>have</a:t>
            </a:r>
            <a:r>
              <a:rPr sz="2800" spc="85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conflicts</a:t>
            </a:r>
            <a:endParaRPr sz="2800">
              <a:latin typeface="Times New Roman"/>
              <a:cs typeface="Times New Roman"/>
            </a:endParaRPr>
          </a:p>
          <a:p>
            <a:pPr marL="143510" marR="508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130" dirty="0">
                <a:latin typeface="Times New Roman"/>
                <a:cs typeface="Times New Roman"/>
              </a:rPr>
              <a:t>A </a:t>
            </a:r>
            <a:r>
              <a:rPr sz="2800" spc="-55" dirty="0">
                <a:latin typeface="Times New Roman"/>
                <a:cs typeface="Times New Roman"/>
              </a:rPr>
              <a:t>grammar whose </a:t>
            </a:r>
            <a:r>
              <a:rPr sz="2800" spc="-65" dirty="0">
                <a:latin typeface="Times New Roman"/>
                <a:cs typeface="Times New Roman"/>
              </a:rPr>
              <a:t>parsing </a:t>
            </a:r>
            <a:r>
              <a:rPr sz="2800" spc="-55" dirty="0">
                <a:latin typeface="Times New Roman"/>
                <a:cs typeface="Times New Roman"/>
              </a:rPr>
              <a:t>table has </a:t>
            </a:r>
            <a:r>
              <a:rPr sz="2800" spc="25" dirty="0">
                <a:latin typeface="Times New Roman"/>
                <a:cs typeface="Times New Roman"/>
              </a:rPr>
              <a:t>no </a:t>
            </a:r>
            <a:r>
              <a:rPr sz="2800" spc="-70" dirty="0">
                <a:latin typeface="Times New Roman"/>
                <a:cs typeface="Times New Roman"/>
              </a:rPr>
              <a:t>multiple </a:t>
            </a:r>
            <a:r>
              <a:rPr sz="2800" spc="-45" dirty="0">
                <a:latin typeface="Times New Roman"/>
                <a:cs typeface="Times New Roman"/>
              </a:rPr>
              <a:t>defined </a:t>
            </a:r>
            <a:r>
              <a:rPr sz="2800" spc="-50" dirty="0">
                <a:latin typeface="Times New Roman"/>
                <a:cs typeface="Times New Roman"/>
              </a:rPr>
              <a:t>entries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85" dirty="0">
                <a:latin typeface="Times New Roman"/>
                <a:cs typeface="Times New Roman"/>
              </a:rPr>
              <a:t>said 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30" dirty="0">
                <a:latin typeface="Times New Roman"/>
                <a:cs typeface="Times New Roman"/>
              </a:rPr>
              <a:t>be </a:t>
            </a:r>
            <a:r>
              <a:rPr sz="2800" spc="-114" dirty="0">
                <a:latin typeface="Times New Roman"/>
                <a:cs typeface="Times New Roman"/>
              </a:rPr>
              <a:t>LL(1)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grammar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228600"/>
            <a:ext cx="1035844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b="1" u="heavy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Constructing </a:t>
            </a:r>
            <a:r>
              <a:rPr b="1" u="heavy" spc="-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LL(1) </a:t>
            </a:r>
            <a:r>
              <a:rPr b="1" u="heavy" spc="-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Parsing </a:t>
            </a:r>
            <a:r>
              <a:rPr b="1" spc="-30" dirty="0">
                <a:latin typeface="Times New Roman"/>
                <a:cs typeface="Times New Roman"/>
              </a:rPr>
              <a:t> </a:t>
            </a:r>
            <a:r>
              <a:rPr b="1" u="heavy" spc="-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Table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8600" y="1869284"/>
            <a:ext cx="3646169" cy="1105431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2800" b="1" spc="-50" dirty="0">
                <a:latin typeface="Times New Roman"/>
                <a:cs typeface="Times New Roman"/>
              </a:rPr>
              <a:t>Input: </a:t>
            </a:r>
            <a:r>
              <a:rPr sz="2800" spc="-114" dirty="0">
                <a:latin typeface="Times New Roman"/>
                <a:cs typeface="Times New Roman"/>
              </a:rPr>
              <a:t>LL(1) </a:t>
            </a:r>
            <a:r>
              <a:rPr sz="2800" spc="-25" dirty="0">
                <a:latin typeface="Times New Roman"/>
                <a:cs typeface="Times New Roman"/>
              </a:rPr>
              <a:t>Grammar</a:t>
            </a:r>
            <a:r>
              <a:rPr sz="2800" spc="90" dirty="0">
                <a:latin typeface="Times New Roman"/>
                <a:cs typeface="Times New Roman"/>
              </a:rPr>
              <a:t> </a:t>
            </a:r>
            <a:r>
              <a:rPr sz="2800" spc="135" dirty="0">
                <a:latin typeface="Times New Roman"/>
                <a:cs typeface="Times New Roman"/>
              </a:rPr>
              <a:t>G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2800" b="1" spc="-50" dirty="0">
                <a:latin typeface="Times New Roman"/>
                <a:cs typeface="Times New Roman"/>
              </a:rPr>
              <a:t>Output: </a:t>
            </a:r>
            <a:r>
              <a:rPr sz="2800" spc="-75" dirty="0">
                <a:latin typeface="Times New Roman"/>
                <a:cs typeface="Times New Roman"/>
              </a:rPr>
              <a:t>Parsing </a:t>
            </a:r>
            <a:r>
              <a:rPr sz="2800" spc="-85" dirty="0">
                <a:latin typeface="Times New Roman"/>
                <a:cs typeface="Times New Roman"/>
              </a:rPr>
              <a:t>Table</a:t>
            </a:r>
            <a:r>
              <a:rPr sz="2800" spc="60" dirty="0">
                <a:latin typeface="Times New Roman"/>
                <a:cs typeface="Times New Roman"/>
              </a:rPr>
              <a:t> </a:t>
            </a:r>
            <a:r>
              <a:rPr sz="2800" spc="-160" dirty="0">
                <a:latin typeface="Times New Roman"/>
                <a:cs typeface="Times New Roman"/>
              </a:rPr>
              <a:t>M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14800" y="1524000"/>
            <a:ext cx="6095047" cy="46192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marR="5080" indent="-457200">
              <a:lnSpc>
                <a:spcPct val="126800"/>
              </a:lnSpc>
              <a:spcBef>
                <a:spcPts val="100"/>
              </a:spcBef>
              <a:tabLst>
                <a:tab pos="4922520" algn="l"/>
              </a:tabLst>
            </a:pPr>
            <a:r>
              <a:rPr sz="2400" spc="-5" dirty="0">
                <a:latin typeface="Times New Roman"/>
                <a:cs typeface="Times New Roman"/>
              </a:rPr>
              <a:t>for </a:t>
            </a:r>
            <a:r>
              <a:rPr sz="2400" spc="-70" dirty="0">
                <a:latin typeface="Times New Roman"/>
                <a:cs typeface="Times New Roman"/>
              </a:rPr>
              <a:t>each </a:t>
            </a:r>
            <a:r>
              <a:rPr sz="2400" spc="-15" dirty="0">
                <a:latin typeface="Times New Roman"/>
                <a:cs typeface="Times New Roman"/>
              </a:rPr>
              <a:t>production </a:t>
            </a:r>
            <a:r>
              <a:rPr sz="2400" spc="-45" dirty="0">
                <a:latin typeface="Times New Roman"/>
                <a:cs typeface="Times New Roman"/>
              </a:rPr>
              <a:t>rule </a:t>
            </a:r>
            <a:r>
              <a:rPr sz="2400" spc="-130" dirty="0">
                <a:latin typeface="Times New Roman"/>
                <a:cs typeface="Times New Roman"/>
              </a:rPr>
              <a:t>A </a:t>
            </a:r>
            <a:r>
              <a:rPr sz="2400" dirty="0">
                <a:latin typeface="Times New Roman"/>
                <a:cs typeface="Times New Roman"/>
              </a:rPr>
              <a:t>→</a:t>
            </a:r>
            <a:r>
              <a:rPr sz="2400" spc="270" dirty="0">
                <a:latin typeface="Times New Roman"/>
                <a:cs typeface="Times New Roman"/>
              </a:rPr>
              <a:t> </a:t>
            </a:r>
            <a:r>
              <a:rPr sz="2400" spc="-114">
                <a:latin typeface="Times New Roman"/>
                <a:cs typeface="Times New Roman"/>
              </a:rPr>
              <a:t>α</a:t>
            </a:r>
            <a:r>
              <a:rPr sz="2400">
                <a:latin typeface="Times New Roman"/>
                <a:cs typeface="Times New Roman"/>
              </a:rPr>
              <a:t> </a:t>
            </a:r>
            <a:r>
              <a:rPr sz="2400" spc="-5" smtClean="0">
                <a:latin typeface="Times New Roman"/>
                <a:cs typeface="Times New Roman"/>
              </a:rPr>
              <a:t>of</a:t>
            </a:r>
            <a:r>
              <a:rPr lang="en-US" sz="2400" spc="-5" dirty="0" smtClean="0">
                <a:latin typeface="Times New Roman"/>
                <a:cs typeface="Times New Roman"/>
              </a:rPr>
              <a:t> </a:t>
            </a:r>
            <a:r>
              <a:rPr sz="2400" spc="-110" smtClean="0">
                <a:latin typeface="Times New Roman"/>
                <a:cs typeface="Times New Roman"/>
              </a:rPr>
              <a:t>a </a:t>
            </a:r>
            <a:r>
              <a:rPr sz="2400" spc="-55" dirty="0">
                <a:latin typeface="Times New Roman"/>
                <a:cs typeface="Times New Roman"/>
              </a:rPr>
              <a:t>grammar </a:t>
            </a:r>
            <a:r>
              <a:rPr sz="2400" spc="135" dirty="0">
                <a:latin typeface="Times New Roman"/>
                <a:cs typeface="Times New Roman"/>
              </a:rPr>
              <a:t>G  </a:t>
            </a:r>
            <a:r>
              <a:rPr sz="2400" spc="-5" dirty="0">
                <a:latin typeface="Times New Roman"/>
                <a:cs typeface="Times New Roman"/>
              </a:rPr>
              <a:t>for </a:t>
            </a:r>
            <a:r>
              <a:rPr sz="2400" spc="-70" dirty="0">
                <a:latin typeface="Times New Roman"/>
                <a:cs typeface="Times New Roman"/>
              </a:rPr>
              <a:t>each </a:t>
            </a:r>
            <a:r>
              <a:rPr sz="2400" spc="-45" dirty="0">
                <a:latin typeface="Times New Roman"/>
                <a:cs typeface="Times New Roman"/>
              </a:rPr>
              <a:t>terminal </a:t>
            </a:r>
            <a:r>
              <a:rPr sz="2400" b="1" spc="-60" dirty="0">
                <a:latin typeface="Times New Roman"/>
                <a:cs typeface="Times New Roman"/>
              </a:rPr>
              <a:t>a </a:t>
            </a:r>
            <a:r>
              <a:rPr sz="2400" spc="-55" dirty="0">
                <a:latin typeface="Times New Roman"/>
                <a:cs typeface="Times New Roman"/>
              </a:rPr>
              <a:t>in</a:t>
            </a:r>
            <a:r>
              <a:rPr sz="2400" spc="190" dirty="0">
                <a:latin typeface="Times New Roman"/>
                <a:cs typeface="Times New Roman"/>
              </a:rPr>
              <a:t> </a:t>
            </a:r>
            <a:r>
              <a:rPr sz="2400" spc="-80" dirty="0">
                <a:latin typeface="Times New Roman"/>
                <a:cs typeface="Times New Roman"/>
              </a:rPr>
              <a:t>FIRST(α)</a:t>
            </a:r>
            <a:endParaRPr sz="2400">
              <a:latin typeface="Times New Roman"/>
              <a:cs typeface="Times New Roman"/>
            </a:endParaRPr>
          </a:p>
          <a:p>
            <a:pPr marL="469265" marR="2861310" indent="457200">
              <a:lnSpc>
                <a:spcPct val="126800"/>
              </a:lnSpc>
              <a:tabLst>
                <a:tab pos="800735" algn="l"/>
              </a:tabLst>
            </a:pPr>
            <a:r>
              <a:rPr sz="2400" spc="-40" dirty="0">
                <a:latin typeface="Times New Roman"/>
                <a:cs typeface="Times New Roman"/>
              </a:rPr>
              <a:t>add </a:t>
            </a:r>
            <a:r>
              <a:rPr sz="2400" spc="-130" dirty="0">
                <a:latin typeface="Times New Roman"/>
                <a:cs typeface="Times New Roman"/>
              </a:rPr>
              <a:t>A </a:t>
            </a:r>
            <a:r>
              <a:rPr sz="2400" dirty="0">
                <a:latin typeface="Times New Roman"/>
                <a:cs typeface="Times New Roman"/>
              </a:rPr>
              <a:t>→ </a:t>
            </a:r>
            <a:r>
              <a:rPr sz="2400" spc="-114" dirty="0">
                <a:latin typeface="Times New Roman"/>
                <a:cs typeface="Times New Roman"/>
              </a:rPr>
              <a:t>α </a:t>
            </a:r>
            <a:r>
              <a:rPr sz="2400" spc="30">
                <a:latin typeface="Times New Roman"/>
                <a:cs typeface="Times New Roman"/>
              </a:rPr>
              <a:t>to </a:t>
            </a:r>
            <a:r>
              <a:rPr sz="2400" spc="-130" smtClean="0">
                <a:latin typeface="Times New Roman"/>
                <a:cs typeface="Times New Roman"/>
              </a:rPr>
              <a:t>[</a:t>
            </a:r>
            <a:r>
              <a:rPr sz="2400" spc="-130" dirty="0">
                <a:latin typeface="Times New Roman"/>
                <a:cs typeface="Times New Roman"/>
              </a:rPr>
              <a:t>A,</a:t>
            </a:r>
            <a:r>
              <a:rPr sz="2400" b="1" spc="-130" dirty="0">
                <a:latin typeface="Times New Roman"/>
                <a:cs typeface="Times New Roman"/>
              </a:rPr>
              <a:t>a</a:t>
            </a:r>
            <a:r>
              <a:rPr sz="2400" spc="-130" dirty="0">
                <a:latin typeface="Times New Roman"/>
                <a:cs typeface="Times New Roman"/>
              </a:rPr>
              <a:t>]  </a:t>
            </a:r>
            <a:r>
              <a:rPr sz="2400" spc="-85" dirty="0">
                <a:latin typeface="Times New Roman"/>
                <a:cs typeface="Times New Roman"/>
              </a:rPr>
              <a:t>if	</a:t>
            </a:r>
            <a:r>
              <a:rPr sz="2400" spc="-130">
                <a:latin typeface="Times New Roman"/>
                <a:cs typeface="Times New Roman"/>
              </a:rPr>
              <a:t>ε </a:t>
            </a:r>
            <a:r>
              <a:rPr lang="en-US" sz="2400" spc="-130" dirty="0" smtClean="0">
                <a:latin typeface="Times New Roman"/>
                <a:cs typeface="Times New Roman"/>
              </a:rPr>
              <a:t> </a:t>
            </a:r>
            <a:r>
              <a:rPr sz="2400" spc="-55" smtClean="0">
                <a:latin typeface="Times New Roman"/>
                <a:cs typeface="Times New Roman"/>
              </a:rPr>
              <a:t>in </a:t>
            </a:r>
            <a:r>
              <a:rPr sz="2400" spc="-80" dirty="0">
                <a:latin typeface="Times New Roman"/>
                <a:cs typeface="Times New Roman"/>
              </a:rPr>
              <a:t>FIRST(α)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then</a:t>
            </a:r>
            <a:endParaRPr sz="2400">
              <a:latin typeface="Times New Roman"/>
              <a:cs typeface="Times New Roman"/>
            </a:endParaRPr>
          </a:p>
          <a:p>
            <a:pPr marL="1383665" marR="871219" indent="-457200">
              <a:lnSpc>
                <a:spcPct val="126800"/>
              </a:lnSpc>
            </a:pPr>
            <a:r>
              <a:rPr sz="2400" spc="-5" dirty="0">
                <a:latin typeface="Times New Roman"/>
                <a:cs typeface="Times New Roman"/>
              </a:rPr>
              <a:t>for </a:t>
            </a:r>
            <a:r>
              <a:rPr sz="2400" spc="-70" dirty="0">
                <a:latin typeface="Times New Roman"/>
                <a:cs typeface="Times New Roman"/>
              </a:rPr>
              <a:t>each </a:t>
            </a:r>
            <a:r>
              <a:rPr sz="2400" spc="-45" dirty="0">
                <a:latin typeface="Times New Roman"/>
                <a:cs typeface="Times New Roman"/>
              </a:rPr>
              <a:t>terminal </a:t>
            </a:r>
            <a:r>
              <a:rPr sz="2400" b="1" spc="-60" dirty="0">
                <a:latin typeface="Times New Roman"/>
                <a:cs typeface="Times New Roman"/>
              </a:rPr>
              <a:t>a </a:t>
            </a:r>
            <a:r>
              <a:rPr sz="2400" spc="-55" dirty="0">
                <a:latin typeface="Times New Roman"/>
                <a:cs typeface="Times New Roman"/>
              </a:rPr>
              <a:t>in </a:t>
            </a:r>
            <a:r>
              <a:rPr sz="2400" spc="-65" dirty="0">
                <a:latin typeface="Times New Roman"/>
                <a:cs typeface="Times New Roman"/>
              </a:rPr>
              <a:t>FOLLOW(A)  </a:t>
            </a:r>
            <a:r>
              <a:rPr sz="2400" spc="-40" dirty="0">
                <a:latin typeface="Times New Roman"/>
                <a:cs typeface="Times New Roman"/>
              </a:rPr>
              <a:t>add </a:t>
            </a:r>
            <a:r>
              <a:rPr sz="2400" spc="-130" dirty="0">
                <a:latin typeface="Times New Roman"/>
                <a:cs typeface="Times New Roman"/>
              </a:rPr>
              <a:t>A </a:t>
            </a:r>
            <a:r>
              <a:rPr sz="2400" dirty="0">
                <a:latin typeface="Times New Roman"/>
                <a:cs typeface="Times New Roman"/>
              </a:rPr>
              <a:t>→ </a:t>
            </a:r>
            <a:r>
              <a:rPr sz="2400" spc="-114" dirty="0">
                <a:latin typeface="Times New Roman"/>
                <a:cs typeface="Times New Roman"/>
              </a:rPr>
              <a:t>α </a:t>
            </a:r>
            <a:r>
              <a:rPr sz="2400" spc="30" dirty="0">
                <a:latin typeface="Times New Roman"/>
                <a:cs typeface="Times New Roman"/>
              </a:rPr>
              <a:t>to</a:t>
            </a:r>
            <a:r>
              <a:rPr sz="2400" spc="240" dirty="0">
                <a:latin typeface="Times New Roman"/>
                <a:cs typeface="Times New Roman"/>
              </a:rPr>
              <a:t> </a:t>
            </a:r>
            <a:r>
              <a:rPr sz="2400" spc="-130" dirty="0">
                <a:latin typeface="Times New Roman"/>
                <a:cs typeface="Times New Roman"/>
              </a:rPr>
              <a:t>M[A,</a:t>
            </a:r>
            <a:r>
              <a:rPr sz="2400" b="1" spc="-130" dirty="0">
                <a:latin typeface="Times New Roman"/>
                <a:cs typeface="Times New Roman"/>
              </a:rPr>
              <a:t>a</a:t>
            </a:r>
            <a:r>
              <a:rPr sz="2400" spc="-130" dirty="0">
                <a:latin typeface="Times New Roman"/>
                <a:cs typeface="Times New Roman"/>
              </a:rPr>
              <a:t>]</a:t>
            </a:r>
            <a:endParaRPr sz="2400">
              <a:latin typeface="Times New Roman"/>
              <a:cs typeface="Times New Roman"/>
            </a:endParaRPr>
          </a:p>
          <a:p>
            <a:pPr marL="926465" marR="183515" indent="-457200">
              <a:lnSpc>
                <a:spcPct val="126800"/>
              </a:lnSpc>
              <a:tabLst>
                <a:tab pos="800735" algn="l"/>
              </a:tabLst>
            </a:pPr>
            <a:r>
              <a:rPr sz="2400" spc="-85" dirty="0">
                <a:latin typeface="Times New Roman"/>
                <a:cs typeface="Times New Roman"/>
              </a:rPr>
              <a:t>if	</a:t>
            </a:r>
            <a:r>
              <a:rPr sz="2400" spc="-130" dirty="0">
                <a:latin typeface="Times New Roman"/>
                <a:cs typeface="Times New Roman"/>
              </a:rPr>
              <a:t>ε </a:t>
            </a:r>
            <a:r>
              <a:rPr sz="2400" spc="-55" dirty="0">
                <a:latin typeface="Times New Roman"/>
                <a:cs typeface="Times New Roman"/>
              </a:rPr>
              <a:t>in </a:t>
            </a:r>
            <a:r>
              <a:rPr sz="2400" spc="-80" dirty="0">
                <a:latin typeface="Times New Roman"/>
                <a:cs typeface="Times New Roman"/>
              </a:rPr>
              <a:t>FIRST(α) </a:t>
            </a:r>
            <a:r>
              <a:rPr sz="2400" spc="-30" dirty="0">
                <a:latin typeface="Times New Roman"/>
                <a:cs typeface="Times New Roman"/>
              </a:rPr>
              <a:t>and </a:t>
            </a:r>
            <a:r>
              <a:rPr sz="2400" spc="-150" dirty="0">
                <a:latin typeface="Times New Roman"/>
                <a:cs typeface="Times New Roman"/>
              </a:rPr>
              <a:t>$ </a:t>
            </a:r>
            <a:r>
              <a:rPr sz="2400" spc="-55" dirty="0">
                <a:latin typeface="Times New Roman"/>
                <a:cs typeface="Times New Roman"/>
              </a:rPr>
              <a:t>in </a:t>
            </a:r>
            <a:r>
              <a:rPr sz="2400" spc="-65" dirty="0">
                <a:latin typeface="Times New Roman"/>
                <a:cs typeface="Times New Roman"/>
              </a:rPr>
              <a:t>FOLLOW(A) </a:t>
            </a:r>
            <a:r>
              <a:rPr sz="2400" spc="-5" dirty="0">
                <a:latin typeface="Times New Roman"/>
                <a:cs typeface="Times New Roman"/>
              </a:rPr>
              <a:t>then  </a:t>
            </a:r>
            <a:r>
              <a:rPr sz="2400" spc="-40" dirty="0">
                <a:latin typeface="Times New Roman"/>
                <a:cs typeface="Times New Roman"/>
              </a:rPr>
              <a:t>add </a:t>
            </a:r>
            <a:r>
              <a:rPr sz="2400" spc="-130" dirty="0">
                <a:latin typeface="Times New Roman"/>
                <a:cs typeface="Times New Roman"/>
              </a:rPr>
              <a:t>A </a:t>
            </a:r>
            <a:r>
              <a:rPr sz="2400" dirty="0">
                <a:latin typeface="Times New Roman"/>
                <a:cs typeface="Times New Roman"/>
              </a:rPr>
              <a:t>→ </a:t>
            </a:r>
            <a:r>
              <a:rPr sz="2400" spc="-114" dirty="0">
                <a:latin typeface="Times New Roman"/>
                <a:cs typeface="Times New Roman"/>
              </a:rPr>
              <a:t>α </a:t>
            </a:r>
            <a:r>
              <a:rPr sz="2400" spc="30" dirty="0">
                <a:latin typeface="Times New Roman"/>
                <a:cs typeface="Times New Roman"/>
              </a:rPr>
              <a:t>to</a:t>
            </a:r>
            <a:r>
              <a:rPr sz="2400" spc="245" dirty="0">
                <a:latin typeface="Times New Roman"/>
                <a:cs typeface="Times New Roman"/>
              </a:rPr>
              <a:t> </a:t>
            </a:r>
            <a:r>
              <a:rPr sz="2400" spc="-150" dirty="0">
                <a:latin typeface="Times New Roman"/>
                <a:cs typeface="Times New Roman"/>
              </a:rPr>
              <a:t>M[A,$]</a:t>
            </a:r>
            <a:endParaRPr sz="2400">
              <a:latin typeface="Times New Roman"/>
              <a:cs typeface="Times New Roman"/>
            </a:endParaRPr>
          </a:p>
          <a:p>
            <a:pPr marL="12700" marR="379095">
              <a:lnSpc>
                <a:spcPct val="100000"/>
              </a:lnSpc>
              <a:spcBef>
                <a:spcPts val="894"/>
              </a:spcBef>
              <a:tabLst>
                <a:tab pos="4121785" algn="l"/>
              </a:tabLst>
            </a:pPr>
            <a:r>
              <a:rPr sz="2400" spc="-85" dirty="0">
                <a:latin typeface="Times New Roman"/>
                <a:cs typeface="Times New Roman"/>
              </a:rPr>
              <a:t>make </a:t>
            </a:r>
            <a:r>
              <a:rPr sz="2400" spc="-130" dirty="0">
                <a:latin typeface="Times New Roman"/>
                <a:cs typeface="Times New Roman"/>
              </a:rPr>
              <a:t>all </a:t>
            </a:r>
            <a:r>
              <a:rPr sz="2400" spc="-40" dirty="0">
                <a:latin typeface="Times New Roman"/>
                <a:cs typeface="Times New Roman"/>
              </a:rPr>
              <a:t>undefined</a:t>
            </a:r>
            <a:r>
              <a:rPr sz="2400" spc="235" dirty="0">
                <a:latin typeface="Times New Roman"/>
                <a:cs typeface="Times New Roman"/>
              </a:rPr>
              <a:t> </a:t>
            </a:r>
            <a:r>
              <a:rPr sz="2400" spc="-50">
                <a:latin typeface="Times New Roman"/>
                <a:cs typeface="Times New Roman"/>
              </a:rPr>
              <a:t>entries</a:t>
            </a:r>
            <a:r>
              <a:rPr sz="2400" spc="5">
                <a:latin typeface="Times New Roman"/>
                <a:cs typeface="Times New Roman"/>
              </a:rPr>
              <a:t> </a:t>
            </a:r>
            <a:r>
              <a:rPr sz="2400" spc="-5" smtClean="0">
                <a:latin typeface="Times New Roman"/>
                <a:cs typeface="Times New Roman"/>
              </a:rPr>
              <a:t>of</a:t>
            </a:r>
            <a:r>
              <a:rPr lang="en-US" sz="2400" spc="-5" dirty="0" smtClean="0">
                <a:latin typeface="Times New Roman"/>
                <a:cs typeface="Times New Roman"/>
              </a:rPr>
              <a:t> </a:t>
            </a:r>
            <a:r>
              <a:rPr sz="2400" spc="-10" smtClean="0">
                <a:latin typeface="Times New Roman"/>
                <a:cs typeface="Times New Roman"/>
              </a:rPr>
              <a:t>the </a:t>
            </a:r>
            <a:r>
              <a:rPr sz="2400" spc="-65" dirty="0">
                <a:latin typeface="Times New Roman"/>
                <a:cs typeface="Times New Roman"/>
              </a:rPr>
              <a:t>parsing </a:t>
            </a:r>
            <a:r>
              <a:rPr sz="2400" spc="-60" dirty="0">
                <a:latin typeface="Times New Roman"/>
                <a:cs typeface="Times New Roman"/>
              </a:rPr>
              <a:t>table  </a:t>
            </a:r>
            <a:r>
              <a:rPr sz="2400" spc="-160" dirty="0">
                <a:latin typeface="Times New Roman"/>
                <a:cs typeface="Times New Roman"/>
              </a:rPr>
              <a:t>M </a:t>
            </a:r>
            <a:r>
              <a:rPr sz="2400" spc="-90" dirty="0">
                <a:latin typeface="Times New Roman"/>
                <a:cs typeface="Times New Roman"/>
              </a:rPr>
              <a:t>as</a:t>
            </a:r>
            <a:r>
              <a:rPr sz="2400" spc="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error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28600" y="381000"/>
            <a:ext cx="4419600" cy="3538341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>
              <a:lnSpc>
                <a:spcPct val="127000"/>
              </a:lnSpc>
              <a:spcBef>
                <a:spcPts val="170"/>
              </a:spcBef>
            </a:pPr>
            <a:r>
              <a:rPr lang="en-US" sz="2400" spc="5" dirty="0" smtClean="0">
                <a:latin typeface="Times New Roman"/>
                <a:cs typeface="Times New Roman"/>
              </a:rPr>
              <a:t>Example: Consider the grammar G</a:t>
            </a:r>
            <a:r>
              <a:rPr lang="en-US" sz="2800" spc="-55" dirty="0" smtClean="0"/>
              <a:t>:</a:t>
            </a:r>
          </a:p>
          <a:p>
            <a:pPr marL="12700" marR="5080">
              <a:lnSpc>
                <a:spcPct val="127000"/>
              </a:lnSpc>
              <a:spcBef>
                <a:spcPts val="170"/>
              </a:spcBef>
            </a:pPr>
            <a:r>
              <a:rPr lang="en-US" sz="2800" spc="-55" dirty="0" smtClean="0"/>
              <a:t>  </a:t>
            </a:r>
            <a:br>
              <a:rPr lang="en-US" sz="2800" spc="-55" dirty="0" smtClean="0"/>
            </a:br>
            <a:r>
              <a:rPr lang="en-US" sz="2400" spc="5" dirty="0" smtClean="0">
                <a:latin typeface="Times New Roman"/>
                <a:cs typeface="Times New Roman"/>
              </a:rPr>
              <a:t>E → TE'</a:t>
            </a:r>
            <a:br>
              <a:rPr lang="en-US" sz="2400" spc="5" dirty="0" smtClean="0">
                <a:latin typeface="Times New Roman"/>
                <a:cs typeface="Times New Roman"/>
              </a:rPr>
            </a:br>
            <a:r>
              <a:rPr lang="en-US" sz="2400" spc="5" dirty="0" smtClean="0">
                <a:latin typeface="Times New Roman"/>
                <a:cs typeface="Times New Roman"/>
              </a:rPr>
              <a:t>E' → +TE' | </a:t>
            </a:r>
            <a:r>
              <a:rPr lang="el-GR" sz="2400" spc="5" dirty="0" smtClean="0">
                <a:latin typeface="Times New Roman"/>
                <a:cs typeface="Times New Roman"/>
              </a:rPr>
              <a:t>ε  </a:t>
            </a:r>
            <a:br>
              <a:rPr lang="el-GR" sz="2400" spc="5" dirty="0" smtClean="0">
                <a:latin typeface="Times New Roman"/>
                <a:cs typeface="Times New Roman"/>
              </a:rPr>
            </a:br>
            <a:r>
              <a:rPr lang="en-US" sz="2400" spc="5" dirty="0" smtClean="0">
                <a:latin typeface="Times New Roman"/>
                <a:cs typeface="Times New Roman"/>
              </a:rPr>
              <a:t>T → FT'</a:t>
            </a:r>
          </a:p>
          <a:p>
            <a:pPr marL="12700" marR="5080">
              <a:lnSpc>
                <a:spcPct val="127000"/>
              </a:lnSpc>
              <a:spcBef>
                <a:spcPts val="170"/>
              </a:spcBef>
            </a:pPr>
            <a:r>
              <a:rPr sz="2400" spc="5" smtClean="0">
                <a:latin typeface="Times New Roman"/>
                <a:cs typeface="Times New Roman"/>
              </a:rPr>
              <a:t>T</a:t>
            </a:r>
            <a:r>
              <a:rPr sz="2400" i="1" spc="5" dirty="0">
                <a:latin typeface="Times New Roman"/>
                <a:cs typeface="Times New Roman"/>
              </a:rPr>
              <a:t>' </a:t>
            </a:r>
            <a:r>
              <a:rPr sz="2400" dirty="0">
                <a:latin typeface="Times New Roman"/>
                <a:cs typeface="Times New Roman"/>
              </a:rPr>
              <a:t>→ </a:t>
            </a:r>
            <a:r>
              <a:rPr sz="2400" spc="-45" dirty="0">
                <a:latin typeface="Times New Roman"/>
                <a:cs typeface="Times New Roman"/>
              </a:rPr>
              <a:t>*FT</a:t>
            </a:r>
            <a:r>
              <a:rPr sz="2400" i="1" spc="-45" dirty="0">
                <a:latin typeface="Times New Roman"/>
                <a:cs typeface="Times New Roman"/>
              </a:rPr>
              <a:t>' </a:t>
            </a:r>
            <a:r>
              <a:rPr sz="2400" spc="775" dirty="0">
                <a:latin typeface="Times New Roman"/>
                <a:cs typeface="Times New Roman"/>
              </a:rPr>
              <a:t>|</a:t>
            </a:r>
            <a:r>
              <a:rPr sz="2400" spc="-140" dirty="0">
                <a:latin typeface="Times New Roman"/>
                <a:cs typeface="Times New Roman"/>
              </a:rPr>
              <a:t> </a:t>
            </a:r>
            <a:r>
              <a:rPr sz="2400" spc="-120">
                <a:latin typeface="Times New Roman"/>
                <a:cs typeface="Times New Roman"/>
              </a:rPr>
              <a:t>ε  </a:t>
            </a:r>
            <a:endParaRPr lang="en-US" sz="2400" spc="-120" dirty="0" smtClean="0">
              <a:latin typeface="Times New Roman"/>
              <a:cs typeface="Times New Roman"/>
            </a:endParaRPr>
          </a:p>
          <a:p>
            <a:pPr marL="12700" marR="5080">
              <a:lnSpc>
                <a:spcPct val="127000"/>
              </a:lnSpc>
              <a:spcBef>
                <a:spcPts val="170"/>
              </a:spcBef>
            </a:pPr>
            <a:r>
              <a:rPr sz="2400" spc="15" smtClean="0">
                <a:latin typeface="Times New Roman"/>
                <a:cs typeface="Times New Roman"/>
              </a:rPr>
              <a:t>F </a:t>
            </a:r>
            <a:r>
              <a:rPr sz="2400" dirty="0">
                <a:latin typeface="Times New Roman"/>
                <a:cs typeface="Times New Roman"/>
              </a:rPr>
              <a:t>→ </a:t>
            </a:r>
            <a:r>
              <a:rPr sz="2400" spc="-40" dirty="0">
                <a:latin typeface="Times New Roman"/>
                <a:cs typeface="Times New Roman"/>
              </a:rPr>
              <a:t>(E) </a:t>
            </a:r>
            <a:r>
              <a:rPr sz="2400" spc="775" dirty="0">
                <a:latin typeface="Times New Roman"/>
                <a:cs typeface="Times New Roman"/>
              </a:rPr>
              <a:t>|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65" dirty="0">
                <a:latin typeface="Times New Roman"/>
                <a:cs typeface="Times New Roman"/>
              </a:rPr>
              <a:t>id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4800" y="3962400"/>
            <a:ext cx="3012182" cy="26423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1174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2600" spc="-60" dirty="0">
                <a:latin typeface="Times New Roman"/>
                <a:cs typeface="Times New Roman"/>
              </a:rPr>
              <a:t>FIRST(F) </a:t>
            </a:r>
            <a:r>
              <a:rPr sz="2600" spc="45" dirty="0">
                <a:latin typeface="Times New Roman"/>
                <a:cs typeface="Times New Roman"/>
              </a:rPr>
              <a:t>={( </a:t>
            </a:r>
            <a:r>
              <a:rPr sz="2600" spc="-85" dirty="0">
                <a:latin typeface="Times New Roman"/>
                <a:cs typeface="Times New Roman"/>
              </a:rPr>
              <a:t>,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45" dirty="0">
                <a:latin typeface="Times New Roman"/>
                <a:cs typeface="Times New Roman"/>
              </a:rPr>
              <a:t>id}</a:t>
            </a: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sz="2600" spc="-50" dirty="0">
                <a:latin typeface="Times New Roman"/>
                <a:cs typeface="Times New Roman"/>
              </a:rPr>
              <a:t>FIRST(T</a:t>
            </a:r>
            <a:r>
              <a:rPr sz="2800" i="1" spc="-50" dirty="0">
                <a:latin typeface="Times New Roman"/>
                <a:cs typeface="Times New Roman"/>
              </a:rPr>
              <a:t>'</a:t>
            </a:r>
            <a:r>
              <a:rPr sz="2600" spc="-50" dirty="0">
                <a:latin typeface="Times New Roman"/>
                <a:cs typeface="Times New Roman"/>
              </a:rPr>
              <a:t>) </a:t>
            </a:r>
            <a:r>
              <a:rPr sz="2600" spc="-10" dirty="0">
                <a:latin typeface="Times New Roman"/>
                <a:cs typeface="Times New Roman"/>
              </a:rPr>
              <a:t>={*, </a:t>
            </a:r>
            <a:r>
              <a:rPr sz="2600" spc="-120" dirty="0">
                <a:latin typeface="Times New Roman"/>
                <a:cs typeface="Times New Roman"/>
              </a:rPr>
              <a:t>ε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}</a:t>
            </a: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z="2600" spc="-60" dirty="0">
                <a:latin typeface="Times New Roman"/>
                <a:cs typeface="Times New Roman"/>
              </a:rPr>
              <a:t>FIRST(T) </a:t>
            </a:r>
            <a:r>
              <a:rPr sz="2600" spc="45" dirty="0">
                <a:latin typeface="Times New Roman"/>
                <a:cs typeface="Times New Roman"/>
              </a:rPr>
              <a:t>={( </a:t>
            </a:r>
            <a:r>
              <a:rPr sz="2600" spc="-85" dirty="0">
                <a:latin typeface="Times New Roman"/>
                <a:cs typeface="Times New Roman"/>
              </a:rPr>
              <a:t>,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45" dirty="0">
                <a:latin typeface="Times New Roman"/>
                <a:cs typeface="Times New Roman"/>
              </a:rPr>
              <a:t>id}</a:t>
            </a: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sz="2600" spc="-40" dirty="0">
                <a:latin typeface="Times New Roman"/>
                <a:cs typeface="Times New Roman"/>
              </a:rPr>
              <a:t>FIRST(E</a:t>
            </a:r>
            <a:r>
              <a:rPr sz="2800" i="1" spc="-40" dirty="0">
                <a:latin typeface="Times New Roman"/>
                <a:cs typeface="Times New Roman"/>
              </a:rPr>
              <a:t>'</a:t>
            </a:r>
            <a:r>
              <a:rPr sz="2600" spc="-40" dirty="0">
                <a:latin typeface="Times New Roman"/>
                <a:cs typeface="Times New Roman"/>
              </a:rPr>
              <a:t>) </a:t>
            </a:r>
            <a:r>
              <a:rPr sz="2600" spc="105" dirty="0">
                <a:latin typeface="Times New Roman"/>
                <a:cs typeface="Times New Roman"/>
              </a:rPr>
              <a:t>={+, </a:t>
            </a:r>
            <a:r>
              <a:rPr sz="2600" spc="-120" dirty="0">
                <a:latin typeface="Times New Roman"/>
                <a:cs typeface="Times New Roman"/>
              </a:rPr>
              <a:t>ε</a:t>
            </a:r>
            <a:r>
              <a:rPr sz="2600" spc="-14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}</a:t>
            </a: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z="2600" spc="-50" dirty="0">
                <a:latin typeface="Times New Roman"/>
                <a:cs typeface="Times New Roman"/>
              </a:rPr>
              <a:t>FIRST(E) </a:t>
            </a:r>
            <a:r>
              <a:rPr sz="2600" spc="45" dirty="0">
                <a:latin typeface="Times New Roman"/>
                <a:cs typeface="Times New Roman"/>
              </a:rPr>
              <a:t>={( </a:t>
            </a:r>
            <a:r>
              <a:rPr sz="2600" spc="-85" dirty="0">
                <a:latin typeface="Times New Roman"/>
                <a:cs typeface="Times New Roman"/>
              </a:rPr>
              <a:t>,</a:t>
            </a:r>
            <a:r>
              <a:rPr sz="2600" spc="-40" dirty="0">
                <a:latin typeface="Times New Roman"/>
                <a:cs typeface="Times New Roman"/>
              </a:rPr>
              <a:t> </a:t>
            </a:r>
            <a:r>
              <a:rPr sz="2600" spc="-45" dirty="0">
                <a:latin typeface="Times New Roman"/>
                <a:cs typeface="Times New Roman"/>
              </a:rPr>
              <a:t>id}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39000" y="3352800"/>
            <a:ext cx="3479659" cy="26423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1174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2600" spc="-35" dirty="0">
                <a:latin typeface="Times New Roman"/>
                <a:cs typeface="Times New Roman"/>
              </a:rPr>
              <a:t>FOLLOW(E) </a:t>
            </a:r>
            <a:r>
              <a:rPr sz="2600" spc="5" dirty="0">
                <a:latin typeface="Times New Roman"/>
                <a:cs typeface="Times New Roman"/>
              </a:rPr>
              <a:t>={$,</a:t>
            </a:r>
            <a:r>
              <a:rPr sz="2600" spc="15" dirty="0">
                <a:latin typeface="Times New Roman"/>
                <a:cs typeface="Times New Roman"/>
              </a:rPr>
              <a:t> </a:t>
            </a:r>
            <a:r>
              <a:rPr sz="2600" spc="-65" dirty="0">
                <a:latin typeface="Times New Roman"/>
                <a:cs typeface="Times New Roman"/>
              </a:rPr>
              <a:t>)}</a:t>
            </a: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sz="2600" spc="-30" dirty="0">
                <a:latin typeface="Times New Roman"/>
                <a:cs typeface="Times New Roman"/>
              </a:rPr>
              <a:t>FOLLOW(E</a:t>
            </a:r>
            <a:r>
              <a:rPr sz="2800" i="1" spc="-30" dirty="0">
                <a:latin typeface="Times New Roman"/>
                <a:cs typeface="Times New Roman"/>
              </a:rPr>
              <a:t>'</a:t>
            </a:r>
            <a:r>
              <a:rPr sz="2600" spc="-30" dirty="0">
                <a:latin typeface="Times New Roman"/>
                <a:cs typeface="Times New Roman"/>
              </a:rPr>
              <a:t>) </a:t>
            </a:r>
            <a:r>
              <a:rPr sz="2600" spc="5" dirty="0">
                <a:latin typeface="Times New Roman"/>
                <a:cs typeface="Times New Roman"/>
              </a:rPr>
              <a:t>={$,</a:t>
            </a:r>
            <a:r>
              <a:rPr sz="2600" spc="10" dirty="0">
                <a:latin typeface="Times New Roman"/>
                <a:cs typeface="Times New Roman"/>
              </a:rPr>
              <a:t> </a:t>
            </a:r>
            <a:r>
              <a:rPr sz="2600" spc="-65" dirty="0">
                <a:latin typeface="Times New Roman"/>
                <a:cs typeface="Times New Roman"/>
              </a:rPr>
              <a:t>)}</a:t>
            </a: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z="2600" spc="-45" dirty="0">
                <a:latin typeface="Times New Roman"/>
                <a:cs typeface="Times New Roman"/>
              </a:rPr>
              <a:t>FOLLOW(T) </a:t>
            </a:r>
            <a:r>
              <a:rPr sz="2600" spc="105" dirty="0">
                <a:latin typeface="Times New Roman"/>
                <a:cs typeface="Times New Roman"/>
              </a:rPr>
              <a:t>={+, </a:t>
            </a:r>
            <a:r>
              <a:rPr sz="2600" spc="-114" dirty="0">
                <a:latin typeface="Times New Roman"/>
                <a:cs typeface="Times New Roman"/>
              </a:rPr>
              <a:t>$,</a:t>
            </a:r>
            <a:r>
              <a:rPr sz="2600" spc="-100" dirty="0">
                <a:latin typeface="Times New Roman"/>
                <a:cs typeface="Times New Roman"/>
              </a:rPr>
              <a:t> </a:t>
            </a:r>
            <a:r>
              <a:rPr sz="2600" spc="-65" dirty="0">
                <a:latin typeface="Times New Roman"/>
                <a:cs typeface="Times New Roman"/>
              </a:rPr>
              <a:t>)}</a:t>
            </a: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sz="2600" spc="-40" dirty="0">
                <a:latin typeface="Times New Roman"/>
                <a:cs typeface="Times New Roman"/>
              </a:rPr>
              <a:t>FOLLOW(T</a:t>
            </a:r>
            <a:r>
              <a:rPr sz="2800" i="1" spc="-40" dirty="0">
                <a:latin typeface="Times New Roman"/>
                <a:cs typeface="Times New Roman"/>
              </a:rPr>
              <a:t>'</a:t>
            </a:r>
            <a:r>
              <a:rPr sz="2600" spc="-40" dirty="0">
                <a:latin typeface="Times New Roman"/>
                <a:cs typeface="Times New Roman"/>
              </a:rPr>
              <a:t>) </a:t>
            </a:r>
            <a:r>
              <a:rPr sz="2600" spc="105" dirty="0">
                <a:latin typeface="Times New Roman"/>
                <a:cs typeface="Times New Roman"/>
              </a:rPr>
              <a:t>={+, </a:t>
            </a:r>
            <a:r>
              <a:rPr sz="2600" spc="-114" dirty="0">
                <a:latin typeface="Times New Roman"/>
                <a:cs typeface="Times New Roman"/>
              </a:rPr>
              <a:t>$,</a:t>
            </a:r>
            <a:r>
              <a:rPr sz="2600" spc="-100" dirty="0">
                <a:latin typeface="Times New Roman"/>
                <a:cs typeface="Times New Roman"/>
              </a:rPr>
              <a:t> </a:t>
            </a:r>
            <a:r>
              <a:rPr sz="2600" spc="-65" dirty="0">
                <a:latin typeface="Times New Roman"/>
                <a:cs typeface="Times New Roman"/>
              </a:rPr>
              <a:t>)}</a:t>
            </a: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z="2600" spc="-45" dirty="0">
                <a:latin typeface="Times New Roman"/>
                <a:cs typeface="Times New Roman"/>
              </a:rPr>
              <a:t>FOLLOW(F) </a:t>
            </a:r>
            <a:r>
              <a:rPr sz="2600" spc="105" dirty="0">
                <a:latin typeface="Times New Roman"/>
                <a:cs typeface="Times New Roman"/>
              </a:rPr>
              <a:t>={+, </a:t>
            </a:r>
            <a:r>
              <a:rPr sz="2600" spc="-140" dirty="0">
                <a:latin typeface="Times New Roman"/>
                <a:cs typeface="Times New Roman"/>
              </a:rPr>
              <a:t>*, </a:t>
            </a:r>
            <a:r>
              <a:rPr sz="2600" spc="-114" dirty="0">
                <a:latin typeface="Times New Roman"/>
                <a:cs typeface="Times New Roman"/>
              </a:rPr>
              <a:t>$,</a:t>
            </a:r>
            <a:r>
              <a:rPr sz="2600" spc="25" dirty="0">
                <a:latin typeface="Times New Roman"/>
                <a:cs typeface="Times New Roman"/>
              </a:rPr>
              <a:t> </a:t>
            </a:r>
            <a:r>
              <a:rPr sz="2600" spc="-65" dirty="0">
                <a:latin typeface="Times New Roman"/>
                <a:cs typeface="Times New Roman"/>
              </a:rPr>
              <a:t>)}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10000" y="2585740"/>
            <a:ext cx="3195973" cy="42722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1270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2600" spc="-35" dirty="0">
                <a:latin typeface="Times New Roman"/>
                <a:cs typeface="Times New Roman"/>
              </a:rPr>
              <a:t>FIRST(TE</a:t>
            </a:r>
            <a:r>
              <a:rPr sz="2800" i="1" spc="-35" dirty="0">
                <a:latin typeface="Times New Roman"/>
                <a:cs typeface="Times New Roman"/>
              </a:rPr>
              <a:t>'</a:t>
            </a:r>
            <a:r>
              <a:rPr sz="2600" spc="-35" dirty="0">
                <a:latin typeface="Times New Roman"/>
                <a:cs typeface="Times New Roman"/>
              </a:rPr>
              <a:t>) </a:t>
            </a:r>
            <a:r>
              <a:rPr sz="2600" spc="265" dirty="0">
                <a:latin typeface="Times New Roman"/>
                <a:cs typeface="Times New Roman"/>
              </a:rPr>
              <a:t>= </a:t>
            </a:r>
            <a:r>
              <a:rPr sz="2600" spc="-65" dirty="0">
                <a:latin typeface="Times New Roman"/>
                <a:cs typeface="Times New Roman"/>
              </a:rPr>
              <a:t>{(,</a:t>
            </a:r>
            <a:r>
              <a:rPr sz="2600" spc="-310" dirty="0">
                <a:latin typeface="Times New Roman"/>
                <a:cs typeface="Times New Roman"/>
              </a:rPr>
              <a:t> </a:t>
            </a:r>
            <a:r>
              <a:rPr sz="2600" spc="-45" dirty="0">
                <a:latin typeface="Times New Roman"/>
                <a:cs typeface="Times New Roman"/>
              </a:rPr>
              <a:t>id}</a:t>
            </a: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2600" spc="-10" dirty="0">
                <a:latin typeface="Times New Roman"/>
                <a:cs typeface="Times New Roman"/>
              </a:rPr>
              <a:t>FIRST(+TE</a:t>
            </a:r>
            <a:r>
              <a:rPr sz="2800" i="1" spc="-10" dirty="0">
                <a:latin typeface="Times New Roman"/>
                <a:cs typeface="Times New Roman"/>
              </a:rPr>
              <a:t>'</a:t>
            </a:r>
            <a:r>
              <a:rPr sz="2600" spc="-10" dirty="0">
                <a:latin typeface="Times New Roman"/>
                <a:cs typeface="Times New Roman"/>
              </a:rPr>
              <a:t>) </a:t>
            </a:r>
            <a:r>
              <a:rPr sz="2600" spc="265" dirty="0">
                <a:latin typeface="Times New Roman"/>
                <a:cs typeface="Times New Roman"/>
              </a:rPr>
              <a:t>=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85" dirty="0">
                <a:latin typeface="Times New Roman"/>
                <a:cs typeface="Times New Roman"/>
              </a:rPr>
              <a:t>{+}</a:t>
            </a:r>
            <a:endParaRPr sz="2600">
              <a:latin typeface="Times New Roman"/>
              <a:cs typeface="Times New Roman"/>
            </a:endParaRPr>
          </a:p>
          <a:p>
            <a:pPr marL="12700" marR="35560">
              <a:lnSpc>
                <a:spcPct val="128600"/>
              </a:lnSpc>
              <a:spcBef>
                <a:spcPts val="15"/>
              </a:spcBef>
            </a:pPr>
            <a:r>
              <a:rPr sz="2600" spc="-75" dirty="0">
                <a:latin typeface="Times New Roman"/>
                <a:cs typeface="Times New Roman"/>
              </a:rPr>
              <a:t>FIRST(ε) </a:t>
            </a:r>
            <a:r>
              <a:rPr sz="2600" spc="265" dirty="0">
                <a:latin typeface="Times New Roman"/>
                <a:cs typeface="Times New Roman"/>
              </a:rPr>
              <a:t>= </a:t>
            </a:r>
            <a:r>
              <a:rPr sz="2600" spc="-5" dirty="0">
                <a:latin typeface="Times New Roman"/>
                <a:cs typeface="Times New Roman"/>
              </a:rPr>
              <a:t>{ </a:t>
            </a:r>
            <a:r>
              <a:rPr sz="2600" spc="-120" dirty="0">
                <a:latin typeface="Times New Roman"/>
                <a:cs typeface="Times New Roman"/>
              </a:rPr>
              <a:t>ε </a:t>
            </a:r>
            <a:r>
              <a:rPr sz="2600" spc="-5" dirty="0">
                <a:latin typeface="Times New Roman"/>
                <a:cs typeface="Times New Roman"/>
              </a:rPr>
              <a:t>}  </a:t>
            </a:r>
            <a:r>
              <a:rPr sz="2600" spc="-45" dirty="0">
                <a:latin typeface="Times New Roman"/>
                <a:cs typeface="Times New Roman"/>
              </a:rPr>
              <a:t>FIRST(FT</a:t>
            </a:r>
            <a:r>
              <a:rPr sz="2800" i="1" spc="-45" dirty="0">
                <a:latin typeface="Times New Roman"/>
                <a:cs typeface="Times New Roman"/>
              </a:rPr>
              <a:t>'</a:t>
            </a:r>
            <a:r>
              <a:rPr sz="2600" spc="-45" dirty="0">
                <a:latin typeface="Times New Roman"/>
                <a:cs typeface="Times New Roman"/>
              </a:rPr>
              <a:t>) </a:t>
            </a:r>
            <a:r>
              <a:rPr sz="2600" spc="265" dirty="0">
                <a:latin typeface="Times New Roman"/>
                <a:cs typeface="Times New Roman"/>
              </a:rPr>
              <a:t>= </a:t>
            </a:r>
            <a:r>
              <a:rPr sz="2600" spc="-65" dirty="0">
                <a:latin typeface="Times New Roman"/>
                <a:cs typeface="Times New Roman"/>
              </a:rPr>
              <a:t>{(,</a:t>
            </a:r>
            <a:r>
              <a:rPr sz="2600" spc="-305" dirty="0">
                <a:latin typeface="Times New Roman"/>
                <a:cs typeface="Times New Roman"/>
              </a:rPr>
              <a:t> </a:t>
            </a:r>
            <a:r>
              <a:rPr sz="2600" spc="-45" dirty="0">
                <a:latin typeface="Times New Roman"/>
                <a:cs typeface="Times New Roman"/>
              </a:rPr>
              <a:t>id}</a:t>
            </a: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2600" spc="-60" dirty="0">
                <a:latin typeface="Times New Roman"/>
                <a:cs typeface="Times New Roman"/>
              </a:rPr>
              <a:t>FIRST(*FT</a:t>
            </a:r>
            <a:r>
              <a:rPr sz="2800" i="1" spc="-60" dirty="0">
                <a:latin typeface="Times New Roman"/>
                <a:cs typeface="Times New Roman"/>
              </a:rPr>
              <a:t>'</a:t>
            </a:r>
            <a:r>
              <a:rPr sz="2600" spc="-60" dirty="0">
                <a:latin typeface="Times New Roman"/>
                <a:cs typeface="Times New Roman"/>
              </a:rPr>
              <a:t>) </a:t>
            </a:r>
            <a:r>
              <a:rPr sz="2600" spc="265" dirty="0">
                <a:latin typeface="Times New Roman"/>
                <a:cs typeface="Times New Roman"/>
              </a:rPr>
              <a:t>=</a:t>
            </a:r>
            <a:r>
              <a:rPr sz="2600" spc="20" dirty="0">
                <a:latin typeface="Times New Roman"/>
                <a:cs typeface="Times New Roman"/>
              </a:rPr>
              <a:t> </a:t>
            </a:r>
            <a:r>
              <a:rPr sz="2600" spc="-65" dirty="0">
                <a:latin typeface="Times New Roman"/>
                <a:cs typeface="Times New Roman"/>
              </a:rPr>
              <a:t>{*}</a:t>
            </a:r>
            <a:endParaRPr sz="2600">
              <a:latin typeface="Times New Roman"/>
              <a:cs typeface="Times New Roman"/>
            </a:endParaRPr>
          </a:p>
          <a:p>
            <a:pPr marL="12700" marR="490855" algn="just">
              <a:lnSpc>
                <a:spcPct val="128800"/>
              </a:lnSpc>
              <a:spcBef>
                <a:spcPts val="10"/>
              </a:spcBef>
            </a:pPr>
            <a:r>
              <a:rPr sz="2600" spc="-75" dirty="0">
                <a:latin typeface="Times New Roman"/>
                <a:cs typeface="Times New Roman"/>
              </a:rPr>
              <a:t>FIRST(ε) </a:t>
            </a:r>
            <a:r>
              <a:rPr sz="2600" spc="265" dirty="0">
                <a:latin typeface="Times New Roman"/>
                <a:cs typeface="Times New Roman"/>
              </a:rPr>
              <a:t>= </a:t>
            </a:r>
            <a:r>
              <a:rPr sz="2600" spc="-5" dirty="0">
                <a:latin typeface="Times New Roman"/>
                <a:cs typeface="Times New Roman"/>
              </a:rPr>
              <a:t>{ </a:t>
            </a:r>
            <a:r>
              <a:rPr sz="2600" spc="-120" dirty="0">
                <a:latin typeface="Times New Roman"/>
                <a:cs typeface="Times New Roman"/>
              </a:rPr>
              <a:t>ε </a:t>
            </a:r>
            <a:r>
              <a:rPr sz="2600" spc="-5" dirty="0">
                <a:latin typeface="Times New Roman"/>
                <a:cs typeface="Times New Roman"/>
              </a:rPr>
              <a:t>}  </a:t>
            </a:r>
            <a:r>
              <a:rPr sz="2600" spc="-60" dirty="0">
                <a:latin typeface="Times New Roman"/>
                <a:cs typeface="Times New Roman"/>
              </a:rPr>
              <a:t>FIRST((E)) </a:t>
            </a:r>
            <a:r>
              <a:rPr sz="2600" spc="265" dirty="0">
                <a:latin typeface="Times New Roman"/>
                <a:cs typeface="Times New Roman"/>
              </a:rPr>
              <a:t>=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spc="-40" dirty="0">
                <a:latin typeface="Times New Roman"/>
                <a:cs typeface="Times New Roman"/>
              </a:rPr>
              <a:t>{(}  </a:t>
            </a:r>
            <a:r>
              <a:rPr sz="2600" spc="-70" dirty="0">
                <a:latin typeface="Times New Roman"/>
                <a:cs typeface="Times New Roman"/>
              </a:rPr>
              <a:t>FIRST(id) </a:t>
            </a:r>
            <a:r>
              <a:rPr sz="2600" spc="265" dirty="0">
                <a:latin typeface="Times New Roman"/>
                <a:cs typeface="Times New Roman"/>
              </a:rPr>
              <a:t>=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spc="-35" dirty="0">
                <a:latin typeface="Times New Roman"/>
                <a:cs typeface="Times New Roman"/>
              </a:rPr>
              <a:t>{id}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5841" y="533400"/>
            <a:ext cx="738664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75205" algn="l"/>
              </a:tabLst>
            </a:pPr>
            <a:r>
              <a:rPr sz="4800" spc="-315" dirty="0">
                <a:solidFill>
                  <a:srgbClr val="262626"/>
                </a:solidFill>
              </a:rPr>
              <a:t>T</a:t>
            </a:r>
            <a:r>
              <a:rPr sz="4800" spc="-165" dirty="0">
                <a:solidFill>
                  <a:srgbClr val="262626"/>
                </a:solidFill>
              </a:rPr>
              <a:t>ype</a:t>
            </a:r>
            <a:r>
              <a:rPr sz="4800" spc="-130" dirty="0">
                <a:solidFill>
                  <a:srgbClr val="262626"/>
                </a:solidFill>
              </a:rPr>
              <a:t>s</a:t>
            </a:r>
            <a:r>
              <a:rPr sz="4800" spc="-5" dirty="0">
                <a:solidFill>
                  <a:srgbClr val="262626"/>
                </a:solidFill>
              </a:rPr>
              <a:t> o</a:t>
            </a:r>
            <a:r>
              <a:rPr sz="4800" dirty="0">
                <a:solidFill>
                  <a:srgbClr val="262626"/>
                </a:solidFill>
              </a:rPr>
              <a:t>f	</a:t>
            </a:r>
            <a:r>
              <a:rPr sz="4800" spc="-120" dirty="0">
                <a:solidFill>
                  <a:srgbClr val="262626"/>
                </a:solidFill>
              </a:rPr>
              <a:t>P</a:t>
            </a:r>
            <a:r>
              <a:rPr sz="4800" spc="-90" dirty="0">
                <a:solidFill>
                  <a:srgbClr val="262626"/>
                </a:solidFill>
              </a:rPr>
              <a:t>arser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822960" y="1752601"/>
            <a:ext cx="10149840" cy="3034164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43510" indent="-131445">
              <a:lnSpc>
                <a:spcPct val="100000"/>
              </a:lnSpc>
              <a:spcBef>
                <a:spcPts val="6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Top-Down</a:t>
            </a:r>
            <a:r>
              <a:rPr sz="2800" b="1" spc="-10" dirty="0">
                <a:latin typeface="Times New Roman"/>
                <a:cs typeface="Times New Roman"/>
              </a:rPr>
              <a:t> </a:t>
            </a:r>
            <a:r>
              <a:rPr sz="2800" b="1" spc="-90" dirty="0">
                <a:latin typeface="Times New Roman"/>
                <a:cs typeface="Times New Roman"/>
              </a:rPr>
              <a:t>Parser</a:t>
            </a:r>
            <a:endParaRPr sz="2800">
              <a:latin typeface="Times New Roman"/>
              <a:cs typeface="Times New Roman"/>
            </a:endParaRPr>
          </a:p>
          <a:p>
            <a:pPr marL="417830" lvl="1" indent="-144780">
              <a:lnSpc>
                <a:spcPct val="100000"/>
              </a:lnSpc>
              <a:spcBef>
                <a:spcPts val="500"/>
              </a:spcBef>
              <a:buClr>
                <a:srgbClr val="262626"/>
              </a:buClr>
              <a:buChar char="◦"/>
              <a:tabLst>
                <a:tab pos="418465" algn="l"/>
              </a:tabLst>
            </a:pP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50" dirty="0">
                <a:latin typeface="Times New Roman"/>
                <a:cs typeface="Times New Roman"/>
              </a:rPr>
              <a:t>parse </a:t>
            </a:r>
            <a:r>
              <a:rPr sz="2800" spc="-35" dirty="0">
                <a:latin typeface="Times New Roman"/>
                <a:cs typeface="Times New Roman"/>
              </a:rPr>
              <a:t>tree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50" dirty="0">
                <a:latin typeface="Times New Roman"/>
                <a:cs typeface="Times New Roman"/>
              </a:rPr>
              <a:t>created </a:t>
            </a:r>
            <a:r>
              <a:rPr sz="2800" spc="25" dirty="0">
                <a:latin typeface="Times New Roman"/>
                <a:cs typeface="Times New Roman"/>
              </a:rPr>
              <a:t>top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dirty="0">
                <a:latin typeface="Times New Roman"/>
                <a:cs typeface="Times New Roman"/>
              </a:rPr>
              <a:t>bottom, </a:t>
            </a:r>
            <a:r>
              <a:rPr sz="2800" spc="-45" dirty="0">
                <a:latin typeface="Times New Roman"/>
                <a:cs typeface="Times New Roman"/>
              </a:rPr>
              <a:t>starting </a:t>
            </a:r>
            <a:r>
              <a:rPr sz="2800" spc="-10" dirty="0">
                <a:latin typeface="Times New Roman"/>
                <a:cs typeface="Times New Roman"/>
              </a:rPr>
              <a:t>from the</a:t>
            </a:r>
            <a:r>
              <a:rPr sz="2800" spc="260" dirty="0">
                <a:latin typeface="Times New Roman"/>
                <a:cs typeface="Times New Roman"/>
              </a:rPr>
              <a:t> </a:t>
            </a:r>
            <a:r>
              <a:rPr sz="2800" spc="15" dirty="0">
                <a:latin typeface="Times New Roman"/>
                <a:cs typeface="Times New Roman"/>
              </a:rPr>
              <a:t>root</a:t>
            </a:r>
            <a:endParaRPr sz="2800">
              <a:latin typeface="Times New Roman"/>
              <a:cs typeface="Times New Roman"/>
            </a:endParaRPr>
          </a:p>
          <a:p>
            <a:pPr marL="417830" lvl="1" indent="-144780">
              <a:lnSpc>
                <a:spcPct val="100000"/>
              </a:lnSpc>
              <a:spcBef>
                <a:spcPts val="500"/>
              </a:spcBef>
              <a:buClr>
                <a:srgbClr val="262626"/>
              </a:buClr>
              <a:buChar char="◦"/>
              <a:tabLst>
                <a:tab pos="418465" algn="l"/>
              </a:tabLst>
            </a:pPr>
            <a:r>
              <a:rPr sz="2800" spc="-110" dirty="0">
                <a:latin typeface="Times New Roman"/>
                <a:cs typeface="Times New Roman"/>
              </a:rPr>
              <a:t>LL </a:t>
            </a:r>
            <a:r>
              <a:rPr sz="2800" spc="-5" dirty="0">
                <a:latin typeface="Times New Roman"/>
                <a:cs typeface="Times New Roman"/>
              </a:rPr>
              <a:t>for </a:t>
            </a:r>
            <a:r>
              <a:rPr sz="2800" spc="-20" dirty="0">
                <a:latin typeface="Times New Roman"/>
                <a:cs typeface="Times New Roman"/>
              </a:rPr>
              <a:t>top-down</a:t>
            </a:r>
            <a:r>
              <a:rPr sz="2800" spc="95" dirty="0">
                <a:latin typeface="Times New Roman"/>
                <a:cs typeface="Times New Roman"/>
              </a:rPr>
              <a:t> </a:t>
            </a:r>
            <a:r>
              <a:rPr sz="2800" spc="-65" dirty="0">
                <a:latin typeface="Times New Roman"/>
                <a:cs typeface="Times New Roman"/>
              </a:rPr>
              <a:t>parsing</a:t>
            </a:r>
            <a:endParaRPr sz="2800">
              <a:latin typeface="Times New Roman"/>
              <a:cs typeface="Times New Roman"/>
            </a:endParaRPr>
          </a:p>
          <a:p>
            <a:pPr marL="14351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b="1" spc="10" dirty="0">
                <a:latin typeface="Times New Roman"/>
                <a:cs typeface="Times New Roman"/>
              </a:rPr>
              <a:t>Bottom-Up</a:t>
            </a:r>
            <a:r>
              <a:rPr sz="2800" b="1" spc="-10" dirty="0">
                <a:latin typeface="Times New Roman"/>
                <a:cs typeface="Times New Roman"/>
              </a:rPr>
              <a:t> </a:t>
            </a:r>
            <a:r>
              <a:rPr sz="2800" b="1" spc="-90" dirty="0">
                <a:latin typeface="Times New Roman"/>
                <a:cs typeface="Times New Roman"/>
              </a:rPr>
              <a:t>Parser</a:t>
            </a:r>
            <a:endParaRPr sz="2800">
              <a:latin typeface="Times New Roman"/>
              <a:cs typeface="Times New Roman"/>
            </a:endParaRPr>
          </a:p>
          <a:p>
            <a:pPr marL="417830" lvl="1" indent="-144780">
              <a:lnSpc>
                <a:spcPct val="100000"/>
              </a:lnSpc>
              <a:spcBef>
                <a:spcPts val="500"/>
              </a:spcBef>
              <a:buClr>
                <a:srgbClr val="262626"/>
              </a:buClr>
              <a:buChar char="◦"/>
              <a:tabLst>
                <a:tab pos="418465" algn="l"/>
              </a:tabLst>
            </a:pP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50" dirty="0">
                <a:latin typeface="Times New Roman"/>
                <a:cs typeface="Times New Roman"/>
              </a:rPr>
              <a:t>parse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50" dirty="0">
                <a:latin typeface="Times New Roman"/>
                <a:cs typeface="Times New Roman"/>
              </a:rPr>
              <a:t>created </a:t>
            </a:r>
            <a:r>
              <a:rPr sz="2800" spc="15" dirty="0">
                <a:latin typeface="Times New Roman"/>
                <a:cs typeface="Times New Roman"/>
              </a:rPr>
              <a:t>bottom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25" dirty="0">
                <a:latin typeface="Times New Roman"/>
                <a:cs typeface="Times New Roman"/>
              </a:rPr>
              <a:t>top; </a:t>
            </a:r>
            <a:r>
              <a:rPr sz="2800" spc="-45" dirty="0">
                <a:latin typeface="Times New Roman"/>
                <a:cs typeface="Times New Roman"/>
              </a:rPr>
              <a:t>starting </a:t>
            </a:r>
            <a:r>
              <a:rPr sz="2800" spc="-10" dirty="0">
                <a:latin typeface="Times New Roman"/>
                <a:cs typeface="Times New Roman"/>
              </a:rPr>
              <a:t>from the</a:t>
            </a:r>
            <a:r>
              <a:rPr sz="2800" spc="250" dirty="0">
                <a:latin typeface="Times New Roman"/>
                <a:cs typeface="Times New Roman"/>
              </a:rPr>
              <a:t> </a:t>
            </a:r>
            <a:r>
              <a:rPr sz="2800" spc="-114" dirty="0">
                <a:latin typeface="Times New Roman"/>
                <a:cs typeface="Times New Roman"/>
              </a:rPr>
              <a:t>leaves</a:t>
            </a:r>
            <a:endParaRPr sz="2800">
              <a:latin typeface="Times New Roman"/>
              <a:cs typeface="Times New Roman"/>
            </a:endParaRPr>
          </a:p>
          <a:p>
            <a:pPr marL="417830" lvl="1" indent="-144780">
              <a:lnSpc>
                <a:spcPct val="100000"/>
              </a:lnSpc>
              <a:spcBef>
                <a:spcPts val="500"/>
              </a:spcBef>
              <a:buClr>
                <a:srgbClr val="262626"/>
              </a:buClr>
              <a:buChar char="◦"/>
              <a:tabLst>
                <a:tab pos="418465" algn="l"/>
              </a:tabLst>
            </a:pPr>
            <a:r>
              <a:rPr sz="2800" spc="-114" dirty="0">
                <a:latin typeface="Times New Roman"/>
                <a:cs typeface="Times New Roman"/>
              </a:rPr>
              <a:t>LR </a:t>
            </a:r>
            <a:r>
              <a:rPr sz="2800" spc="-5" dirty="0">
                <a:latin typeface="Times New Roman"/>
                <a:cs typeface="Times New Roman"/>
              </a:rPr>
              <a:t>for </a:t>
            </a:r>
            <a:r>
              <a:rPr sz="2800" spc="5" dirty="0">
                <a:latin typeface="Times New Roman"/>
                <a:cs typeface="Times New Roman"/>
              </a:rPr>
              <a:t>bottom-up</a:t>
            </a:r>
            <a:r>
              <a:rPr sz="2800" spc="100" dirty="0">
                <a:latin typeface="Times New Roman"/>
                <a:cs typeface="Times New Roman"/>
              </a:rPr>
              <a:t> </a:t>
            </a:r>
            <a:r>
              <a:rPr sz="2800" spc="-65" dirty="0">
                <a:latin typeface="Times New Roman"/>
                <a:cs typeface="Times New Roman"/>
              </a:rPr>
              <a:t>parsing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226" y="237743"/>
            <a:ext cx="10550462" cy="6383020"/>
          </a:xfrm>
          <a:custGeom>
            <a:avLst/>
            <a:gdLst/>
            <a:ahLst/>
            <a:cxnLst/>
            <a:rect l="l" t="t" r="r" b="b"/>
            <a:pathLst>
              <a:path w="11722735" h="6383020">
                <a:moveTo>
                  <a:pt x="11722580" y="6382493"/>
                </a:moveTo>
                <a:lnTo>
                  <a:pt x="0" y="6382493"/>
                </a:lnTo>
                <a:lnTo>
                  <a:pt x="0" y="0"/>
                </a:lnTo>
                <a:lnTo>
                  <a:pt x="11722580" y="0"/>
                </a:lnTo>
                <a:lnTo>
                  <a:pt x="11722580" y="6382493"/>
                </a:lnTo>
                <a:close/>
              </a:path>
            </a:pathLst>
          </a:custGeom>
          <a:solidFill>
            <a:srgbClr val="E6DF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4547" y="370144"/>
            <a:ext cx="10321802" cy="614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2269" y="964198"/>
            <a:ext cx="395693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510" indent="-131445">
              <a:lnSpc>
                <a:spcPct val="100000"/>
              </a:lnSpc>
              <a:spcBef>
                <a:spcPts val="1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75" dirty="0">
                <a:latin typeface="Times New Roman"/>
                <a:cs typeface="Times New Roman"/>
              </a:rPr>
              <a:t>Final Parsing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0" dirty="0">
                <a:latin typeface="Times New Roman"/>
                <a:cs typeface="Times New Roman"/>
              </a:rPr>
              <a:t>Table: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506" y="2073870"/>
            <a:ext cx="9579761" cy="34774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93726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70" dirty="0">
                <a:solidFill>
                  <a:srgbClr val="262626"/>
                </a:solidFill>
              </a:rPr>
              <a:t>Nonrecursive </a:t>
            </a:r>
            <a:r>
              <a:rPr sz="4800" spc="-114" dirty="0">
                <a:solidFill>
                  <a:srgbClr val="262626"/>
                </a:solidFill>
              </a:rPr>
              <a:t>Predictive</a:t>
            </a:r>
            <a:r>
              <a:rPr sz="4800" spc="50" dirty="0">
                <a:solidFill>
                  <a:srgbClr val="262626"/>
                </a:solidFill>
              </a:rPr>
              <a:t> </a:t>
            </a:r>
            <a:r>
              <a:rPr sz="4800" spc="-130" dirty="0">
                <a:solidFill>
                  <a:srgbClr val="262626"/>
                </a:solidFill>
              </a:rPr>
              <a:t>Parsing</a:t>
            </a:r>
            <a:endParaRPr sz="4800"/>
          </a:p>
        </p:txBody>
      </p:sp>
      <p:sp>
        <p:nvSpPr>
          <p:cNvPr id="3" name="object 3"/>
          <p:cNvSpPr txBox="1">
            <a:spLocks noGrp="1"/>
          </p:cNvSpPr>
          <p:nvPr>
            <p:ph sz="quarter" idx="1"/>
          </p:nvPr>
        </p:nvSpPr>
        <p:spPr>
          <a:xfrm>
            <a:off x="735177" y="1600202"/>
            <a:ext cx="9784080" cy="40446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7320" marR="398145" indent="-131445">
              <a:lnSpc>
                <a:spcPct val="100000"/>
              </a:lnSpc>
              <a:spcBef>
                <a:spcPts val="100"/>
              </a:spcBef>
              <a:buClr>
                <a:srgbClr val="262626"/>
              </a:buClr>
              <a:buSzPct val="96428"/>
              <a:buChar char="◦"/>
              <a:tabLst>
                <a:tab pos="147955" algn="l"/>
              </a:tabLst>
            </a:pPr>
            <a:r>
              <a:rPr spc="-130" dirty="0"/>
              <a:t>A </a:t>
            </a:r>
            <a:r>
              <a:rPr spc="-55" dirty="0"/>
              <a:t>nonrecursive </a:t>
            </a:r>
            <a:r>
              <a:rPr spc="-70" dirty="0"/>
              <a:t>predictive </a:t>
            </a:r>
            <a:r>
              <a:rPr spc="-45" dirty="0"/>
              <a:t>parser </a:t>
            </a:r>
            <a:r>
              <a:rPr spc="-55" dirty="0"/>
              <a:t>can </a:t>
            </a:r>
            <a:r>
              <a:rPr spc="-30" dirty="0"/>
              <a:t>be </a:t>
            </a:r>
            <a:r>
              <a:rPr spc="-55" dirty="0"/>
              <a:t>built </a:t>
            </a:r>
            <a:r>
              <a:rPr spc="-125" dirty="0"/>
              <a:t>by </a:t>
            </a:r>
            <a:r>
              <a:rPr spc="-70" dirty="0"/>
              <a:t>maintaining </a:t>
            </a:r>
            <a:r>
              <a:rPr spc="-110" dirty="0"/>
              <a:t>a </a:t>
            </a:r>
            <a:r>
              <a:rPr spc="-75" dirty="0"/>
              <a:t>stack  </a:t>
            </a:r>
            <a:r>
              <a:rPr spc="-125" dirty="0"/>
              <a:t>explicitly, </a:t>
            </a:r>
            <a:r>
              <a:rPr spc="-25" dirty="0"/>
              <a:t>rather </a:t>
            </a:r>
            <a:r>
              <a:rPr spc="-10" dirty="0"/>
              <a:t>than </a:t>
            </a:r>
            <a:r>
              <a:rPr spc="-95" dirty="0"/>
              <a:t>implicitly </a:t>
            </a:r>
            <a:r>
              <a:rPr spc="-114" dirty="0"/>
              <a:t>via </a:t>
            </a:r>
            <a:r>
              <a:rPr spc="-80" dirty="0"/>
              <a:t>recursive</a:t>
            </a:r>
            <a:r>
              <a:rPr spc="345" dirty="0"/>
              <a:t> </a:t>
            </a:r>
            <a:r>
              <a:rPr spc="-110" dirty="0"/>
              <a:t>calls</a:t>
            </a:r>
          </a:p>
          <a:p>
            <a:pPr marL="14732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7955" algn="l"/>
              </a:tabLst>
            </a:pPr>
            <a:r>
              <a:rPr spc="55" dirty="0"/>
              <a:t>Non </a:t>
            </a:r>
            <a:r>
              <a:rPr spc="-80" dirty="0"/>
              <a:t>recursive </a:t>
            </a:r>
            <a:r>
              <a:rPr spc="-70" dirty="0"/>
              <a:t>predictive </a:t>
            </a:r>
            <a:r>
              <a:rPr spc="-65" dirty="0"/>
              <a:t>parsing </a:t>
            </a:r>
            <a:r>
              <a:rPr spc="-105" dirty="0"/>
              <a:t>is </a:t>
            </a:r>
            <a:r>
              <a:rPr spc="-110" dirty="0"/>
              <a:t>a </a:t>
            </a:r>
            <a:r>
              <a:rPr spc="-55" dirty="0"/>
              <a:t>table </a:t>
            </a:r>
            <a:r>
              <a:rPr spc="-65" dirty="0"/>
              <a:t>driven</a:t>
            </a:r>
            <a:r>
              <a:rPr spc="405" dirty="0"/>
              <a:t> </a:t>
            </a:r>
            <a:r>
              <a:rPr spc="-45" dirty="0"/>
              <a:t>parser</a:t>
            </a:r>
          </a:p>
          <a:p>
            <a:pPr marL="147320" marR="508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7955" algn="l"/>
              </a:tabLst>
            </a:pPr>
            <a:r>
              <a:rPr spc="-5" dirty="0"/>
              <a:t>The </a:t>
            </a:r>
            <a:r>
              <a:rPr spc="-55" dirty="0"/>
              <a:t>table </a:t>
            </a:r>
            <a:r>
              <a:rPr spc="-65" dirty="0"/>
              <a:t>driven </a:t>
            </a:r>
            <a:r>
              <a:rPr spc="-70" dirty="0"/>
              <a:t>predictive </a:t>
            </a:r>
            <a:r>
              <a:rPr spc="-45" dirty="0"/>
              <a:t>parser </a:t>
            </a:r>
            <a:r>
              <a:rPr spc="-55" dirty="0"/>
              <a:t>has </a:t>
            </a:r>
            <a:r>
              <a:rPr spc="-75" dirty="0"/>
              <a:t>stack, </a:t>
            </a:r>
            <a:r>
              <a:rPr spc="-15" dirty="0"/>
              <a:t>input </a:t>
            </a:r>
            <a:r>
              <a:rPr spc="-45" dirty="0"/>
              <a:t>buffer, </a:t>
            </a:r>
            <a:r>
              <a:rPr spc="-65" dirty="0"/>
              <a:t>parsing </a:t>
            </a:r>
            <a:r>
              <a:rPr spc="-60" dirty="0"/>
              <a:t>table  </a:t>
            </a:r>
            <a:r>
              <a:rPr spc="-30" dirty="0"/>
              <a:t>and </a:t>
            </a:r>
            <a:r>
              <a:rPr spc="5" dirty="0"/>
              <a:t>output</a:t>
            </a:r>
            <a:r>
              <a:rPr spc="15" dirty="0"/>
              <a:t> </a:t>
            </a:r>
            <a:r>
              <a:rPr spc="-45" dirty="0"/>
              <a:t>stream</a:t>
            </a:r>
          </a:p>
          <a:p>
            <a:pPr marL="147320" marR="241935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7955" algn="l"/>
              </a:tabLst>
            </a:pPr>
            <a:r>
              <a:rPr spc="-5" dirty="0"/>
              <a:t>The </a:t>
            </a:r>
            <a:r>
              <a:rPr spc="-15" dirty="0"/>
              <a:t>input </a:t>
            </a:r>
            <a:r>
              <a:rPr spc="-30" dirty="0"/>
              <a:t>buffer </a:t>
            </a:r>
            <a:r>
              <a:rPr spc="-40" dirty="0"/>
              <a:t>contains </a:t>
            </a:r>
            <a:r>
              <a:rPr spc="-10" dirty="0"/>
              <a:t>the </a:t>
            </a:r>
            <a:r>
              <a:rPr spc="-40" dirty="0"/>
              <a:t>sentence </a:t>
            </a:r>
            <a:r>
              <a:rPr spc="30" dirty="0"/>
              <a:t>to </a:t>
            </a:r>
            <a:r>
              <a:rPr spc="-30" dirty="0"/>
              <a:t>be </a:t>
            </a:r>
            <a:r>
              <a:rPr spc="-45" dirty="0"/>
              <a:t>parsed </a:t>
            </a:r>
            <a:r>
              <a:rPr spc="-75" dirty="0"/>
              <a:t>followed </a:t>
            </a:r>
            <a:r>
              <a:rPr spc="-125" dirty="0"/>
              <a:t>by </a:t>
            </a:r>
            <a:r>
              <a:rPr spc="-150" dirty="0"/>
              <a:t>$ </a:t>
            </a:r>
            <a:r>
              <a:rPr spc="-95" dirty="0"/>
              <a:t>as  </a:t>
            </a:r>
            <a:r>
              <a:rPr spc="-45" dirty="0"/>
              <a:t>an </a:t>
            </a:r>
            <a:r>
              <a:rPr spc="-20" dirty="0"/>
              <a:t>end</a:t>
            </a:r>
            <a:r>
              <a:rPr spc="30" dirty="0"/>
              <a:t> </a:t>
            </a:r>
            <a:r>
              <a:rPr spc="-60" dirty="0"/>
              <a:t>marker</a:t>
            </a:r>
          </a:p>
          <a:p>
            <a:pPr marL="14732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7955" algn="l"/>
                <a:tab pos="4444365" algn="l"/>
              </a:tabLst>
            </a:pPr>
            <a:r>
              <a:rPr spc="-5" dirty="0"/>
              <a:t>The </a:t>
            </a:r>
            <a:r>
              <a:rPr spc="-75" dirty="0"/>
              <a:t>stack </a:t>
            </a:r>
            <a:r>
              <a:rPr spc="-40" dirty="0"/>
              <a:t>contains</a:t>
            </a:r>
            <a:r>
              <a:rPr spc="114" dirty="0"/>
              <a:t> </a:t>
            </a:r>
            <a:r>
              <a:rPr spc="-75" dirty="0"/>
              <a:t>symbols</a:t>
            </a:r>
            <a:r>
              <a:rPr spc="15" dirty="0"/>
              <a:t> </a:t>
            </a:r>
            <a:r>
              <a:rPr spc="-5" dirty="0"/>
              <a:t>of	</a:t>
            </a:r>
            <a:r>
              <a:rPr spc="-10" dirty="0"/>
              <a:t>the</a:t>
            </a:r>
            <a:r>
              <a:rPr spc="-5" dirty="0"/>
              <a:t> </a:t>
            </a:r>
            <a:r>
              <a:rPr spc="-55" dirty="0"/>
              <a:t>grammar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304800"/>
            <a:ext cx="90678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70" dirty="0">
                <a:solidFill>
                  <a:srgbClr val="262626"/>
                </a:solidFill>
              </a:rPr>
              <a:t>Nonrecursive </a:t>
            </a:r>
            <a:r>
              <a:rPr sz="4800" spc="-114" dirty="0">
                <a:solidFill>
                  <a:srgbClr val="262626"/>
                </a:solidFill>
              </a:rPr>
              <a:t>Predictive</a:t>
            </a:r>
            <a:r>
              <a:rPr sz="4800" spc="50" dirty="0">
                <a:solidFill>
                  <a:srgbClr val="262626"/>
                </a:solidFill>
              </a:rPr>
              <a:t> </a:t>
            </a:r>
            <a:r>
              <a:rPr sz="4800" spc="-130" dirty="0">
                <a:solidFill>
                  <a:srgbClr val="262626"/>
                </a:solidFill>
              </a:rPr>
              <a:t>Parsing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685800" y="1752600"/>
            <a:ext cx="9519531" cy="4467890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43510" indent="-131445">
              <a:lnSpc>
                <a:spcPct val="100000"/>
              </a:lnSpc>
              <a:spcBef>
                <a:spcPts val="10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6488430" algn="l"/>
              </a:tabLst>
            </a:pPr>
            <a:r>
              <a:rPr sz="2800" spc="-85" dirty="0">
                <a:latin typeface="Times New Roman"/>
                <a:cs typeface="Times New Roman"/>
              </a:rPr>
              <a:t>Initially </a:t>
            </a:r>
            <a:r>
              <a:rPr sz="2800" spc="-75" dirty="0">
                <a:latin typeface="Times New Roman"/>
                <a:cs typeface="Times New Roman"/>
              </a:rPr>
              <a:t>stack </a:t>
            </a:r>
            <a:r>
              <a:rPr sz="2800" spc="-40" dirty="0">
                <a:latin typeface="Times New Roman"/>
                <a:cs typeface="Times New Roman"/>
              </a:rPr>
              <a:t>contains </a:t>
            </a:r>
            <a:r>
              <a:rPr sz="2800" spc="-15" dirty="0">
                <a:latin typeface="Times New Roman"/>
                <a:cs typeface="Times New Roman"/>
              </a:rPr>
              <a:t>start </a:t>
            </a:r>
            <a:r>
              <a:rPr sz="2800" spc="-75" dirty="0">
                <a:latin typeface="Times New Roman"/>
                <a:cs typeface="Times New Roman"/>
              </a:rPr>
              <a:t>symbol </a:t>
            </a:r>
            <a:r>
              <a:rPr sz="2800" spc="25" dirty="0">
                <a:latin typeface="Times New Roman"/>
                <a:cs typeface="Times New Roman"/>
              </a:rPr>
              <a:t>on</a:t>
            </a:r>
            <a:r>
              <a:rPr sz="2800" spc="345" dirty="0">
                <a:latin typeface="Times New Roman"/>
                <a:cs typeface="Times New Roman"/>
              </a:rPr>
              <a:t> </a:t>
            </a:r>
            <a:r>
              <a:rPr sz="2800" spc="25" dirty="0">
                <a:latin typeface="Times New Roman"/>
                <a:cs typeface="Times New Roman"/>
              </a:rPr>
              <a:t>top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150" dirty="0">
                <a:latin typeface="Times New Roman"/>
                <a:cs typeface="Times New Roman"/>
              </a:rPr>
              <a:t>$</a:t>
            </a:r>
            <a:endParaRPr sz="2800">
              <a:latin typeface="Times New Roman"/>
              <a:cs typeface="Times New Roman"/>
            </a:endParaRPr>
          </a:p>
          <a:p>
            <a:pPr marL="143510" marR="492759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45" dirty="0">
                <a:latin typeface="Times New Roman"/>
                <a:cs typeface="Times New Roman"/>
              </a:rPr>
              <a:t>When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75" dirty="0">
                <a:latin typeface="Times New Roman"/>
                <a:cs typeface="Times New Roman"/>
              </a:rPr>
              <a:t>stack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40" dirty="0">
                <a:latin typeface="Times New Roman"/>
                <a:cs typeface="Times New Roman"/>
              </a:rPr>
              <a:t>emptied </a:t>
            </a:r>
            <a:r>
              <a:rPr sz="2800" spc="-114" dirty="0">
                <a:latin typeface="Times New Roman"/>
                <a:cs typeface="Times New Roman"/>
              </a:rPr>
              <a:t>(i.e. </a:t>
            </a:r>
            <a:r>
              <a:rPr sz="2800" spc="-85" dirty="0">
                <a:latin typeface="Times New Roman"/>
                <a:cs typeface="Times New Roman"/>
              </a:rPr>
              <a:t>only </a:t>
            </a:r>
            <a:r>
              <a:rPr sz="2800" spc="-150" dirty="0">
                <a:latin typeface="Times New Roman"/>
                <a:cs typeface="Times New Roman"/>
              </a:rPr>
              <a:t>$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55" dirty="0">
                <a:latin typeface="Times New Roman"/>
                <a:cs typeface="Times New Roman"/>
              </a:rPr>
              <a:t>left in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85" dirty="0">
                <a:latin typeface="Times New Roman"/>
                <a:cs typeface="Times New Roman"/>
              </a:rPr>
              <a:t>stack), </a:t>
            </a:r>
            <a:r>
              <a:rPr sz="2800" spc="-65" dirty="0">
                <a:latin typeface="Times New Roman"/>
                <a:cs typeface="Times New Roman"/>
              </a:rPr>
              <a:t>parsing </a:t>
            </a:r>
            <a:r>
              <a:rPr sz="2800" spc="-105" dirty="0">
                <a:latin typeface="Times New Roman"/>
                <a:cs typeface="Times New Roman"/>
              </a:rPr>
              <a:t>is  </a:t>
            </a:r>
            <a:r>
              <a:rPr sz="2800" spc="-40" dirty="0">
                <a:latin typeface="Times New Roman"/>
                <a:cs typeface="Times New Roman"/>
              </a:rPr>
              <a:t>completed</a:t>
            </a:r>
            <a:endParaRPr sz="2800">
              <a:latin typeface="Times New Roman"/>
              <a:cs typeface="Times New Roman"/>
            </a:endParaRPr>
          </a:p>
          <a:p>
            <a:pPr marL="143510" marR="508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75" dirty="0">
                <a:latin typeface="Times New Roman"/>
                <a:cs typeface="Times New Roman"/>
              </a:rPr>
              <a:t>Parsing </a:t>
            </a:r>
            <a:r>
              <a:rPr sz="2800" spc="-55" dirty="0">
                <a:latin typeface="Times New Roman"/>
                <a:cs typeface="Times New Roman"/>
              </a:rPr>
              <a:t>table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55" dirty="0">
                <a:latin typeface="Times New Roman"/>
                <a:cs typeface="Times New Roman"/>
              </a:rPr>
              <a:t>two dimensional </a:t>
            </a:r>
            <a:r>
              <a:rPr sz="2800" spc="-90" dirty="0">
                <a:latin typeface="Times New Roman"/>
                <a:cs typeface="Times New Roman"/>
              </a:rPr>
              <a:t>array </a:t>
            </a:r>
            <a:r>
              <a:rPr sz="2800" spc="-145" dirty="0">
                <a:latin typeface="Times New Roman"/>
                <a:cs typeface="Times New Roman"/>
              </a:rPr>
              <a:t>M[A,a] </a:t>
            </a:r>
            <a:r>
              <a:rPr sz="2800" spc="-50" dirty="0">
                <a:latin typeface="Times New Roman"/>
                <a:cs typeface="Times New Roman"/>
              </a:rPr>
              <a:t>containing </a:t>
            </a:r>
            <a:r>
              <a:rPr sz="2800" spc="-25" dirty="0">
                <a:latin typeface="Times New Roman"/>
                <a:cs typeface="Times New Roman"/>
              </a:rPr>
              <a:t>information  </a:t>
            </a:r>
            <a:r>
              <a:rPr sz="2800" spc="-15" dirty="0">
                <a:latin typeface="Times New Roman"/>
                <a:cs typeface="Times New Roman"/>
              </a:rPr>
              <a:t>about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15" dirty="0">
                <a:latin typeface="Times New Roman"/>
                <a:cs typeface="Times New Roman"/>
              </a:rPr>
              <a:t>production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30" dirty="0">
                <a:latin typeface="Times New Roman"/>
                <a:cs typeface="Times New Roman"/>
              </a:rPr>
              <a:t>be </a:t>
            </a:r>
            <a:r>
              <a:rPr sz="2800" spc="-50" dirty="0">
                <a:latin typeface="Times New Roman"/>
                <a:cs typeface="Times New Roman"/>
              </a:rPr>
              <a:t>used </a:t>
            </a:r>
            <a:r>
              <a:rPr sz="2800" spc="10" dirty="0">
                <a:latin typeface="Times New Roman"/>
                <a:cs typeface="Times New Roman"/>
              </a:rPr>
              <a:t>upon </a:t>
            </a:r>
            <a:r>
              <a:rPr sz="2800" spc="-85" dirty="0">
                <a:latin typeface="Times New Roman"/>
                <a:cs typeface="Times New Roman"/>
              </a:rPr>
              <a:t>seeing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45" dirty="0">
                <a:latin typeface="Times New Roman"/>
                <a:cs typeface="Times New Roman"/>
              </a:rPr>
              <a:t>terminal </a:t>
            </a:r>
            <a:r>
              <a:rPr sz="2800" spc="-40" dirty="0">
                <a:latin typeface="Times New Roman"/>
                <a:cs typeface="Times New Roman"/>
              </a:rPr>
              <a:t>at </a:t>
            </a:r>
            <a:r>
              <a:rPr sz="2800" spc="-15" dirty="0">
                <a:latin typeface="Times New Roman"/>
                <a:cs typeface="Times New Roman"/>
              </a:rPr>
              <a:t>input </a:t>
            </a:r>
            <a:r>
              <a:rPr sz="2800" spc="-35" dirty="0">
                <a:latin typeface="Times New Roman"/>
                <a:cs typeface="Times New Roman"/>
              </a:rPr>
              <a:t>and  </a:t>
            </a:r>
            <a:r>
              <a:rPr sz="2800" spc="-30" dirty="0">
                <a:latin typeface="Times New Roman"/>
                <a:cs typeface="Times New Roman"/>
              </a:rPr>
              <a:t>nonterminal </a:t>
            </a:r>
            <a:r>
              <a:rPr sz="2800" spc="-40" dirty="0">
                <a:latin typeface="Times New Roman"/>
                <a:cs typeface="Times New Roman"/>
              </a:rPr>
              <a:t>at 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45" dirty="0">
                <a:latin typeface="Times New Roman"/>
                <a:cs typeface="Times New Roman"/>
              </a:rPr>
              <a:t> </a:t>
            </a:r>
            <a:r>
              <a:rPr sz="2800" spc="-75" dirty="0">
                <a:latin typeface="Times New Roman"/>
                <a:cs typeface="Times New Roman"/>
              </a:rPr>
              <a:t>stack</a:t>
            </a:r>
            <a:endParaRPr sz="2800">
              <a:latin typeface="Times New Roman"/>
              <a:cs typeface="Times New Roman"/>
            </a:endParaRPr>
          </a:p>
          <a:p>
            <a:pPr marL="14351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20" dirty="0">
                <a:latin typeface="Times New Roman"/>
                <a:cs typeface="Times New Roman"/>
              </a:rPr>
              <a:t>Each </a:t>
            </a:r>
            <a:r>
              <a:rPr sz="2800" spc="-40" dirty="0">
                <a:latin typeface="Times New Roman"/>
                <a:cs typeface="Times New Roman"/>
              </a:rPr>
              <a:t>entry </a:t>
            </a:r>
            <a:r>
              <a:rPr sz="2800" spc="-55" dirty="0">
                <a:latin typeface="Times New Roman"/>
                <a:cs typeface="Times New Roman"/>
              </a:rPr>
              <a:t>in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65" dirty="0">
                <a:latin typeface="Times New Roman"/>
                <a:cs typeface="Times New Roman"/>
              </a:rPr>
              <a:t>parsing </a:t>
            </a:r>
            <a:r>
              <a:rPr sz="2800" spc="-55" dirty="0">
                <a:latin typeface="Times New Roman"/>
                <a:cs typeface="Times New Roman"/>
              </a:rPr>
              <a:t>table </a:t>
            </a:r>
            <a:r>
              <a:rPr sz="2800" spc="-35" dirty="0">
                <a:latin typeface="Times New Roman"/>
                <a:cs typeface="Times New Roman"/>
              </a:rPr>
              <a:t>holds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15" dirty="0">
                <a:latin typeface="Times New Roman"/>
                <a:cs typeface="Times New Roman"/>
              </a:rPr>
              <a:t>production</a:t>
            </a:r>
            <a:r>
              <a:rPr sz="2800" spc="250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rule</a:t>
            </a:r>
            <a:endParaRPr sz="2800">
              <a:latin typeface="Times New Roman"/>
              <a:cs typeface="Times New Roman"/>
            </a:endParaRPr>
          </a:p>
          <a:p>
            <a:pPr marL="143510" marR="113919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20" dirty="0">
                <a:latin typeface="Times New Roman"/>
                <a:cs typeface="Times New Roman"/>
              </a:rPr>
              <a:t>Each </a:t>
            </a:r>
            <a:r>
              <a:rPr sz="2800" spc="-40" dirty="0">
                <a:latin typeface="Times New Roman"/>
                <a:cs typeface="Times New Roman"/>
              </a:rPr>
              <a:t>column </a:t>
            </a:r>
            <a:r>
              <a:rPr sz="2800" spc="-35" dirty="0">
                <a:latin typeface="Times New Roman"/>
                <a:cs typeface="Times New Roman"/>
              </a:rPr>
              <a:t>holds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45" dirty="0">
                <a:latin typeface="Times New Roman"/>
                <a:cs typeface="Times New Roman"/>
              </a:rPr>
              <a:t>terminal </a:t>
            </a:r>
            <a:r>
              <a:rPr sz="2800" spc="10" dirty="0">
                <a:latin typeface="Times New Roman"/>
                <a:cs typeface="Times New Roman"/>
              </a:rPr>
              <a:t>or </a:t>
            </a:r>
            <a:r>
              <a:rPr sz="2800" spc="-120" dirty="0">
                <a:latin typeface="Times New Roman"/>
                <a:cs typeface="Times New Roman"/>
              </a:rPr>
              <a:t>$,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-70" dirty="0">
                <a:latin typeface="Times New Roman"/>
                <a:cs typeface="Times New Roman"/>
              </a:rPr>
              <a:t>each </a:t>
            </a:r>
            <a:r>
              <a:rPr sz="2800" spc="-60" dirty="0">
                <a:latin typeface="Times New Roman"/>
                <a:cs typeface="Times New Roman"/>
              </a:rPr>
              <a:t>row </a:t>
            </a:r>
            <a:r>
              <a:rPr sz="2800" spc="-35" dirty="0">
                <a:latin typeface="Times New Roman"/>
                <a:cs typeface="Times New Roman"/>
              </a:rPr>
              <a:t>holds </a:t>
            </a:r>
            <a:r>
              <a:rPr sz="2800" spc="20" dirty="0">
                <a:latin typeface="Times New Roman"/>
                <a:cs typeface="Times New Roman"/>
              </a:rPr>
              <a:t>non  </a:t>
            </a:r>
            <a:r>
              <a:rPr sz="2800" spc="-45" dirty="0">
                <a:latin typeface="Times New Roman"/>
                <a:cs typeface="Times New Roman"/>
              </a:rPr>
              <a:t>terminal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75" dirty="0">
                <a:latin typeface="Times New Roman"/>
                <a:cs typeface="Times New Roman"/>
              </a:rPr>
              <a:t>symbols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381000"/>
            <a:ext cx="92964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70" dirty="0">
                <a:solidFill>
                  <a:srgbClr val="262626"/>
                </a:solidFill>
              </a:rPr>
              <a:t>Nonrecursive </a:t>
            </a:r>
            <a:r>
              <a:rPr sz="4800" spc="-114" dirty="0">
                <a:solidFill>
                  <a:srgbClr val="262626"/>
                </a:solidFill>
              </a:rPr>
              <a:t>Predictive</a:t>
            </a:r>
            <a:r>
              <a:rPr sz="4800" spc="50" dirty="0">
                <a:solidFill>
                  <a:srgbClr val="262626"/>
                </a:solidFill>
              </a:rPr>
              <a:t> </a:t>
            </a:r>
            <a:r>
              <a:rPr sz="4800" spc="-130" dirty="0">
                <a:solidFill>
                  <a:srgbClr val="262626"/>
                </a:solidFill>
              </a:rPr>
              <a:t>Parsing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762000" y="1905000"/>
            <a:ext cx="9595731" cy="3921586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43510" indent="-131445">
              <a:lnSpc>
                <a:spcPct val="100000"/>
              </a:lnSpc>
              <a:spcBef>
                <a:spcPts val="10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u="heavy" spc="-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Algorithm:</a:t>
            </a:r>
            <a:endParaRPr sz="2800">
              <a:latin typeface="Times New Roman"/>
              <a:cs typeface="Times New Roman"/>
            </a:endParaRPr>
          </a:p>
          <a:p>
            <a:pPr marL="14351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15" dirty="0">
                <a:latin typeface="Times New Roman"/>
                <a:cs typeface="Times New Roman"/>
              </a:rPr>
              <a:t>INPUT: </a:t>
            </a:r>
            <a:r>
              <a:rPr sz="2800" spc="-130" dirty="0">
                <a:latin typeface="Times New Roman"/>
                <a:cs typeface="Times New Roman"/>
              </a:rPr>
              <a:t>A </a:t>
            </a:r>
            <a:r>
              <a:rPr sz="2800" spc="-55" dirty="0">
                <a:latin typeface="Times New Roman"/>
                <a:cs typeface="Times New Roman"/>
              </a:rPr>
              <a:t>string </a:t>
            </a:r>
            <a:r>
              <a:rPr sz="2800" b="1" spc="-40" dirty="0">
                <a:latin typeface="Times New Roman"/>
                <a:cs typeface="Times New Roman"/>
              </a:rPr>
              <a:t>w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65" dirty="0">
                <a:latin typeface="Times New Roman"/>
                <a:cs typeface="Times New Roman"/>
              </a:rPr>
              <a:t>parsing </a:t>
            </a:r>
            <a:r>
              <a:rPr sz="2800" spc="-55" dirty="0">
                <a:latin typeface="Times New Roman"/>
                <a:cs typeface="Times New Roman"/>
              </a:rPr>
              <a:t>table </a:t>
            </a:r>
            <a:r>
              <a:rPr sz="2800" b="1" spc="-80" dirty="0">
                <a:latin typeface="Times New Roman"/>
                <a:cs typeface="Times New Roman"/>
              </a:rPr>
              <a:t>M </a:t>
            </a:r>
            <a:r>
              <a:rPr sz="2800" spc="-5" dirty="0">
                <a:latin typeface="Times New Roman"/>
                <a:cs typeface="Times New Roman"/>
              </a:rPr>
              <a:t>for </a:t>
            </a:r>
            <a:r>
              <a:rPr sz="2800" spc="-55" dirty="0">
                <a:latin typeface="Times New Roman"/>
                <a:cs typeface="Times New Roman"/>
              </a:rPr>
              <a:t>grammar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b="1" spc="-114" dirty="0">
                <a:latin typeface="Times New Roman"/>
                <a:cs typeface="Times New Roman"/>
              </a:rPr>
              <a:t>G</a:t>
            </a:r>
            <a:r>
              <a:rPr sz="2800" spc="-114" dirty="0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  <a:p>
            <a:pPr marL="143510" marR="227965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2094230" algn="l"/>
                <a:tab pos="7343140" algn="l"/>
              </a:tabLst>
            </a:pPr>
            <a:r>
              <a:rPr sz="2800" spc="-25" dirty="0">
                <a:latin typeface="Times New Roman"/>
                <a:cs typeface="Times New Roman"/>
              </a:rPr>
              <a:t>OUTPUT: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15" dirty="0">
                <a:latin typeface="Times New Roman"/>
                <a:cs typeface="Times New Roman"/>
              </a:rPr>
              <a:t>If	</a:t>
            </a:r>
            <a:r>
              <a:rPr sz="2800" b="1" spc="-40" dirty="0">
                <a:latin typeface="Times New Roman"/>
                <a:cs typeface="Times New Roman"/>
              </a:rPr>
              <a:t>w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55" dirty="0">
                <a:latin typeface="Times New Roman"/>
                <a:cs typeface="Times New Roman"/>
              </a:rPr>
              <a:t>in </a:t>
            </a:r>
            <a:r>
              <a:rPr sz="2800" b="1" spc="-45" dirty="0">
                <a:latin typeface="Times New Roman"/>
                <a:cs typeface="Times New Roman"/>
              </a:rPr>
              <a:t>L(G)</a:t>
            </a:r>
            <a:r>
              <a:rPr sz="2800" spc="-45" dirty="0">
                <a:latin typeface="Times New Roman"/>
                <a:cs typeface="Times New Roman"/>
              </a:rPr>
              <a:t>,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30" dirty="0">
                <a:latin typeface="Times New Roman"/>
                <a:cs typeface="Times New Roman"/>
              </a:rPr>
              <a:t>leftmost</a:t>
            </a:r>
            <a:r>
              <a:rPr sz="2800" spc="390" dirty="0">
                <a:latin typeface="Times New Roman"/>
                <a:cs typeface="Times New Roman"/>
              </a:rPr>
              <a:t> </a:t>
            </a:r>
            <a:r>
              <a:rPr sz="2800" spc="-60" dirty="0">
                <a:latin typeface="Times New Roman"/>
                <a:cs typeface="Times New Roman"/>
              </a:rPr>
              <a:t>derivation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b="1" spc="-105" dirty="0">
                <a:latin typeface="Times New Roman"/>
                <a:cs typeface="Times New Roman"/>
              </a:rPr>
              <a:t>w</a:t>
            </a:r>
            <a:r>
              <a:rPr sz="2800" spc="-105" dirty="0">
                <a:latin typeface="Times New Roman"/>
                <a:cs typeface="Times New Roman"/>
              </a:rPr>
              <a:t>; </a:t>
            </a:r>
            <a:r>
              <a:rPr sz="2800" spc="-60" dirty="0">
                <a:latin typeface="Times New Roman"/>
                <a:cs typeface="Times New Roman"/>
              </a:rPr>
              <a:t>otherwise, </a:t>
            </a:r>
            <a:r>
              <a:rPr sz="2800" spc="-45" dirty="0">
                <a:latin typeface="Times New Roman"/>
                <a:cs typeface="Times New Roman"/>
              </a:rPr>
              <a:t>an  </a:t>
            </a:r>
            <a:r>
              <a:rPr sz="2800" dirty="0">
                <a:latin typeface="Times New Roman"/>
                <a:cs typeface="Times New Roman"/>
              </a:rPr>
              <a:t>error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indication.</a:t>
            </a:r>
            <a:endParaRPr sz="2800">
              <a:latin typeface="Times New Roman"/>
              <a:cs typeface="Times New Roman"/>
            </a:endParaRPr>
          </a:p>
          <a:p>
            <a:pPr marL="143510" marR="508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5492750" algn="l"/>
                <a:tab pos="7277734" algn="l"/>
              </a:tabLst>
            </a:pPr>
            <a:r>
              <a:rPr sz="2800" spc="25" dirty="0">
                <a:latin typeface="Times New Roman"/>
                <a:cs typeface="Times New Roman"/>
              </a:rPr>
              <a:t>METHOD: </a:t>
            </a:r>
            <a:r>
              <a:rPr sz="2800" spc="-110" dirty="0">
                <a:latin typeface="Times New Roman"/>
                <a:cs typeface="Times New Roman"/>
              </a:rPr>
              <a:t>Initially,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45" dirty="0">
                <a:latin typeface="Times New Roman"/>
                <a:cs typeface="Times New Roman"/>
              </a:rPr>
              <a:t>parser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55" dirty="0">
                <a:latin typeface="Times New Roman"/>
                <a:cs typeface="Times New Roman"/>
              </a:rPr>
              <a:t>in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45" dirty="0">
                <a:latin typeface="Times New Roman"/>
                <a:cs typeface="Times New Roman"/>
              </a:rPr>
              <a:t>configuration </a:t>
            </a:r>
            <a:r>
              <a:rPr sz="2800" spc="-65" dirty="0">
                <a:latin typeface="Times New Roman"/>
                <a:cs typeface="Times New Roman"/>
              </a:rPr>
              <a:t>with </a:t>
            </a:r>
            <a:r>
              <a:rPr sz="2800" b="1" spc="-70" dirty="0">
                <a:latin typeface="Times New Roman"/>
                <a:cs typeface="Times New Roman"/>
              </a:rPr>
              <a:t>w$ </a:t>
            </a:r>
            <a:r>
              <a:rPr sz="2800" spc="-55" dirty="0">
                <a:latin typeface="Times New Roman"/>
                <a:cs typeface="Times New Roman"/>
              </a:rPr>
              <a:t>in </a:t>
            </a:r>
            <a:r>
              <a:rPr sz="2800" spc="-10" dirty="0">
                <a:latin typeface="Times New Roman"/>
                <a:cs typeface="Times New Roman"/>
              </a:rPr>
              <a:t>the  </a:t>
            </a:r>
            <a:r>
              <a:rPr sz="2800" spc="-15" dirty="0">
                <a:latin typeface="Times New Roman"/>
                <a:cs typeface="Times New Roman"/>
              </a:rPr>
              <a:t>input </a:t>
            </a:r>
            <a:r>
              <a:rPr sz="2800" spc="-30" dirty="0">
                <a:latin typeface="Times New Roman"/>
                <a:cs typeface="Times New Roman"/>
              </a:rPr>
              <a:t>buffer and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15" dirty="0">
                <a:latin typeface="Times New Roman"/>
                <a:cs typeface="Times New Roman"/>
              </a:rPr>
              <a:t>start </a:t>
            </a:r>
            <a:r>
              <a:rPr sz="2800" spc="-75" dirty="0">
                <a:latin typeface="Times New Roman"/>
                <a:cs typeface="Times New Roman"/>
              </a:rPr>
              <a:t>symbol</a:t>
            </a:r>
            <a:r>
              <a:rPr sz="2800" spc="195" dirty="0">
                <a:latin typeface="Times New Roman"/>
                <a:cs typeface="Times New Roman"/>
              </a:rPr>
              <a:t> </a:t>
            </a:r>
            <a:r>
              <a:rPr sz="2800" b="1" spc="-130" dirty="0">
                <a:latin typeface="Times New Roman"/>
                <a:cs typeface="Times New Roman"/>
              </a:rPr>
              <a:t>S</a:t>
            </a:r>
            <a:r>
              <a:rPr sz="2800" b="1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b="1" spc="-140" dirty="0">
                <a:latin typeface="Times New Roman"/>
                <a:cs typeface="Times New Roman"/>
              </a:rPr>
              <a:t>G </a:t>
            </a:r>
            <a:r>
              <a:rPr sz="2800" spc="25" dirty="0">
                <a:latin typeface="Times New Roman"/>
                <a:cs typeface="Times New Roman"/>
              </a:rPr>
              <a:t>on</a:t>
            </a:r>
            <a:r>
              <a:rPr sz="2800" spc="140" dirty="0">
                <a:latin typeface="Times New Roman"/>
                <a:cs typeface="Times New Roman"/>
              </a:rPr>
              <a:t> </a:t>
            </a:r>
            <a:r>
              <a:rPr sz="2800" spc="25" dirty="0">
                <a:latin typeface="Times New Roman"/>
                <a:cs typeface="Times New Roman"/>
              </a:rPr>
              <a:t>top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75" dirty="0">
                <a:latin typeface="Times New Roman"/>
                <a:cs typeface="Times New Roman"/>
              </a:rPr>
              <a:t>stack, </a:t>
            </a:r>
            <a:r>
              <a:rPr sz="2800" spc="-65" dirty="0">
                <a:latin typeface="Times New Roman"/>
                <a:cs typeface="Times New Roman"/>
              </a:rPr>
              <a:t>above </a:t>
            </a:r>
            <a:r>
              <a:rPr sz="2800" b="1" spc="-90" dirty="0">
                <a:latin typeface="Times New Roman"/>
                <a:cs typeface="Times New Roman"/>
              </a:rPr>
              <a:t>$</a:t>
            </a:r>
            <a:r>
              <a:rPr sz="2800" spc="-90" dirty="0">
                <a:latin typeface="Times New Roman"/>
                <a:cs typeface="Times New Roman"/>
              </a:rPr>
              <a:t>.  </a:t>
            </a:r>
            <a:r>
              <a:rPr sz="2800" spc="-5" dirty="0">
                <a:latin typeface="Times New Roman"/>
                <a:cs typeface="Times New Roman"/>
              </a:rPr>
              <a:t>The </a:t>
            </a:r>
            <a:r>
              <a:rPr sz="2800" spc="-85" dirty="0">
                <a:latin typeface="Times New Roman"/>
                <a:cs typeface="Times New Roman"/>
              </a:rPr>
              <a:t>following </a:t>
            </a:r>
            <a:r>
              <a:rPr sz="2800" spc="-50" dirty="0">
                <a:latin typeface="Times New Roman"/>
                <a:cs typeface="Times New Roman"/>
              </a:rPr>
              <a:t>algorithm </a:t>
            </a:r>
            <a:r>
              <a:rPr sz="2800" spc="-65" dirty="0">
                <a:latin typeface="Times New Roman"/>
                <a:cs typeface="Times New Roman"/>
              </a:rPr>
              <a:t>uses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70" dirty="0">
                <a:latin typeface="Times New Roman"/>
                <a:cs typeface="Times New Roman"/>
              </a:rPr>
              <a:t>predictive </a:t>
            </a:r>
            <a:r>
              <a:rPr sz="2800" spc="-65" dirty="0">
                <a:latin typeface="Times New Roman"/>
                <a:cs typeface="Times New Roman"/>
              </a:rPr>
              <a:t>parsing </a:t>
            </a:r>
            <a:r>
              <a:rPr sz="2800" spc="-55" dirty="0">
                <a:latin typeface="Times New Roman"/>
                <a:cs typeface="Times New Roman"/>
              </a:rPr>
              <a:t>table </a:t>
            </a:r>
            <a:r>
              <a:rPr sz="2800" b="1" spc="-80" dirty="0">
                <a:latin typeface="Times New Roman"/>
                <a:cs typeface="Times New Roman"/>
              </a:rPr>
              <a:t>M </a:t>
            </a:r>
            <a:r>
              <a:rPr sz="2800" spc="25" dirty="0">
                <a:latin typeface="Times New Roman"/>
                <a:cs typeface="Times New Roman"/>
              </a:rPr>
              <a:t>to  </a:t>
            </a:r>
            <a:r>
              <a:rPr sz="2800" spc="-25" dirty="0">
                <a:latin typeface="Times New Roman"/>
                <a:cs typeface="Times New Roman"/>
              </a:rPr>
              <a:t>produce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70" dirty="0">
                <a:latin typeface="Times New Roman"/>
                <a:cs typeface="Times New Roman"/>
              </a:rPr>
              <a:t>predictive </a:t>
            </a:r>
            <a:r>
              <a:rPr sz="2800" spc="-50" dirty="0">
                <a:latin typeface="Times New Roman"/>
                <a:cs typeface="Times New Roman"/>
              </a:rPr>
              <a:t>parse </a:t>
            </a:r>
            <a:r>
              <a:rPr sz="2800" spc="-5" dirty="0">
                <a:latin typeface="Times New Roman"/>
                <a:cs typeface="Times New Roman"/>
              </a:rPr>
              <a:t>for 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229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input.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4724" y="661003"/>
            <a:ext cx="9441698" cy="55079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304800"/>
            <a:ext cx="89154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70" dirty="0">
                <a:solidFill>
                  <a:srgbClr val="262626"/>
                </a:solidFill>
              </a:rPr>
              <a:t>Nonrecursive </a:t>
            </a:r>
            <a:r>
              <a:rPr sz="4800" spc="-114" dirty="0">
                <a:solidFill>
                  <a:srgbClr val="262626"/>
                </a:solidFill>
              </a:rPr>
              <a:t>Predictive</a:t>
            </a:r>
            <a:r>
              <a:rPr sz="4800" spc="50" dirty="0">
                <a:solidFill>
                  <a:srgbClr val="262626"/>
                </a:solidFill>
              </a:rPr>
              <a:t> </a:t>
            </a:r>
            <a:r>
              <a:rPr sz="4800" spc="-130" dirty="0">
                <a:solidFill>
                  <a:srgbClr val="262626"/>
                </a:solidFill>
              </a:rPr>
              <a:t>Parsing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1025842" y="1999992"/>
            <a:ext cx="7051358" cy="3308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6800"/>
              </a:lnSpc>
              <a:spcBef>
                <a:spcPts val="100"/>
              </a:spcBef>
            </a:pPr>
            <a:r>
              <a:rPr sz="2800" u="heavy" spc="-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Example </a:t>
            </a:r>
            <a:r>
              <a:rPr sz="2800" u="heavy" spc="-1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1:</a:t>
            </a:r>
            <a:r>
              <a:rPr sz="2800" spc="-130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Consider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55">
                <a:latin typeface="Times New Roman"/>
                <a:cs typeface="Times New Roman"/>
              </a:rPr>
              <a:t>grammar  </a:t>
            </a:r>
            <a:endParaRPr lang="en-US" sz="2800" spc="-55" dirty="0" smtClean="0">
              <a:latin typeface="Times New Roman"/>
              <a:cs typeface="Times New Roman"/>
            </a:endParaRPr>
          </a:p>
          <a:p>
            <a:pPr marL="12700" marR="5080">
              <a:lnSpc>
                <a:spcPct val="126800"/>
              </a:lnSpc>
              <a:spcBef>
                <a:spcPts val="100"/>
              </a:spcBef>
            </a:pPr>
            <a:r>
              <a:rPr sz="2800" spc="125" smtClean="0">
                <a:latin typeface="Times New Roman"/>
                <a:cs typeface="Times New Roman"/>
              </a:rPr>
              <a:t>E </a:t>
            </a:r>
            <a:r>
              <a:rPr sz="2800" dirty="0">
                <a:latin typeface="Times New Roman"/>
                <a:cs typeface="Times New Roman"/>
              </a:rPr>
              <a:t>→</a:t>
            </a:r>
            <a:r>
              <a:rPr sz="2800" spc="-135" dirty="0">
                <a:latin typeface="Times New Roman"/>
                <a:cs typeface="Times New Roman"/>
              </a:rPr>
              <a:t> </a:t>
            </a:r>
            <a:r>
              <a:rPr sz="2800" spc="45" dirty="0">
                <a:latin typeface="Times New Roman"/>
                <a:cs typeface="Times New Roman"/>
              </a:rPr>
              <a:t>TE</a:t>
            </a:r>
            <a:r>
              <a:rPr sz="2800" i="1" spc="45" dirty="0">
                <a:latin typeface="Times New Roman"/>
                <a:cs typeface="Times New Roman"/>
              </a:rPr>
              <a:t>'</a:t>
            </a:r>
            <a:endParaRPr sz="2800">
              <a:latin typeface="Times New Roman"/>
              <a:cs typeface="Times New Roman"/>
            </a:endParaRPr>
          </a:p>
          <a:p>
            <a:pPr marL="12700" marR="2646680">
              <a:lnSpc>
                <a:spcPct val="126800"/>
              </a:lnSpc>
            </a:pPr>
            <a:r>
              <a:rPr sz="2800" spc="65" dirty="0">
                <a:latin typeface="Times New Roman"/>
                <a:cs typeface="Times New Roman"/>
              </a:rPr>
              <a:t>E</a:t>
            </a:r>
            <a:r>
              <a:rPr sz="2800" i="1" spc="65" dirty="0">
                <a:latin typeface="Times New Roman"/>
                <a:cs typeface="Times New Roman"/>
              </a:rPr>
              <a:t>'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105" dirty="0">
                <a:latin typeface="Times New Roman"/>
                <a:cs typeface="Times New Roman"/>
              </a:rPr>
              <a:t>+TE</a:t>
            </a:r>
            <a:r>
              <a:rPr sz="2800" i="1" spc="105" dirty="0">
                <a:latin typeface="Times New Roman"/>
                <a:cs typeface="Times New Roman"/>
              </a:rPr>
              <a:t>' </a:t>
            </a:r>
            <a:r>
              <a:rPr sz="2800" spc="835" dirty="0">
                <a:latin typeface="Times New Roman"/>
                <a:cs typeface="Times New Roman"/>
              </a:rPr>
              <a:t>|</a:t>
            </a:r>
            <a:r>
              <a:rPr sz="2800" spc="-260" dirty="0">
                <a:latin typeface="Times New Roman"/>
                <a:cs typeface="Times New Roman"/>
              </a:rPr>
              <a:t> </a:t>
            </a:r>
            <a:r>
              <a:rPr sz="2800" spc="-130">
                <a:latin typeface="Times New Roman"/>
                <a:cs typeface="Times New Roman"/>
              </a:rPr>
              <a:t>ε  </a:t>
            </a:r>
            <a:endParaRPr lang="en-US" sz="2800" spc="-130" dirty="0" smtClean="0">
              <a:latin typeface="Times New Roman"/>
              <a:cs typeface="Times New Roman"/>
            </a:endParaRPr>
          </a:p>
          <a:p>
            <a:pPr marL="12700" marR="2646680">
              <a:lnSpc>
                <a:spcPct val="126800"/>
              </a:lnSpc>
            </a:pPr>
            <a:r>
              <a:rPr sz="2800" spc="10" smtClean="0">
                <a:latin typeface="Times New Roman"/>
                <a:cs typeface="Times New Roman"/>
              </a:rPr>
              <a:t>T </a:t>
            </a:r>
            <a:r>
              <a:rPr sz="2800" dirty="0">
                <a:latin typeface="Times New Roman"/>
                <a:cs typeface="Times New Roman"/>
              </a:rPr>
              <a:t>→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FT</a:t>
            </a:r>
            <a:r>
              <a:rPr sz="2800" i="1" spc="10" dirty="0">
                <a:latin typeface="Times New Roman"/>
                <a:cs typeface="Times New Roman"/>
              </a:rPr>
              <a:t>'</a:t>
            </a:r>
            <a:endParaRPr sz="2800">
              <a:latin typeface="Times New Roman"/>
              <a:cs typeface="Times New Roman"/>
            </a:endParaRPr>
          </a:p>
          <a:p>
            <a:pPr marL="12700" marR="2780030">
              <a:lnSpc>
                <a:spcPct val="126800"/>
              </a:lnSpc>
            </a:pPr>
            <a:r>
              <a:rPr sz="2800" spc="5" dirty="0">
                <a:latin typeface="Times New Roman"/>
                <a:cs typeface="Times New Roman"/>
              </a:rPr>
              <a:t>T</a:t>
            </a:r>
            <a:r>
              <a:rPr sz="2800" i="1" spc="5" dirty="0">
                <a:latin typeface="Times New Roman"/>
                <a:cs typeface="Times New Roman"/>
              </a:rPr>
              <a:t>'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45" dirty="0">
                <a:latin typeface="Times New Roman"/>
                <a:cs typeface="Times New Roman"/>
              </a:rPr>
              <a:t>*FT</a:t>
            </a:r>
            <a:r>
              <a:rPr sz="2800" i="1" spc="-45" dirty="0">
                <a:latin typeface="Times New Roman"/>
                <a:cs typeface="Times New Roman"/>
              </a:rPr>
              <a:t>' </a:t>
            </a:r>
            <a:r>
              <a:rPr sz="2800" spc="835" dirty="0">
                <a:latin typeface="Times New Roman"/>
                <a:cs typeface="Times New Roman"/>
              </a:rPr>
              <a:t>|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-130">
                <a:latin typeface="Times New Roman"/>
                <a:cs typeface="Times New Roman"/>
              </a:rPr>
              <a:t>ε  </a:t>
            </a:r>
            <a:endParaRPr lang="en-US" sz="2800" spc="-130" dirty="0" smtClean="0">
              <a:latin typeface="Times New Roman"/>
              <a:cs typeface="Times New Roman"/>
            </a:endParaRPr>
          </a:p>
          <a:p>
            <a:pPr marL="12700" marR="2780030">
              <a:lnSpc>
                <a:spcPct val="126800"/>
              </a:lnSpc>
            </a:pPr>
            <a:r>
              <a:rPr sz="2800" spc="15" smtClean="0">
                <a:latin typeface="Times New Roman"/>
                <a:cs typeface="Times New Roman"/>
              </a:rPr>
              <a:t>F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40" dirty="0">
                <a:latin typeface="Times New Roman"/>
                <a:cs typeface="Times New Roman"/>
              </a:rPr>
              <a:t>(E) </a:t>
            </a:r>
            <a:r>
              <a:rPr sz="2800" spc="835" dirty="0">
                <a:latin typeface="Times New Roman"/>
                <a:cs typeface="Times New Roman"/>
              </a:rPr>
              <a:t>|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-70" dirty="0">
                <a:latin typeface="Times New Roman"/>
                <a:cs typeface="Times New Roman"/>
              </a:rPr>
              <a:t>id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304800"/>
            <a:ext cx="89916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70" dirty="0">
                <a:solidFill>
                  <a:srgbClr val="262626"/>
                </a:solidFill>
              </a:rPr>
              <a:t>Nonrecursive </a:t>
            </a:r>
            <a:r>
              <a:rPr sz="4800" spc="-114" dirty="0">
                <a:solidFill>
                  <a:srgbClr val="262626"/>
                </a:solidFill>
              </a:rPr>
              <a:t>Predictive</a:t>
            </a:r>
            <a:r>
              <a:rPr sz="4800" spc="50" dirty="0">
                <a:solidFill>
                  <a:srgbClr val="262626"/>
                </a:solidFill>
              </a:rPr>
              <a:t> </a:t>
            </a:r>
            <a:r>
              <a:rPr sz="4800" spc="-130" dirty="0">
                <a:solidFill>
                  <a:srgbClr val="262626"/>
                </a:solidFill>
              </a:rPr>
              <a:t>Parsing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1072268" y="2114292"/>
            <a:ext cx="555713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510" indent="-131445">
              <a:lnSpc>
                <a:spcPct val="100000"/>
              </a:lnSpc>
              <a:spcBef>
                <a:spcPts val="1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5" dirty="0">
                <a:latin typeface="Times New Roman"/>
                <a:cs typeface="Times New Roman"/>
              </a:rPr>
              <a:t>Its </a:t>
            </a:r>
            <a:r>
              <a:rPr sz="2800" spc="-75" dirty="0">
                <a:latin typeface="Times New Roman"/>
                <a:cs typeface="Times New Roman"/>
              </a:rPr>
              <a:t>Parsing </a:t>
            </a:r>
            <a:r>
              <a:rPr sz="2800" spc="-85" dirty="0">
                <a:latin typeface="Times New Roman"/>
                <a:cs typeface="Times New Roman"/>
              </a:rPr>
              <a:t>Table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25" dirty="0">
                <a:latin typeface="Times New Roman"/>
                <a:cs typeface="Times New Roman"/>
              </a:rPr>
              <a:t>is: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60118" y="2932022"/>
            <a:ext cx="9052541" cy="3289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1" y="399152"/>
            <a:ext cx="3276599" cy="43123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6800"/>
              </a:lnSpc>
              <a:spcBef>
                <a:spcPts val="100"/>
              </a:spcBef>
            </a:pPr>
            <a:r>
              <a:rPr spc="-95" dirty="0"/>
              <a:t>Moves </a:t>
            </a:r>
            <a:r>
              <a:rPr spc="-60" dirty="0"/>
              <a:t>made </a:t>
            </a:r>
            <a:r>
              <a:rPr spc="-125" dirty="0"/>
              <a:t>by </a:t>
            </a:r>
            <a:r>
              <a:rPr spc="-110" dirty="0"/>
              <a:t>a  </a:t>
            </a:r>
            <a:r>
              <a:rPr spc="-70" dirty="0"/>
              <a:t>predictive </a:t>
            </a:r>
            <a:r>
              <a:rPr spc="-45" dirty="0"/>
              <a:t>parser  </a:t>
            </a:r>
            <a:r>
              <a:rPr spc="25" dirty="0"/>
              <a:t>on</a:t>
            </a:r>
            <a:r>
              <a:rPr spc="-15" dirty="0"/>
              <a:t> input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200" y="5029200"/>
            <a:ext cx="23622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Times New Roman"/>
                <a:cs typeface="Times New Roman"/>
              </a:rPr>
              <a:t>id </a:t>
            </a:r>
            <a:r>
              <a:rPr sz="2800" b="1" spc="270" dirty="0">
                <a:latin typeface="Times New Roman"/>
                <a:cs typeface="Times New Roman"/>
              </a:rPr>
              <a:t>+ </a:t>
            </a:r>
            <a:r>
              <a:rPr sz="2800" b="1" spc="-5" dirty="0">
                <a:latin typeface="Times New Roman"/>
                <a:cs typeface="Times New Roman"/>
              </a:rPr>
              <a:t>id </a:t>
            </a:r>
            <a:r>
              <a:rPr sz="2800" b="1" spc="-30" dirty="0">
                <a:latin typeface="Times New Roman"/>
                <a:cs typeface="Times New Roman"/>
              </a:rPr>
              <a:t>*</a:t>
            </a:r>
            <a:r>
              <a:rPr sz="2800" b="1" spc="-360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id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04388" y="298202"/>
            <a:ext cx="7127423" cy="62794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400" y="152400"/>
            <a:ext cx="8763000" cy="3315523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95580" indent="-131445">
              <a:lnSpc>
                <a:spcPct val="100000"/>
              </a:lnSpc>
              <a:spcBef>
                <a:spcPts val="1000"/>
              </a:spcBef>
              <a:buClr>
                <a:srgbClr val="262626"/>
              </a:buClr>
              <a:buSzPct val="96428"/>
              <a:tabLst>
                <a:tab pos="195580" algn="l"/>
              </a:tabLst>
            </a:pPr>
            <a:r>
              <a:rPr sz="2800" u="heavy" spc="-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Example</a:t>
            </a:r>
            <a:r>
              <a:rPr sz="2800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heavy" spc="-1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2:</a:t>
            </a:r>
            <a:endParaRPr sz="2800">
              <a:latin typeface="Times New Roman"/>
              <a:cs typeface="Times New Roman"/>
            </a:endParaRPr>
          </a:p>
          <a:p>
            <a:pPr marL="12700" marR="5080">
              <a:lnSpc>
                <a:spcPct val="126800"/>
              </a:lnSpc>
            </a:pPr>
            <a:r>
              <a:rPr sz="2800" spc="-45" dirty="0">
                <a:latin typeface="Times New Roman"/>
                <a:cs typeface="Times New Roman"/>
              </a:rPr>
              <a:t>Consider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55">
                <a:latin typeface="Times New Roman"/>
                <a:cs typeface="Times New Roman"/>
              </a:rPr>
              <a:t>grammar  </a:t>
            </a:r>
            <a:endParaRPr lang="en-US" sz="2800" spc="-55" dirty="0" smtClean="0">
              <a:latin typeface="Times New Roman"/>
              <a:cs typeface="Times New Roman"/>
            </a:endParaRPr>
          </a:p>
          <a:p>
            <a:pPr marL="12700" marR="5080">
              <a:lnSpc>
                <a:spcPct val="126800"/>
              </a:lnSpc>
            </a:pPr>
            <a:r>
              <a:rPr sz="2800" spc="-220" smtClean="0">
                <a:latin typeface="Times New Roman"/>
                <a:cs typeface="Times New Roman"/>
              </a:rPr>
              <a:t>S </a:t>
            </a:r>
            <a:r>
              <a:rPr sz="2800" dirty="0">
                <a:latin typeface="Times New Roman"/>
                <a:cs typeface="Times New Roman"/>
              </a:rPr>
              <a:t>→</a:t>
            </a:r>
            <a:r>
              <a:rPr sz="2800" spc="-270" dirty="0">
                <a:latin typeface="Times New Roman"/>
                <a:cs typeface="Times New Roman"/>
              </a:rPr>
              <a:t> </a:t>
            </a:r>
            <a:r>
              <a:rPr sz="2800" spc="-125" dirty="0">
                <a:latin typeface="Times New Roman"/>
                <a:cs typeface="Times New Roman"/>
              </a:rPr>
              <a:t>aBa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2800" spc="-150" dirty="0">
                <a:latin typeface="Times New Roman"/>
                <a:cs typeface="Times New Roman"/>
              </a:rPr>
              <a:t>B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65" dirty="0">
                <a:latin typeface="Times New Roman"/>
                <a:cs typeface="Times New Roman"/>
              </a:rPr>
              <a:t>bB </a:t>
            </a:r>
            <a:r>
              <a:rPr sz="2800" spc="835" dirty="0">
                <a:latin typeface="Times New Roman"/>
                <a:cs typeface="Times New Roman"/>
              </a:rPr>
              <a:t>|</a:t>
            </a:r>
            <a:r>
              <a:rPr sz="2800" spc="185" dirty="0">
                <a:latin typeface="Times New Roman"/>
                <a:cs typeface="Times New Roman"/>
              </a:rPr>
              <a:t> </a:t>
            </a:r>
            <a:r>
              <a:rPr sz="2800" spc="-130" dirty="0">
                <a:latin typeface="Times New Roman"/>
                <a:cs typeface="Times New Roman"/>
              </a:rPr>
              <a:t>ε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z="2800" spc="-75" dirty="0" smtClean="0">
                <a:latin typeface="Times New Roman"/>
                <a:cs typeface="Times New Roman"/>
              </a:rPr>
              <a:t>Construct Parsing table and parse for the string w = </a:t>
            </a:r>
            <a:r>
              <a:rPr lang="en-US" sz="2800" spc="-75" dirty="0" err="1" smtClean="0">
                <a:latin typeface="Times New Roman"/>
                <a:cs typeface="Times New Roman"/>
              </a:rPr>
              <a:t>abba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5841" y="457200"/>
            <a:ext cx="647224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75205" algn="l"/>
              </a:tabLst>
            </a:pPr>
            <a:r>
              <a:rPr sz="4800" spc="-315" dirty="0">
                <a:solidFill>
                  <a:srgbClr val="262626"/>
                </a:solidFill>
              </a:rPr>
              <a:t>T</a:t>
            </a:r>
            <a:r>
              <a:rPr sz="4800" spc="-165" dirty="0">
                <a:solidFill>
                  <a:srgbClr val="262626"/>
                </a:solidFill>
              </a:rPr>
              <a:t>ype</a:t>
            </a:r>
            <a:r>
              <a:rPr sz="4800" spc="-130" dirty="0">
                <a:solidFill>
                  <a:srgbClr val="262626"/>
                </a:solidFill>
              </a:rPr>
              <a:t>s</a:t>
            </a:r>
            <a:r>
              <a:rPr sz="4800" spc="-5" dirty="0">
                <a:solidFill>
                  <a:srgbClr val="262626"/>
                </a:solidFill>
              </a:rPr>
              <a:t> o</a:t>
            </a:r>
            <a:r>
              <a:rPr sz="4800" dirty="0">
                <a:solidFill>
                  <a:srgbClr val="262626"/>
                </a:solidFill>
              </a:rPr>
              <a:t>f	</a:t>
            </a:r>
            <a:r>
              <a:rPr sz="4800" spc="-120" dirty="0">
                <a:solidFill>
                  <a:srgbClr val="262626"/>
                </a:solidFill>
              </a:rPr>
              <a:t>P</a:t>
            </a:r>
            <a:r>
              <a:rPr sz="4800" spc="-90" dirty="0">
                <a:solidFill>
                  <a:srgbClr val="262626"/>
                </a:solidFill>
              </a:rPr>
              <a:t>arser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731522" y="1905002"/>
            <a:ext cx="9626211" cy="18517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510" marR="368300" indent="-131445">
              <a:lnSpc>
                <a:spcPct val="100000"/>
              </a:lnSpc>
              <a:spcBef>
                <a:spcPts val="1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20" dirty="0">
                <a:latin typeface="Times New Roman"/>
                <a:cs typeface="Times New Roman"/>
              </a:rPr>
              <a:t>Both top-down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5" dirty="0">
                <a:latin typeface="Times New Roman"/>
                <a:cs typeface="Times New Roman"/>
              </a:rPr>
              <a:t>bottom-up </a:t>
            </a:r>
            <a:r>
              <a:rPr sz="2800" spc="-50" dirty="0">
                <a:latin typeface="Times New Roman"/>
                <a:cs typeface="Times New Roman"/>
              </a:rPr>
              <a:t>parsers </a:t>
            </a:r>
            <a:r>
              <a:rPr sz="2800" spc="-60" dirty="0">
                <a:latin typeface="Times New Roman"/>
                <a:cs typeface="Times New Roman"/>
              </a:rPr>
              <a:t>scan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15" dirty="0">
                <a:latin typeface="Times New Roman"/>
                <a:cs typeface="Times New Roman"/>
              </a:rPr>
              <a:t>input </a:t>
            </a:r>
            <a:r>
              <a:rPr sz="2800" spc="-10" dirty="0">
                <a:latin typeface="Times New Roman"/>
                <a:cs typeface="Times New Roman"/>
              </a:rPr>
              <a:t>from </a:t>
            </a:r>
            <a:r>
              <a:rPr sz="2800" spc="-55" dirty="0">
                <a:latin typeface="Times New Roman"/>
                <a:cs typeface="Times New Roman"/>
              </a:rPr>
              <a:t>left </a:t>
            </a:r>
            <a:r>
              <a:rPr sz="2800" spc="25" dirty="0">
                <a:latin typeface="Times New Roman"/>
                <a:cs typeface="Times New Roman"/>
              </a:rPr>
              <a:t>to  </a:t>
            </a:r>
            <a:r>
              <a:rPr sz="2800" spc="-50" dirty="0">
                <a:latin typeface="Times New Roman"/>
                <a:cs typeface="Times New Roman"/>
              </a:rPr>
              <a:t>right </a:t>
            </a:r>
            <a:r>
              <a:rPr sz="2800" spc="-40" dirty="0">
                <a:latin typeface="Times New Roman"/>
                <a:cs typeface="Times New Roman"/>
              </a:rPr>
              <a:t>(one </a:t>
            </a:r>
            <a:r>
              <a:rPr sz="2800" spc="-75" dirty="0">
                <a:latin typeface="Times New Roman"/>
                <a:cs typeface="Times New Roman"/>
              </a:rPr>
              <a:t>symbol </a:t>
            </a:r>
            <a:r>
              <a:rPr sz="2800" spc="-40" dirty="0">
                <a:latin typeface="Times New Roman"/>
                <a:cs typeface="Times New Roman"/>
              </a:rPr>
              <a:t>at </a:t>
            </a:r>
            <a:r>
              <a:rPr sz="2800" spc="-110" dirty="0">
                <a:latin typeface="Times New Roman"/>
                <a:cs typeface="Times New Roman"/>
              </a:rPr>
              <a:t>a</a:t>
            </a:r>
            <a:r>
              <a:rPr sz="2800" spc="175" dirty="0">
                <a:latin typeface="Times New Roman"/>
                <a:cs typeface="Times New Roman"/>
              </a:rPr>
              <a:t> </a:t>
            </a:r>
            <a:r>
              <a:rPr sz="2800" spc="-70" dirty="0">
                <a:latin typeface="Times New Roman"/>
                <a:cs typeface="Times New Roman"/>
              </a:rPr>
              <a:t>time)</a:t>
            </a:r>
            <a:endParaRPr sz="2800">
              <a:latin typeface="Times New Roman"/>
              <a:cs typeface="Times New Roman"/>
            </a:endParaRPr>
          </a:p>
          <a:p>
            <a:pPr marL="143510" marR="508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2667635" algn="l"/>
              </a:tabLst>
            </a:pPr>
            <a:r>
              <a:rPr sz="2800" spc="-40" dirty="0">
                <a:latin typeface="Times New Roman"/>
                <a:cs typeface="Times New Roman"/>
              </a:rPr>
              <a:t>Efficient </a:t>
            </a:r>
            <a:r>
              <a:rPr sz="2800" spc="-20" dirty="0">
                <a:latin typeface="Times New Roman"/>
                <a:cs typeface="Times New Roman"/>
              </a:rPr>
              <a:t>top-down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5" dirty="0">
                <a:latin typeface="Times New Roman"/>
                <a:cs typeface="Times New Roman"/>
              </a:rPr>
              <a:t>bottom-up </a:t>
            </a:r>
            <a:r>
              <a:rPr sz="2800" spc="-50" dirty="0">
                <a:latin typeface="Times New Roman"/>
                <a:cs typeface="Times New Roman"/>
              </a:rPr>
              <a:t>parsers </a:t>
            </a:r>
            <a:r>
              <a:rPr sz="2800" spc="-55" dirty="0">
                <a:latin typeface="Times New Roman"/>
                <a:cs typeface="Times New Roman"/>
              </a:rPr>
              <a:t>can </a:t>
            </a:r>
            <a:r>
              <a:rPr sz="2800" spc="-85" dirty="0">
                <a:latin typeface="Times New Roman"/>
                <a:cs typeface="Times New Roman"/>
              </a:rPr>
              <a:t>only </a:t>
            </a:r>
            <a:r>
              <a:rPr sz="2800" spc="-30" dirty="0">
                <a:latin typeface="Times New Roman"/>
                <a:cs typeface="Times New Roman"/>
              </a:rPr>
              <a:t>be </a:t>
            </a:r>
            <a:r>
              <a:rPr sz="2800" spc="-45" dirty="0">
                <a:latin typeface="Times New Roman"/>
                <a:cs typeface="Times New Roman"/>
              </a:rPr>
              <a:t>implemented  </a:t>
            </a:r>
            <a:r>
              <a:rPr sz="2800" spc="-5" dirty="0">
                <a:latin typeface="Times New Roman"/>
                <a:cs typeface="Times New Roman"/>
              </a:rPr>
              <a:t>for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75" dirty="0">
                <a:latin typeface="Times New Roman"/>
                <a:cs typeface="Times New Roman"/>
              </a:rPr>
              <a:t>sub-classes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40" dirty="0">
                <a:latin typeface="Times New Roman"/>
                <a:cs typeface="Times New Roman"/>
              </a:rPr>
              <a:t>context-free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grammars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708F-B8C8-4AAF-86AE-98A0EC1838B4}" type="slidenum">
              <a:rPr lang="en-US" smtClean="0"/>
              <a:pPr/>
              <a:t>80</a:t>
            </a:fld>
            <a:endParaRPr lang="en-US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90600" y="3581400"/>
          <a:ext cx="7756396" cy="16149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39099"/>
                <a:gridCol w="1939099"/>
                <a:gridCol w="1939099"/>
                <a:gridCol w="1939099"/>
              </a:tblGrid>
              <a:tr h="533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58C8C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8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58C8C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8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b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58C8C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8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$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58C8C"/>
                    </a:solidFill>
                  </a:tcPr>
                </a:tc>
              </a:tr>
              <a:tr h="540798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800" dirty="0">
                          <a:latin typeface="Times New Roman"/>
                          <a:cs typeface="Times New Roman"/>
                        </a:rPr>
                        <a:t>S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BDADA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800" spc="-220" dirty="0">
                          <a:latin typeface="Times New Roman"/>
                          <a:cs typeface="Times New Roman"/>
                        </a:rPr>
                        <a:t>S 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→</a:t>
                      </a:r>
                      <a:r>
                        <a:rPr sz="2800" spc="-2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spc="-125" dirty="0">
                          <a:latin typeface="Times New Roman"/>
                          <a:cs typeface="Times New Roman"/>
                        </a:rPr>
                        <a:t>aBa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BDA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BDA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BDADA"/>
                    </a:solidFill>
                  </a:tcPr>
                </a:tc>
              </a:tr>
              <a:tr h="540798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800" dirty="0">
                          <a:latin typeface="Times New Roman"/>
                          <a:cs typeface="Times New Roman"/>
                        </a:rPr>
                        <a:t>B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800" spc="-150" dirty="0">
                          <a:latin typeface="Times New Roman"/>
                          <a:cs typeface="Times New Roman"/>
                        </a:rPr>
                        <a:t>B 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→</a:t>
                      </a:r>
                      <a:r>
                        <a:rPr sz="2800" spc="1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spc="-130" dirty="0">
                          <a:latin typeface="Times New Roman"/>
                          <a:cs typeface="Times New Roman"/>
                        </a:rPr>
                        <a:t>ε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800" spc="-150" dirty="0">
                          <a:latin typeface="Times New Roman"/>
                          <a:cs typeface="Times New Roman"/>
                        </a:rPr>
                        <a:t>B 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→</a:t>
                      </a:r>
                      <a:r>
                        <a:rPr sz="2800" spc="1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spc="-65" dirty="0">
                          <a:latin typeface="Times New Roman"/>
                          <a:cs typeface="Times New Roman"/>
                        </a:rPr>
                        <a:t>bB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85800" y="563880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Parse for the string w = </a:t>
            </a:r>
            <a:r>
              <a:rPr lang="en-US" sz="2800" dirty="0" err="1" smtClean="0"/>
              <a:t>abba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486400" y="533400"/>
            <a:ext cx="4343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First(S) = {a}</a:t>
            </a:r>
          </a:p>
          <a:p>
            <a:r>
              <a:rPr lang="en-US" sz="2800" dirty="0" smtClean="0"/>
              <a:t>First (B) = {b,</a:t>
            </a:r>
            <a:r>
              <a:rPr lang="el-GR" sz="2800" dirty="0" smtClean="0">
                <a:latin typeface="Calibri"/>
                <a:cs typeface="Calibri"/>
              </a:rPr>
              <a:t>ε</a:t>
            </a:r>
            <a:r>
              <a:rPr lang="en-US" sz="2800" dirty="0" smtClean="0">
                <a:latin typeface="Calibri"/>
                <a:cs typeface="Calibri"/>
              </a:rPr>
              <a:t>}</a:t>
            </a:r>
          </a:p>
          <a:p>
            <a:endParaRPr lang="en-US" sz="2800" dirty="0" smtClean="0">
              <a:latin typeface="Calibri"/>
              <a:cs typeface="Calibri"/>
            </a:endParaRPr>
          </a:p>
          <a:p>
            <a:r>
              <a:rPr lang="en-US" sz="2800" dirty="0" smtClean="0">
                <a:latin typeface="Calibri"/>
                <a:cs typeface="Calibri"/>
              </a:rPr>
              <a:t>Follow(S)= {$}</a:t>
            </a:r>
          </a:p>
          <a:p>
            <a:r>
              <a:rPr lang="en-US" sz="2800" dirty="0" smtClean="0">
                <a:latin typeface="Calibri"/>
                <a:cs typeface="Calibri"/>
              </a:rPr>
              <a:t>Follow(B)={a}</a:t>
            </a:r>
            <a:endParaRPr lang="en-US" sz="2800" dirty="0"/>
          </a:p>
        </p:txBody>
      </p:sp>
      <p:sp>
        <p:nvSpPr>
          <p:cNvPr id="6" name="object 2"/>
          <p:cNvSpPr txBox="1"/>
          <p:nvPr/>
        </p:nvSpPr>
        <p:spPr>
          <a:xfrm>
            <a:off x="533400" y="152400"/>
            <a:ext cx="3774759" cy="3315523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95580" indent="-131445">
              <a:lnSpc>
                <a:spcPct val="100000"/>
              </a:lnSpc>
              <a:spcBef>
                <a:spcPts val="1000"/>
              </a:spcBef>
              <a:buClr>
                <a:srgbClr val="262626"/>
              </a:buClr>
              <a:buSzPct val="96428"/>
              <a:buChar char="◦"/>
              <a:tabLst>
                <a:tab pos="195580" algn="l"/>
              </a:tabLst>
            </a:pPr>
            <a:r>
              <a:rPr sz="2800" u="heavy" spc="-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Example</a:t>
            </a:r>
            <a:r>
              <a:rPr sz="2800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heavy" spc="-1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2:</a:t>
            </a:r>
            <a:endParaRPr sz="2800">
              <a:latin typeface="Times New Roman"/>
              <a:cs typeface="Times New Roman"/>
            </a:endParaRPr>
          </a:p>
          <a:p>
            <a:pPr marL="12700" marR="5080">
              <a:lnSpc>
                <a:spcPct val="126800"/>
              </a:lnSpc>
            </a:pPr>
            <a:r>
              <a:rPr sz="2800" spc="-45" dirty="0">
                <a:latin typeface="Times New Roman"/>
                <a:cs typeface="Times New Roman"/>
              </a:rPr>
              <a:t>Consider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55">
                <a:latin typeface="Times New Roman"/>
                <a:cs typeface="Times New Roman"/>
              </a:rPr>
              <a:t>grammar  </a:t>
            </a:r>
            <a:endParaRPr lang="en-US" sz="2800" spc="-55" dirty="0" smtClean="0">
              <a:latin typeface="Times New Roman"/>
              <a:cs typeface="Times New Roman"/>
            </a:endParaRPr>
          </a:p>
          <a:p>
            <a:pPr marL="12700" marR="5080">
              <a:lnSpc>
                <a:spcPct val="126800"/>
              </a:lnSpc>
            </a:pPr>
            <a:r>
              <a:rPr sz="2800" spc="-220" smtClean="0">
                <a:latin typeface="Times New Roman"/>
                <a:cs typeface="Times New Roman"/>
              </a:rPr>
              <a:t>S </a:t>
            </a:r>
            <a:r>
              <a:rPr sz="2800" dirty="0">
                <a:latin typeface="Times New Roman"/>
                <a:cs typeface="Times New Roman"/>
              </a:rPr>
              <a:t>→</a:t>
            </a:r>
            <a:r>
              <a:rPr sz="2800" spc="-270" dirty="0">
                <a:latin typeface="Times New Roman"/>
                <a:cs typeface="Times New Roman"/>
              </a:rPr>
              <a:t> </a:t>
            </a:r>
            <a:r>
              <a:rPr sz="2800" spc="-125" dirty="0">
                <a:latin typeface="Times New Roman"/>
                <a:cs typeface="Times New Roman"/>
              </a:rPr>
              <a:t>aBa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2800" spc="-150" dirty="0">
                <a:latin typeface="Times New Roman"/>
                <a:cs typeface="Times New Roman"/>
              </a:rPr>
              <a:t>B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65" dirty="0">
                <a:latin typeface="Times New Roman"/>
                <a:cs typeface="Times New Roman"/>
              </a:rPr>
              <a:t>bB </a:t>
            </a:r>
            <a:r>
              <a:rPr sz="2800" spc="835" dirty="0">
                <a:latin typeface="Times New Roman"/>
                <a:cs typeface="Times New Roman"/>
              </a:rPr>
              <a:t>|</a:t>
            </a:r>
            <a:r>
              <a:rPr sz="2800" spc="185" dirty="0">
                <a:latin typeface="Times New Roman"/>
                <a:cs typeface="Times New Roman"/>
              </a:rPr>
              <a:t> </a:t>
            </a:r>
            <a:r>
              <a:rPr sz="2800" spc="-130" dirty="0">
                <a:latin typeface="Times New Roman"/>
                <a:cs typeface="Times New Roman"/>
              </a:rPr>
              <a:t>ε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spc="-75" dirty="0">
                <a:latin typeface="Times New Roman"/>
                <a:cs typeface="Times New Roman"/>
              </a:rPr>
              <a:t>Parsing </a:t>
            </a:r>
            <a:r>
              <a:rPr sz="2800" spc="-55" dirty="0">
                <a:latin typeface="Times New Roman"/>
                <a:cs typeface="Times New Roman"/>
              </a:rPr>
              <a:t>table </a:t>
            </a:r>
            <a:r>
              <a:rPr sz="2800" spc="-150" dirty="0">
                <a:latin typeface="Times New Roman"/>
                <a:cs typeface="Times New Roman"/>
              </a:rPr>
              <a:t>will</a:t>
            </a:r>
            <a:r>
              <a:rPr sz="2800" spc="80" dirty="0">
                <a:latin typeface="Times New Roman"/>
                <a:cs typeface="Times New Roman"/>
              </a:rPr>
              <a:t> </a:t>
            </a:r>
            <a:r>
              <a:rPr sz="2800" spc="-80" dirty="0">
                <a:latin typeface="Times New Roman"/>
                <a:cs typeface="Times New Roman"/>
              </a:rPr>
              <a:t>be: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226" y="237743"/>
            <a:ext cx="10550462" cy="6383020"/>
          </a:xfrm>
          <a:custGeom>
            <a:avLst/>
            <a:gdLst/>
            <a:ahLst/>
            <a:cxnLst/>
            <a:rect l="l" t="t" r="r" b="b"/>
            <a:pathLst>
              <a:path w="11722735" h="6383020">
                <a:moveTo>
                  <a:pt x="11722580" y="6382493"/>
                </a:moveTo>
                <a:lnTo>
                  <a:pt x="0" y="6382493"/>
                </a:lnTo>
                <a:lnTo>
                  <a:pt x="0" y="0"/>
                </a:lnTo>
                <a:lnTo>
                  <a:pt x="11722580" y="0"/>
                </a:lnTo>
                <a:lnTo>
                  <a:pt x="11722580" y="6382493"/>
                </a:lnTo>
                <a:close/>
              </a:path>
            </a:pathLst>
          </a:custGeom>
          <a:solidFill>
            <a:srgbClr val="E6DFC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30382" y="370144"/>
          <a:ext cx="10303001" cy="64449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3262"/>
                <a:gridCol w="2798635"/>
                <a:gridCol w="2152269"/>
                <a:gridCol w="3445574"/>
                <a:gridCol w="953261"/>
              </a:tblGrid>
              <a:tr h="477956">
                <a:tc gridSpan="5">
                  <a:txBody>
                    <a:bodyPr/>
                    <a:lstStyle/>
                    <a:p>
                      <a:pPr marL="963294" indent="-157480">
                        <a:lnSpc>
                          <a:spcPts val="3130"/>
                        </a:lnSpc>
                        <a:buClr>
                          <a:srgbClr val="262626"/>
                        </a:buClr>
                        <a:buChar char="◦"/>
                        <a:tabLst>
                          <a:tab pos="963930" algn="l"/>
                        </a:tabLst>
                      </a:pP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Given </a:t>
                      </a:r>
                      <a:r>
                        <a:rPr sz="2800" spc="-55" dirty="0">
                          <a:latin typeface="Times New Roman"/>
                          <a:cs typeface="Times New Roman"/>
                        </a:rPr>
                        <a:t>string </a:t>
                      </a:r>
                      <a:r>
                        <a:rPr sz="2800" i="1" spc="-385" dirty="0">
                          <a:latin typeface="Times New Roman"/>
                          <a:cs typeface="Times New Roman"/>
                        </a:rPr>
                        <a:t>w </a:t>
                      </a:r>
                      <a:r>
                        <a:rPr sz="2800" spc="285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2800" spc="1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spc="-45" dirty="0">
                          <a:latin typeface="Times New Roman"/>
                          <a:cs typeface="Times New Roman"/>
                        </a:rPr>
                        <a:t>abba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3F3F3F"/>
                      </a:solidFill>
                      <a:prstDash val="solid"/>
                    </a:lnL>
                    <a:lnR w="9525">
                      <a:solidFill>
                        <a:srgbClr val="3F3F3F"/>
                      </a:solidFill>
                      <a:prstDash val="solid"/>
                    </a:lnR>
                    <a:lnT w="9525">
                      <a:solidFill>
                        <a:srgbClr val="3F3F3F"/>
                      </a:solidFill>
                      <a:prstDash val="solid"/>
                    </a:lnT>
                    <a:solidFill>
                      <a:srgbClr val="E6DFC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518148">
                <a:tc row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3F3F3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9525">
                      <a:solidFill>
                        <a:srgbClr val="3F3F3F"/>
                      </a:solidFill>
                      <a:prstDash val="solid"/>
                    </a:lnB>
                    <a:solidFill>
                      <a:srgbClr val="E6DFC6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800" b="1" spc="-5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Stack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58C8C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800" b="1" spc="-2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Input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58C8C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800" b="1" spc="-2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Action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58C8C"/>
                    </a:solidFill>
                  </a:tcPr>
                </a:tc>
                <a:tc row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3F3F3F"/>
                      </a:solidFill>
                      <a:prstDash val="solid"/>
                    </a:lnR>
                    <a:lnB w="9525">
                      <a:solidFill>
                        <a:srgbClr val="3F3F3F"/>
                      </a:solidFill>
                      <a:prstDash val="solid"/>
                    </a:lnB>
                    <a:solidFill>
                      <a:srgbClr val="E6DFC6"/>
                    </a:solidFill>
                  </a:tcPr>
                </a:tc>
              </a:tr>
              <a:tr h="5181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3F3F3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9525">
                      <a:solidFill>
                        <a:srgbClr val="3F3F3F"/>
                      </a:solidFill>
                      <a:prstDash val="solid"/>
                    </a:lnB>
                    <a:solidFill>
                      <a:srgbClr val="E6DFC6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800" spc="-190" dirty="0">
                          <a:latin typeface="Times New Roman"/>
                          <a:cs typeface="Times New Roman"/>
                        </a:rPr>
                        <a:t>$S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BDADA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800" spc="-65" dirty="0">
                          <a:latin typeface="Times New Roman"/>
                          <a:cs typeface="Times New Roman"/>
                        </a:rPr>
                        <a:t>abba$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BDADA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800" spc="5" dirty="0">
                          <a:latin typeface="Times New Roman"/>
                          <a:cs typeface="Times New Roman"/>
                        </a:rPr>
                        <a:t>output </a:t>
                      </a:r>
                      <a:r>
                        <a:rPr sz="2800" spc="-220" dirty="0">
                          <a:latin typeface="Times New Roman"/>
                          <a:cs typeface="Times New Roman"/>
                        </a:rPr>
                        <a:t>S 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→</a:t>
                      </a:r>
                      <a:r>
                        <a:rPr sz="2800" spc="-2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spc="-125" dirty="0">
                          <a:latin typeface="Times New Roman"/>
                          <a:cs typeface="Times New Roman"/>
                        </a:rPr>
                        <a:t>aBa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BDAD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3F3F3F"/>
                      </a:solidFill>
                      <a:prstDash val="solid"/>
                    </a:lnR>
                    <a:lnB w="9525">
                      <a:solidFill>
                        <a:srgbClr val="3F3F3F"/>
                      </a:solidFill>
                      <a:prstDash val="solid"/>
                    </a:lnB>
                    <a:solidFill>
                      <a:srgbClr val="E6DFC6"/>
                    </a:solidFill>
                  </a:tcPr>
                </a:tc>
              </a:tr>
              <a:tr h="5181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3F3F3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9525">
                      <a:solidFill>
                        <a:srgbClr val="3F3F3F"/>
                      </a:solidFill>
                      <a:prstDash val="solid"/>
                    </a:lnB>
                    <a:solidFill>
                      <a:srgbClr val="E6DFC6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800" spc="-135" dirty="0">
                          <a:latin typeface="Times New Roman"/>
                          <a:cs typeface="Times New Roman"/>
                        </a:rPr>
                        <a:t>$aBa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800" spc="-65" dirty="0">
                          <a:latin typeface="Times New Roman"/>
                          <a:cs typeface="Times New Roman"/>
                        </a:rPr>
                        <a:t>abba$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800" spc="-40" dirty="0">
                          <a:latin typeface="Times New Roman"/>
                          <a:cs typeface="Times New Roman"/>
                        </a:rPr>
                        <a:t>match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b="1" spc="-60" dirty="0">
                          <a:latin typeface="Times New Roman"/>
                          <a:cs typeface="Times New Roman"/>
                        </a:rPr>
                        <a:t>a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3F3F3F"/>
                      </a:solidFill>
                      <a:prstDash val="solid"/>
                    </a:lnR>
                    <a:lnB w="9525">
                      <a:solidFill>
                        <a:srgbClr val="3F3F3F"/>
                      </a:solidFill>
                      <a:prstDash val="solid"/>
                    </a:lnB>
                    <a:solidFill>
                      <a:srgbClr val="E6DFC6"/>
                    </a:solidFill>
                  </a:tcPr>
                </a:tc>
              </a:tr>
              <a:tr h="51813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3F3F3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9525">
                      <a:solidFill>
                        <a:srgbClr val="3F3F3F"/>
                      </a:solidFill>
                      <a:prstDash val="solid"/>
                    </a:lnB>
                    <a:solidFill>
                      <a:srgbClr val="E6DFC6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800" spc="-140" dirty="0">
                          <a:latin typeface="Times New Roman"/>
                          <a:cs typeface="Times New Roman"/>
                        </a:rPr>
                        <a:t>$aB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BDADA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800" spc="-55" dirty="0">
                          <a:latin typeface="Times New Roman"/>
                          <a:cs typeface="Times New Roman"/>
                        </a:rPr>
                        <a:t>bba$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BDADA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800" spc="5" dirty="0">
                          <a:latin typeface="Times New Roman"/>
                          <a:cs typeface="Times New Roman"/>
                        </a:rPr>
                        <a:t>output </a:t>
                      </a:r>
                      <a:r>
                        <a:rPr sz="2800" spc="-150" dirty="0">
                          <a:latin typeface="Times New Roman"/>
                          <a:cs typeface="Times New Roman"/>
                        </a:rPr>
                        <a:t>B 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→</a:t>
                      </a:r>
                      <a:r>
                        <a:rPr sz="2800" spc="1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spc="-65" dirty="0">
                          <a:latin typeface="Times New Roman"/>
                          <a:cs typeface="Times New Roman"/>
                        </a:rPr>
                        <a:t>bB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BDAD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3F3F3F"/>
                      </a:solidFill>
                      <a:prstDash val="solid"/>
                    </a:lnR>
                    <a:lnB w="9525">
                      <a:solidFill>
                        <a:srgbClr val="3F3F3F"/>
                      </a:solidFill>
                      <a:prstDash val="solid"/>
                    </a:lnB>
                    <a:solidFill>
                      <a:srgbClr val="E6DFC6"/>
                    </a:solidFill>
                  </a:tcPr>
                </a:tc>
              </a:tr>
              <a:tr h="5181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3F3F3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9525">
                      <a:solidFill>
                        <a:srgbClr val="3F3F3F"/>
                      </a:solidFill>
                      <a:prstDash val="solid"/>
                    </a:lnB>
                    <a:solidFill>
                      <a:srgbClr val="E6DFC6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800" spc="-100" dirty="0">
                          <a:latin typeface="Times New Roman"/>
                          <a:cs typeface="Times New Roman"/>
                        </a:rPr>
                        <a:t>$aBb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800" spc="-55" dirty="0">
                          <a:latin typeface="Times New Roman"/>
                          <a:cs typeface="Times New Roman"/>
                        </a:rPr>
                        <a:t>bba$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800" spc="-40" dirty="0">
                          <a:latin typeface="Times New Roman"/>
                          <a:cs typeface="Times New Roman"/>
                        </a:rPr>
                        <a:t>match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b="1" spc="-15" dirty="0">
                          <a:latin typeface="Times New Roman"/>
                          <a:cs typeface="Times New Roman"/>
                        </a:rPr>
                        <a:t>b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3F3F3F"/>
                      </a:solidFill>
                      <a:prstDash val="solid"/>
                    </a:lnR>
                    <a:lnB w="9525">
                      <a:solidFill>
                        <a:srgbClr val="3F3F3F"/>
                      </a:solidFill>
                      <a:prstDash val="solid"/>
                    </a:lnB>
                    <a:solidFill>
                      <a:srgbClr val="E6DFC6"/>
                    </a:solidFill>
                  </a:tcPr>
                </a:tc>
              </a:tr>
              <a:tr h="5181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3F3F3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9525">
                      <a:solidFill>
                        <a:srgbClr val="3F3F3F"/>
                      </a:solidFill>
                      <a:prstDash val="solid"/>
                    </a:lnB>
                    <a:solidFill>
                      <a:srgbClr val="E6DFC6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800" spc="-140" dirty="0">
                          <a:latin typeface="Times New Roman"/>
                          <a:cs typeface="Times New Roman"/>
                        </a:rPr>
                        <a:t>$aB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BDADA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800" spc="-80" dirty="0">
                          <a:latin typeface="Times New Roman"/>
                          <a:cs typeface="Times New Roman"/>
                        </a:rPr>
                        <a:t>ba$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BDADA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800" spc="5" dirty="0">
                          <a:latin typeface="Times New Roman"/>
                          <a:cs typeface="Times New Roman"/>
                        </a:rPr>
                        <a:t>output </a:t>
                      </a:r>
                      <a:r>
                        <a:rPr sz="2800" spc="-150" dirty="0">
                          <a:latin typeface="Times New Roman"/>
                          <a:cs typeface="Times New Roman"/>
                        </a:rPr>
                        <a:t>B 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→</a:t>
                      </a:r>
                      <a:r>
                        <a:rPr sz="2800" spc="1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spc="-65" dirty="0">
                          <a:latin typeface="Times New Roman"/>
                          <a:cs typeface="Times New Roman"/>
                        </a:rPr>
                        <a:t>bB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BDAD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3F3F3F"/>
                      </a:solidFill>
                      <a:prstDash val="solid"/>
                    </a:lnR>
                    <a:lnB w="9525">
                      <a:solidFill>
                        <a:srgbClr val="3F3F3F"/>
                      </a:solidFill>
                      <a:prstDash val="solid"/>
                    </a:lnB>
                    <a:solidFill>
                      <a:srgbClr val="E6DFC6"/>
                    </a:solidFill>
                  </a:tcPr>
                </a:tc>
              </a:tr>
              <a:tr h="5181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3F3F3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9525">
                      <a:solidFill>
                        <a:srgbClr val="3F3F3F"/>
                      </a:solidFill>
                      <a:prstDash val="solid"/>
                    </a:lnB>
                    <a:solidFill>
                      <a:srgbClr val="E6DFC6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800" spc="-100" dirty="0">
                          <a:latin typeface="Times New Roman"/>
                          <a:cs typeface="Times New Roman"/>
                        </a:rPr>
                        <a:t>$aBb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800" spc="-80" dirty="0">
                          <a:latin typeface="Times New Roman"/>
                          <a:cs typeface="Times New Roman"/>
                        </a:rPr>
                        <a:t>ba$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800" spc="-40" dirty="0">
                          <a:latin typeface="Times New Roman"/>
                          <a:cs typeface="Times New Roman"/>
                        </a:rPr>
                        <a:t>match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b="1" spc="-15" dirty="0">
                          <a:latin typeface="Times New Roman"/>
                          <a:cs typeface="Times New Roman"/>
                        </a:rPr>
                        <a:t>b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3F3F3F"/>
                      </a:solidFill>
                      <a:prstDash val="solid"/>
                    </a:lnR>
                    <a:lnB w="9525">
                      <a:solidFill>
                        <a:srgbClr val="3F3F3F"/>
                      </a:solidFill>
                      <a:prstDash val="solid"/>
                    </a:lnB>
                    <a:solidFill>
                      <a:srgbClr val="E6DFC6"/>
                    </a:solidFill>
                  </a:tcPr>
                </a:tc>
              </a:tr>
              <a:tr h="5181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3F3F3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9525">
                      <a:solidFill>
                        <a:srgbClr val="3F3F3F"/>
                      </a:solidFill>
                      <a:prstDash val="solid"/>
                    </a:lnB>
                    <a:solidFill>
                      <a:srgbClr val="E6DFC6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800" spc="-140" dirty="0">
                          <a:latin typeface="Times New Roman"/>
                          <a:cs typeface="Times New Roman"/>
                        </a:rPr>
                        <a:t>$aB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BDADA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800" spc="-135" dirty="0">
                          <a:latin typeface="Times New Roman"/>
                          <a:cs typeface="Times New Roman"/>
                        </a:rPr>
                        <a:t>a$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BDADA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800" spc="5" dirty="0">
                          <a:latin typeface="Times New Roman"/>
                          <a:cs typeface="Times New Roman"/>
                        </a:rPr>
                        <a:t>output </a:t>
                      </a:r>
                      <a:r>
                        <a:rPr sz="2800" spc="-150" dirty="0">
                          <a:latin typeface="Times New Roman"/>
                          <a:cs typeface="Times New Roman"/>
                        </a:rPr>
                        <a:t>B 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→</a:t>
                      </a:r>
                      <a:r>
                        <a:rPr sz="2800" spc="1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spc="-130" dirty="0">
                          <a:latin typeface="Times New Roman"/>
                          <a:cs typeface="Times New Roman"/>
                        </a:rPr>
                        <a:t>ε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BDAD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3F3F3F"/>
                      </a:solidFill>
                      <a:prstDash val="solid"/>
                    </a:lnR>
                    <a:lnB w="9525">
                      <a:solidFill>
                        <a:srgbClr val="3F3F3F"/>
                      </a:solidFill>
                      <a:prstDash val="solid"/>
                    </a:lnB>
                    <a:solidFill>
                      <a:srgbClr val="E6DFC6"/>
                    </a:solidFill>
                  </a:tcPr>
                </a:tc>
              </a:tr>
              <a:tr h="5181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3F3F3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9525">
                      <a:solidFill>
                        <a:srgbClr val="3F3F3F"/>
                      </a:solidFill>
                      <a:prstDash val="solid"/>
                    </a:lnB>
                    <a:solidFill>
                      <a:srgbClr val="E6DFC6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800" spc="-135" dirty="0">
                          <a:latin typeface="Times New Roman"/>
                          <a:cs typeface="Times New Roman"/>
                        </a:rPr>
                        <a:t>$a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800" spc="-135" dirty="0">
                          <a:latin typeface="Times New Roman"/>
                          <a:cs typeface="Times New Roman"/>
                        </a:rPr>
                        <a:t>a$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800" spc="-40" dirty="0">
                          <a:latin typeface="Times New Roman"/>
                          <a:cs typeface="Times New Roman"/>
                        </a:rPr>
                        <a:t>match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b="1" spc="-60" dirty="0">
                          <a:latin typeface="Times New Roman"/>
                          <a:cs typeface="Times New Roman"/>
                        </a:rPr>
                        <a:t>a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3F3F3F"/>
                      </a:solidFill>
                      <a:prstDash val="solid"/>
                    </a:lnR>
                    <a:lnB w="9525">
                      <a:solidFill>
                        <a:srgbClr val="3F3F3F"/>
                      </a:solidFill>
                      <a:prstDash val="solid"/>
                    </a:lnB>
                    <a:solidFill>
                      <a:srgbClr val="E6DFC6"/>
                    </a:solidFill>
                  </a:tcPr>
                </a:tc>
              </a:tr>
              <a:tr h="95509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3F3F3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9525">
                      <a:solidFill>
                        <a:srgbClr val="3F3F3F"/>
                      </a:solidFill>
                      <a:prstDash val="solid"/>
                    </a:lnB>
                    <a:solidFill>
                      <a:srgbClr val="E6DFC6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800" dirty="0">
                          <a:latin typeface="Times New Roman"/>
                          <a:cs typeface="Times New Roman"/>
                        </a:rPr>
                        <a:t>$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BDADA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800" dirty="0">
                          <a:latin typeface="Times New Roman"/>
                          <a:cs typeface="Times New Roman"/>
                        </a:rPr>
                        <a:t>$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BDADA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117602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800" spc="-65" dirty="0">
                          <a:latin typeface="Times New Roman"/>
                          <a:cs typeface="Times New Roman"/>
                        </a:rPr>
                        <a:t>Accept; </a:t>
                      </a:r>
                      <a:r>
                        <a:rPr sz="2800" spc="-85" dirty="0">
                          <a:latin typeface="Times New Roman"/>
                          <a:cs typeface="Times New Roman"/>
                        </a:rPr>
                        <a:t>Successful  </a:t>
                      </a:r>
                      <a:r>
                        <a:rPr sz="2800" spc="-35" dirty="0">
                          <a:latin typeface="Times New Roman"/>
                          <a:cs typeface="Times New Roman"/>
                        </a:rPr>
                        <a:t>completion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BDAD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3F3F3F"/>
                      </a:solidFill>
                      <a:prstDash val="solid"/>
                    </a:lnR>
                    <a:lnB w="9525">
                      <a:solidFill>
                        <a:srgbClr val="3F3F3F"/>
                      </a:solidFill>
                      <a:prstDash val="solid"/>
                    </a:lnB>
                    <a:solidFill>
                      <a:srgbClr val="E6DFC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5842" y="424909"/>
            <a:ext cx="5222558" cy="3313728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2800" b="1" spc="-25" dirty="0">
                <a:latin typeface="Times New Roman"/>
                <a:cs typeface="Times New Roman"/>
              </a:rPr>
              <a:t>Output</a:t>
            </a:r>
            <a:r>
              <a:rPr sz="2800" b="1" spc="-10" dirty="0">
                <a:latin typeface="Times New Roman"/>
                <a:cs typeface="Times New Roman"/>
              </a:rPr>
              <a:t> </a:t>
            </a:r>
            <a:r>
              <a:rPr sz="2800" b="1" spc="-110" dirty="0">
                <a:latin typeface="Times New Roman"/>
                <a:cs typeface="Times New Roman"/>
              </a:rPr>
              <a:t>:-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2800" spc="-220" dirty="0">
                <a:latin typeface="Times New Roman"/>
                <a:cs typeface="Times New Roman"/>
              </a:rPr>
              <a:t>S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114" dirty="0">
                <a:latin typeface="Times New Roman"/>
                <a:cs typeface="Times New Roman"/>
              </a:rPr>
              <a:t>aBa, </a:t>
            </a:r>
            <a:r>
              <a:rPr sz="2800" spc="-150" dirty="0">
                <a:latin typeface="Times New Roman"/>
                <a:cs typeface="Times New Roman"/>
              </a:rPr>
              <a:t>B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130" dirty="0">
                <a:latin typeface="Times New Roman"/>
                <a:cs typeface="Times New Roman"/>
              </a:rPr>
              <a:t>bB, </a:t>
            </a:r>
            <a:r>
              <a:rPr sz="2800" spc="-150" dirty="0">
                <a:latin typeface="Times New Roman"/>
                <a:cs typeface="Times New Roman"/>
              </a:rPr>
              <a:t>B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130" dirty="0">
                <a:latin typeface="Times New Roman"/>
                <a:cs typeface="Times New Roman"/>
              </a:rPr>
              <a:t>bB, </a:t>
            </a:r>
            <a:r>
              <a:rPr sz="2800" spc="-150" dirty="0">
                <a:latin typeface="Times New Roman"/>
                <a:cs typeface="Times New Roman"/>
              </a:rPr>
              <a:t>B </a:t>
            </a:r>
            <a:r>
              <a:rPr sz="2800" dirty="0">
                <a:latin typeface="Times New Roman"/>
                <a:cs typeface="Times New Roman"/>
              </a:rPr>
              <a:t>→</a:t>
            </a:r>
            <a:r>
              <a:rPr sz="2800" spc="470" dirty="0">
                <a:latin typeface="Times New Roman"/>
                <a:cs typeface="Times New Roman"/>
              </a:rPr>
              <a:t> </a:t>
            </a:r>
            <a:r>
              <a:rPr sz="2800" spc="-130" dirty="0">
                <a:latin typeface="Times New Roman"/>
                <a:cs typeface="Times New Roman"/>
              </a:rPr>
              <a:t>ε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2800" b="1" spc="-20" dirty="0">
                <a:latin typeface="Times New Roman"/>
                <a:cs typeface="Times New Roman"/>
              </a:rPr>
              <a:t>So, </a:t>
            </a:r>
            <a:r>
              <a:rPr sz="2800" b="1" spc="-5" dirty="0">
                <a:latin typeface="Times New Roman"/>
                <a:cs typeface="Times New Roman"/>
              </a:rPr>
              <a:t>the </a:t>
            </a:r>
            <a:r>
              <a:rPr sz="2800" b="1" spc="-10" dirty="0">
                <a:latin typeface="Times New Roman"/>
                <a:cs typeface="Times New Roman"/>
              </a:rPr>
              <a:t>leftmost </a:t>
            </a:r>
            <a:r>
              <a:rPr sz="2800" b="1" spc="-55" dirty="0">
                <a:latin typeface="Times New Roman"/>
                <a:cs typeface="Times New Roman"/>
              </a:rPr>
              <a:t>derivation</a:t>
            </a:r>
            <a:r>
              <a:rPr sz="2800" b="1" spc="10" dirty="0">
                <a:latin typeface="Times New Roman"/>
                <a:cs typeface="Times New Roman"/>
              </a:rPr>
              <a:t> </a:t>
            </a:r>
            <a:r>
              <a:rPr sz="2800" b="1" spc="35" dirty="0">
                <a:latin typeface="Times New Roman"/>
                <a:cs typeface="Times New Roman"/>
              </a:rPr>
              <a:t>is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2800" spc="-220" dirty="0">
                <a:latin typeface="Times New Roman"/>
                <a:cs typeface="Times New Roman"/>
              </a:rPr>
              <a:t>S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oyagiKouzanFontT"/>
                <a:cs typeface="AoyagiKouzanFontT"/>
              </a:rPr>
              <a:t>⇒</a:t>
            </a:r>
            <a:r>
              <a:rPr sz="2800" spc="-710" dirty="0">
                <a:latin typeface="AoyagiKouzanFontT"/>
                <a:cs typeface="AoyagiKouzanFontT"/>
              </a:rPr>
              <a:t> </a:t>
            </a:r>
            <a:r>
              <a:rPr sz="2800" spc="-125" dirty="0">
                <a:latin typeface="Times New Roman"/>
                <a:cs typeface="Times New Roman"/>
              </a:rPr>
              <a:t>aBa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oyagiKouzanFontT"/>
                <a:cs typeface="AoyagiKouzanFontT"/>
              </a:rPr>
              <a:t>⇒</a:t>
            </a:r>
            <a:r>
              <a:rPr sz="2800" spc="-710" dirty="0">
                <a:latin typeface="AoyagiKouzanFontT"/>
                <a:cs typeface="AoyagiKouzanFontT"/>
              </a:rPr>
              <a:t> </a:t>
            </a:r>
            <a:r>
              <a:rPr sz="2800" spc="-90" dirty="0">
                <a:latin typeface="Times New Roman"/>
                <a:cs typeface="Times New Roman"/>
              </a:rPr>
              <a:t>abBa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oyagiKouzanFontT"/>
                <a:cs typeface="AoyagiKouzanFontT"/>
              </a:rPr>
              <a:t>⇒</a:t>
            </a:r>
            <a:r>
              <a:rPr sz="2800" spc="-710" dirty="0">
                <a:latin typeface="AoyagiKouzanFontT"/>
                <a:cs typeface="AoyagiKouzanFontT"/>
              </a:rPr>
              <a:t> </a:t>
            </a:r>
            <a:r>
              <a:rPr sz="2800" spc="-65" dirty="0">
                <a:latin typeface="Times New Roman"/>
                <a:cs typeface="Times New Roman"/>
              </a:rPr>
              <a:t>abbBa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oyagiKouzanFontT"/>
                <a:cs typeface="AoyagiKouzanFontT"/>
              </a:rPr>
              <a:t>⇒</a:t>
            </a:r>
            <a:r>
              <a:rPr sz="2800" spc="-715" dirty="0">
                <a:latin typeface="AoyagiKouzanFontT"/>
                <a:cs typeface="AoyagiKouzanFontT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abba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b="1" spc="-75" dirty="0">
                <a:latin typeface="Times New Roman"/>
                <a:cs typeface="Times New Roman"/>
              </a:rPr>
              <a:t>And </a:t>
            </a:r>
            <a:r>
              <a:rPr sz="2800" b="1" spc="-5" dirty="0">
                <a:latin typeface="Times New Roman"/>
                <a:cs typeface="Times New Roman"/>
              </a:rPr>
              <a:t>the </a:t>
            </a:r>
            <a:r>
              <a:rPr sz="2800" b="1" spc="-35" dirty="0">
                <a:latin typeface="Times New Roman"/>
                <a:cs typeface="Times New Roman"/>
              </a:rPr>
              <a:t>parse </a:t>
            </a:r>
            <a:r>
              <a:rPr sz="2800" b="1" spc="-50" dirty="0">
                <a:latin typeface="Times New Roman"/>
                <a:cs typeface="Times New Roman"/>
              </a:rPr>
              <a:t>tree </a:t>
            </a:r>
            <a:r>
              <a:rPr sz="2800" b="1" spc="-40" dirty="0">
                <a:latin typeface="Times New Roman"/>
                <a:cs typeface="Times New Roman"/>
              </a:rPr>
              <a:t>will</a:t>
            </a:r>
            <a:r>
              <a:rPr sz="2800" b="1" spc="125" dirty="0">
                <a:latin typeface="Times New Roman"/>
                <a:cs typeface="Times New Roman"/>
              </a:rPr>
              <a:t> </a:t>
            </a:r>
            <a:r>
              <a:rPr sz="2800" b="1" spc="-55" dirty="0">
                <a:latin typeface="Times New Roman"/>
                <a:cs typeface="Times New Roman"/>
              </a:rPr>
              <a:t>be: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86600" y="685800"/>
            <a:ext cx="2318417" cy="55070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304800"/>
            <a:ext cx="61722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95" dirty="0">
                <a:solidFill>
                  <a:srgbClr val="262626"/>
                </a:solidFill>
              </a:rPr>
              <a:t>LL(1)</a:t>
            </a:r>
            <a:r>
              <a:rPr sz="4800" spc="-70" dirty="0">
                <a:solidFill>
                  <a:srgbClr val="262626"/>
                </a:solidFill>
              </a:rPr>
              <a:t> </a:t>
            </a:r>
            <a:r>
              <a:rPr sz="4800" spc="-45" dirty="0">
                <a:solidFill>
                  <a:srgbClr val="262626"/>
                </a:solidFill>
              </a:rPr>
              <a:t>Grammars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1072268" y="1524000"/>
            <a:ext cx="9290931" cy="5014193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43510" indent="-131445">
              <a:lnSpc>
                <a:spcPct val="100000"/>
              </a:lnSpc>
              <a:spcBef>
                <a:spcPts val="10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75" dirty="0">
                <a:latin typeface="Times New Roman"/>
                <a:cs typeface="Times New Roman"/>
              </a:rPr>
              <a:t>No </a:t>
            </a:r>
            <a:r>
              <a:rPr sz="2800" spc="-60" dirty="0">
                <a:latin typeface="Times New Roman"/>
                <a:cs typeface="Times New Roman"/>
              </a:rPr>
              <a:t>ambiguous </a:t>
            </a:r>
            <a:r>
              <a:rPr sz="2800" spc="10" dirty="0">
                <a:latin typeface="Times New Roman"/>
                <a:cs typeface="Times New Roman"/>
              </a:rPr>
              <a:t>or </a:t>
            </a:r>
            <a:r>
              <a:rPr sz="2800" spc="-65" dirty="0">
                <a:latin typeface="Times New Roman"/>
                <a:cs typeface="Times New Roman"/>
              </a:rPr>
              <a:t>left-recursive </a:t>
            </a:r>
            <a:r>
              <a:rPr sz="2800" spc="-55" dirty="0">
                <a:latin typeface="Times New Roman"/>
                <a:cs typeface="Times New Roman"/>
              </a:rPr>
              <a:t>grammar </a:t>
            </a:r>
            <a:r>
              <a:rPr sz="2800" spc="-105" dirty="0">
                <a:latin typeface="Times New Roman"/>
                <a:cs typeface="Times New Roman"/>
              </a:rPr>
              <a:t>is</a:t>
            </a:r>
            <a:r>
              <a:rPr sz="2800" spc="60" dirty="0">
                <a:latin typeface="Times New Roman"/>
                <a:cs typeface="Times New Roman"/>
              </a:rPr>
              <a:t> </a:t>
            </a:r>
            <a:r>
              <a:rPr sz="2800" spc="-114" dirty="0">
                <a:latin typeface="Times New Roman"/>
                <a:cs typeface="Times New Roman"/>
              </a:rPr>
              <a:t>LL(1)</a:t>
            </a:r>
            <a:endParaRPr sz="2800">
              <a:latin typeface="Times New Roman"/>
              <a:cs typeface="Times New Roman"/>
            </a:endParaRPr>
          </a:p>
          <a:p>
            <a:pPr marL="143510" marR="508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20" dirty="0">
                <a:latin typeface="Times New Roman"/>
                <a:cs typeface="Times New Roman"/>
              </a:rPr>
              <a:t>There </a:t>
            </a:r>
            <a:r>
              <a:rPr sz="2800" spc="-65" dirty="0">
                <a:latin typeface="Times New Roman"/>
                <a:cs typeface="Times New Roman"/>
              </a:rPr>
              <a:t>are </a:t>
            </a:r>
            <a:r>
              <a:rPr sz="2800" spc="25" dirty="0">
                <a:latin typeface="Times New Roman"/>
                <a:cs typeface="Times New Roman"/>
              </a:rPr>
              <a:t>no </a:t>
            </a:r>
            <a:r>
              <a:rPr sz="2800" spc="-75" dirty="0">
                <a:latin typeface="Times New Roman"/>
                <a:cs typeface="Times New Roman"/>
              </a:rPr>
              <a:t>general </a:t>
            </a:r>
            <a:r>
              <a:rPr sz="2800" spc="-50" dirty="0">
                <a:latin typeface="Times New Roman"/>
                <a:cs typeface="Times New Roman"/>
              </a:rPr>
              <a:t>rules </a:t>
            </a:r>
            <a:r>
              <a:rPr sz="2800" spc="-125" dirty="0">
                <a:latin typeface="Times New Roman"/>
                <a:cs typeface="Times New Roman"/>
              </a:rPr>
              <a:t>by </a:t>
            </a:r>
            <a:r>
              <a:rPr sz="2800" spc="-75" dirty="0">
                <a:latin typeface="Times New Roman"/>
                <a:cs typeface="Times New Roman"/>
              </a:rPr>
              <a:t>which </a:t>
            </a:r>
            <a:r>
              <a:rPr sz="2800" spc="-60" dirty="0">
                <a:latin typeface="Times New Roman"/>
                <a:cs typeface="Times New Roman"/>
              </a:rPr>
              <a:t>multiple-defined </a:t>
            </a:r>
            <a:r>
              <a:rPr sz="2800" spc="-50" dirty="0">
                <a:latin typeface="Times New Roman"/>
                <a:cs typeface="Times New Roman"/>
              </a:rPr>
              <a:t>entries </a:t>
            </a:r>
            <a:r>
              <a:rPr sz="2800" spc="-55" dirty="0">
                <a:latin typeface="Times New Roman"/>
                <a:cs typeface="Times New Roman"/>
              </a:rPr>
              <a:t>can </a:t>
            </a:r>
            <a:r>
              <a:rPr sz="2800" spc="-30" dirty="0">
                <a:latin typeface="Times New Roman"/>
                <a:cs typeface="Times New Roman"/>
              </a:rPr>
              <a:t>be  </a:t>
            </a:r>
            <a:r>
              <a:rPr sz="2800" spc="-60" dirty="0">
                <a:latin typeface="Times New Roman"/>
                <a:cs typeface="Times New Roman"/>
              </a:rPr>
              <a:t>made </a:t>
            </a:r>
            <a:r>
              <a:rPr sz="2800" spc="-90" dirty="0">
                <a:latin typeface="Times New Roman"/>
                <a:cs typeface="Times New Roman"/>
              </a:rPr>
              <a:t>single-valued </a:t>
            </a:r>
            <a:r>
              <a:rPr sz="2800" spc="-35" dirty="0">
                <a:latin typeface="Times New Roman"/>
                <a:cs typeface="Times New Roman"/>
              </a:rPr>
              <a:t>without </a:t>
            </a:r>
            <a:r>
              <a:rPr sz="2800" spc="-65" dirty="0">
                <a:latin typeface="Times New Roman"/>
                <a:cs typeface="Times New Roman"/>
              </a:rPr>
              <a:t>affecting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85" dirty="0">
                <a:latin typeface="Times New Roman"/>
                <a:cs typeface="Times New Roman"/>
              </a:rPr>
              <a:t>language </a:t>
            </a:r>
            <a:r>
              <a:rPr sz="2800" spc="-55" dirty="0">
                <a:latin typeface="Times New Roman"/>
                <a:cs typeface="Times New Roman"/>
              </a:rPr>
              <a:t>recognized </a:t>
            </a:r>
            <a:r>
              <a:rPr sz="2800" spc="-125" dirty="0">
                <a:latin typeface="Times New Roman"/>
                <a:cs typeface="Times New Roman"/>
              </a:rPr>
              <a:t>by </a:t>
            </a:r>
            <a:r>
              <a:rPr sz="2800" spc="-110" dirty="0">
                <a:latin typeface="Times New Roman"/>
                <a:cs typeface="Times New Roman"/>
              </a:rPr>
              <a:t>a  </a:t>
            </a:r>
            <a:r>
              <a:rPr sz="2800" spc="-80" dirty="0">
                <a:latin typeface="Times New Roman"/>
                <a:cs typeface="Times New Roman"/>
              </a:rPr>
              <a:t>grammar(i.e. </a:t>
            </a:r>
            <a:r>
              <a:rPr sz="2800" spc="-25" dirty="0">
                <a:latin typeface="Times New Roman"/>
                <a:cs typeface="Times New Roman"/>
              </a:rPr>
              <a:t>there </a:t>
            </a:r>
            <a:r>
              <a:rPr sz="2800" spc="-65" dirty="0">
                <a:latin typeface="Times New Roman"/>
                <a:cs typeface="Times New Roman"/>
              </a:rPr>
              <a:t>are </a:t>
            </a:r>
            <a:r>
              <a:rPr sz="2800" spc="25" dirty="0">
                <a:latin typeface="Times New Roman"/>
                <a:cs typeface="Times New Roman"/>
              </a:rPr>
              <a:t>no </a:t>
            </a:r>
            <a:r>
              <a:rPr sz="2800" spc="-75" dirty="0">
                <a:latin typeface="Times New Roman"/>
                <a:cs typeface="Times New Roman"/>
              </a:rPr>
              <a:t>general </a:t>
            </a:r>
            <a:r>
              <a:rPr sz="2800" spc="-50" dirty="0">
                <a:latin typeface="Times New Roman"/>
                <a:cs typeface="Times New Roman"/>
              </a:rPr>
              <a:t>rules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30" dirty="0">
                <a:latin typeface="Times New Roman"/>
                <a:cs typeface="Times New Roman"/>
              </a:rPr>
              <a:t>convert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25" dirty="0">
                <a:latin typeface="Times New Roman"/>
                <a:cs typeface="Times New Roman"/>
              </a:rPr>
              <a:t>non </a:t>
            </a:r>
            <a:r>
              <a:rPr sz="2800" spc="-114" dirty="0">
                <a:latin typeface="Times New Roman"/>
                <a:cs typeface="Times New Roman"/>
              </a:rPr>
              <a:t>LL(1)  </a:t>
            </a:r>
            <a:r>
              <a:rPr sz="2800" spc="-55" dirty="0">
                <a:latin typeface="Times New Roman"/>
                <a:cs typeface="Times New Roman"/>
              </a:rPr>
              <a:t>grammar </a:t>
            </a:r>
            <a:r>
              <a:rPr sz="2800" spc="-15" dirty="0">
                <a:latin typeface="Times New Roman"/>
                <a:cs typeface="Times New Roman"/>
              </a:rPr>
              <a:t>into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114" dirty="0">
                <a:latin typeface="Times New Roman"/>
                <a:cs typeface="Times New Roman"/>
              </a:rPr>
              <a:t>LL(1)</a:t>
            </a:r>
            <a:r>
              <a:rPr sz="2800" spc="160" dirty="0">
                <a:latin typeface="Times New Roman"/>
                <a:cs typeface="Times New Roman"/>
              </a:rPr>
              <a:t> </a:t>
            </a:r>
            <a:r>
              <a:rPr sz="2800" spc="-60">
                <a:latin typeface="Times New Roman"/>
                <a:cs typeface="Times New Roman"/>
              </a:rPr>
              <a:t>grammar</a:t>
            </a:r>
            <a:r>
              <a:rPr sz="2800" spc="-60" smtClean="0">
                <a:latin typeface="Times New Roman"/>
                <a:cs typeface="Times New Roman"/>
              </a:rPr>
              <a:t>)</a:t>
            </a:r>
            <a:endParaRPr lang="en-US" sz="2800" spc="-60" dirty="0" smtClean="0">
              <a:latin typeface="Times New Roman"/>
              <a:cs typeface="Times New Roman"/>
            </a:endParaRPr>
          </a:p>
          <a:p>
            <a:pPr marL="143510" marR="508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tabLst>
                <a:tab pos="144145" algn="l"/>
              </a:tabLst>
            </a:pPr>
            <a:r>
              <a:rPr lang="en-US" sz="2800" spc="-60" dirty="0" smtClean="0">
                <a:latin typeface="Times New Roman"/>
                <a:cs typeface="Times New Roman"/>
              </a:rPr>
              <a:t>Consider the grammar:</a:t>
            </a:r>
          </a:p>
          <a:p>
            <a:pPr marL="143510" marR="508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tabLst>
                <a:tab pos="144145" algn="l"/>
              </a:tabLst>
            </a:pPr>
            <a:r>
              <a:rPr lang="en-US" sz="2800" spc="-60" dirty="0" smtClean="0">
                <a:latin typeface="Times New Roman"/>
                <a:cs typeface="Times New Roman"/>
              </a:rPr>
              <a:t>S</a:t>
            </a:r>
            <a:r>
              <a:rPr lang="en-US" sz="2800" spc="-60" dirty="0" smtClean="0">
                <a:latin typeface="Times New Roman"/>
                <a:cs typeface="Times New Roman"/>
                <a:sym typeface="Wingdings" pitchFamily="2" charset="2"/>
              </a:rPr>
              <a:t> </a:t>
            </a:r>
            <a:r>
              <a:rPr lang="en-US" sz="2800" spc="-60" dirty="0" err="1" smtClean="0">
                <a:latin typeface="Times New Roman"/>
                <a:cs typeface="Times New Roman"/>
                <a:sym typeface="Wingdings" pitchFamily="2" charset="2"/>
              </a:rPr>
              <a:t>iEtS</a:t>
            </a:r>
            <a:r>
              <a:rPr lang="en-US" sz="2800" spc="-60" dirty="0" smtClean="0">
                <a:latin typeface="Times New Roman"/>
                <a:cs typeface="Times New Roman"/>
                <a:sym typeface="Wingdings" pitchFamily="2" charset="2"/>
              </a:rPr>
              <a:t> | </a:t>
            </a:r>
            <a:r>
              <a:rPr lang="en-US" sz="2800" spc="-60" dirty="0" err="1" smtClean="0">
                <a:latin typeface="Times New Roman"/>
                <a:cs typeface="Times New Roman"/>
                <a:sym typeface="Wingdings" pitchFamily="2" charset="2"/>
              </a:rPr>
              <a:t>iEtSeS</a:t>
            </a:r>
            <a:r>
              <a:rPr lang="en-US" sz="2800" spc="-60" dirty="0" smtClean="0">
                <a:latin typeface="Times New Roman"/>
                <a:cs typeface="Times New Roman"/>
                <a:sym typeface="Wingdings" pitchFamily="2" charset="2"/>
              </a:rPr>
              <a:t> | a</a:t>
            </a:r>
          </a:p>
          <a:p>
            <a:pPr marL="143510" marR="508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tabLst>
                <a:tab pos="144145" algn="l"/>
              </a:tabLst>
            </a:pPr>
            <a:r>
              <a:rPr lang="en-US" sz="2800" spc="-60" dirty="0" smtClean="0">
                <a:latin typeface="Times New Roman"/>
                <a:cs typeface="Times New Roman"/>
                <a:sym typeface="Wingdings" pitchFamily="2" charset="2"/>
              </a:rPr>
              <a:t>E b</a:t>
            </a:r>
          </a:p>
          <a:p>
            <a:pPr marL="143510" marR="508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tabLst>
                <a:tab pos="144145" algn="l"/>
              </a:tabLst>
            </a:pPr>
            <a:r>
              <a:rPr lang="en-US" sz="2800" spc="-60" dirty="0" smtClean="0">
                <a:latin typeface="Times New Roman"/>
                <a:cs typeface="Times New Roman"/>
                <a:sym typeface="Wingdings" pitchFamily="2" charset="2"/>
              </a:rPr>
              <a:t>Construct the non-recursive predictive parsing table for the given grammar.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304800"/>
            <a:ext cx="86106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30575" algn="l"/>
              </a:tabLst>
            </a:pPr>
            <a:r>
              <a:rPr sz="4800" spc="-40" dirty="0">
                <a:solidFill>
                  <a:srgbClr val="262626"/>
                </a:solidFill>
              </a:rPr>
              <a:t>Properties</a:t>
            </a:r>
            <a:r>
              <a:rPr sz="4800" spc="10" dirty="0">
                <a:solidFill>
                  <a:srgbClr val="262626"/>
                </a:solidFill>
              </a:rPr>
              <a:t> </a:t>
            </a:r>
            <a:r>
              <a:rPr sz="4800" spc="-5" dirty="0">
                <a:solidFill>
                  <a:srgbClr val="262626"/>
                </a:solidFill>
              </a:rPr>
              <a:t>of	</a:t>
            </a:r>
            <a:r>
              <a:rPr sz="4800" spc="-195" dirty="0">
                <a:solidFill>
                  <a:srgbClr val="262626"/>
                </a:solidFill>
              </a:rPr>
              <a:t>LL(1)</a:t>
            </a:r>
            <a:r>
              <a:rPr sz="4800" spc="-65" dirty="0">
                <a:solidFill>
                  <a:srgbClr val="262626"/>
                </a:solidFill>
              </a:rPr>
              <a:t> </a:t>
            </a:r>
            <a:r>
              <a:rPr sz="4800" spc="-35" dirty="0">
                <a:solidFill>
                  <a:srgbClr val="262626"/>
                </a:solidFill>
              </a:rPr>
              <a:t>Grammar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762000" y="1676400"/>
            <a:ext cx="9753600" cy="4037003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95580" indent="-131445">
              <a:lnSpc>
                <a:spcPct val="100000"/>
              </a:lnSpc>
              <a:spcBef>
                <a:spcPts val="1000"/>
              </a:spcBef>
              <a:buClr>
                <a:srgbClr val="262626"/>
              </a:buClr>
              <a:buSzPct val="96428"/>
              <a:buChar char="◦"/>
              <a:tabLst>
                <a:tab pos="195580" algn="l"/>
              </a:tabLst>
            </a:pPr>
            <a:r>
              <a:rPr sz="2800" spc="75" dirty="0">
                <a:latin typeface="Times New Roman"/>
                <a:cs typeface="Times New Roman"/>
              </a:rPr>
              <a:t>No </a:t>
            </a:r>
            <a:r>
              <a:rPr sz="2800" spc="-90" dirty="0">
                <a:latin typeface="Times New Roman"/>
                <a:cs typeface="Times New Roman"/>
              </a:rPr>
              <a:t>Ambiguity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75" dirty="0">
                <a:latin typeface="Times New Roman"/>
                <a:cs typeface="Times New Roman"/>
              </a:rPr>
              <a:t>No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65" dirty="0">
                <a:latin typeface="Times New Roman"/>
                <a:cs typeface="Times New Roman"/>
              </a:rPr>
              <a:t>Recursion</a:t>
            </a:r>
            <a:endParaRPr sz="2800">
              <a:latin typeface="Times New Roman"/>
              <a:cs typeface="Times New Roman"/>
            </a:endParaRPr>
          </a:p>
          <a:p>
            <a:pPr marL="194945" marR="182245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95580" algn="l"/>
                <a:tab pos="3750945" algn="l"/>
                <a:tab pos="6665595" algn="l"/>
              </a:tabLst>
            </a:pPr>
            <a:r>
              <a:rPr sz="2800" spc="40" dirty="0">
                <a:latin typeface="Times New Roman"/>
                <a:cs typeface="Times New Roman"/>
              </a:rPr>
              <a:t>In </a:t>
            </a:r>
            <a:r>
              <a:rPr sz="2800" spc="-110" dirty="0">
                <a:latin typeface="Times New Roman"/>
                <a:cs typeface="Times New Roman"/>
              </a:rPr>
              <a:t>any </a:t>
            </a:r>
            <a:r>
              <a:rPr sz="2800" spc="-114" dirty="0">
                <a:latin typeface="Times New Roman"/>
                <a:cs typeface="Times New Roman"/>
              </a:rPr>
              <a:t>LL(1)</a:t>
            </a:r>
            <a:r>
              <a:rPr sz="2800" spc="85" dirty="0">
                <a:latin typeface="Times New Roman"/>
                <a:cs typeface="Times New Roman"/>
              </a:rPr>
              <a:t> </a:t>
            </a:r>
            <a:r>
              <a:rPr sz="2800" spc="-65" dirty="0">
                <a:latin typeface="Times New Roman"/>
                <a:cs typeface="Times New Roman"/>
              </a:rPr>
              <a:t>grammar,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85" dirty="0">
                <a:latin typeface="Times New Roman"/>
                <a:cs typeface="Times New Roman"/>
              </a:rPr>
              <a:t>if	</a:t>
            </a:r>
            <a:r>
              <a:rPr sz="2800" spc="-25" dirty="0">
                <a:latin typeface="Times New Roman"/>
                <a:cs typeface="Times New Roman"/>
              </a:rPr>
              <a:t>there </a:t>
            </a:r>
            <a:r>
              <a:rPr sz="2800" spc="-80" dirty="0">
                <a:latin typeface="Times New Roman"/>
                <a:cs typeface="Times New Roman"/>
              </a:rPr>
              <a:t>exists </a:t>
            </a:r>
            <a:r>
              <a:rPr sz="2800" spc="-110" dirty="0">
                <a:latin typeface="Times New Roman"/>
                <a:cs typeface="Times New Roman"/>
              </a:rPr>
              <a:t>a</a:t>
            </a:r>
            <a:r>
              <a:rPr sz="2800" spc="130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rule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15" dirty="0">
                <a:latin typeface="Times New Roman"/>
                <a:cs typeface="Times New Roman"/>
              </a:rPr>
              <a:t>form </a:t>
            </a:r>
            <a:r>
              <a:rPr sz="2800" spc="-130" dirty="0">
                <a:latin typeface="Times New Roman"/>
                <a:cs typeface="Times New Roman"/>
              </a:rPr>
              <a:t>A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114" dirty="0">
                <a:latin typeface="Times New Roman"/>
                <a:cs typeface="Times New Roman"/>
              </a:rPr>
              <a:t>α </a:t>
            </a:r>
            <a:r>
              <a:rPr sz="2800" spc="835" dirty="0">
                <a:latin typeface="Times New Roman"/>
                <a:cs typeface="Times New Roman"/>
              </a:rPr>
              <a:t>|</a:t>
            </a:r>
            <a:r>
              <a:rPr sz="2800" spc="195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β </a:t>
            </a:r>
            <a:r>
              <a:rPr sz="2800" spc="-90" dirty="0">
                <a:latin typeface="Times New Roman"/>
                <a:cs typeface="Times New Roman"/>
              </a:rPr>
              <a:t>,  </a:t>
            </a:r>
            <a:r>
              <a:rPr sz="2800" spc="-60" dirty="0">
                <a:latin typeface="Times New Roman"/>
                <a:cs typeface="Times New Roman"/>
              </a:rPr>
              <a:t>where </a:t>
            </a:r>
            <a:r>
              <a:rPr sz="2800" spc="-114" dirty="0">
                <a:latin typeface="Times New Roman"/>
                <a:cs typeface="Times New Roman"/>
              </a:rPr>
              <a:t>α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-50" dirty="0">
                <a:latin typeface="Times New Roman"/>
                <a:cs typeface="Times New Roman"/>
              </a:rPr>
              <a:t>β </a:t>
            </a:r>
            <a:r>
              <a:rPr sz="2800" spc="-65" dirty="0">
                <a:latin typeface="Times New Roman"/>
                <a:cs typeface="Times New Roman"/>
              </a:rPr>
              <a:t>are </a:t>
            </a:r>
            <a:r>
              <a:rPr sz="2800" spc="-45" dirty="0">
                <a:latin typeface="Times New Roman"/>
                <a:cs typeface="Times New Roman"/>
              </a:rPr>
              <a:t>distinct,</a:t>
            </a:r>
            <a:r>
              <a:rPr sz="2800" spc="28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then</a:t>
            </a:r>
            <a:endParaRPr sz="2800">
              <a:latin typeface="Times New Roman"/>
              <a:cs typeface="Times New Roman"/>
            </a:endParaRPr>
          </a:p>
          <a:p>
            <a:pPr marL="344805" indent="-332740">
              <a:lnSpc>
                <a:spcPct val="100000"/>
              </a:lnSpc>
              <a:spcBef>
                <a:spcPts val="900"/>
              </a:spcBef>
              <a:buAutoNum type="arabicPeriod"/>
              <a:tabLst>
                <a:tab pos="345440" algn="l"/>
                <a:tab pos="3361690" algn="l"/>
              </a:tabLst>
            </a:pPr>
            <a:r>
              <a:rPr sz="2800" spc="-25" dirty="0">
                <a:latin typeface="Times New Roman"/>
                <a:cs typeface="Times New Roman"/>
              </a:rPr>
              <a:t>For </a:t>
            </a:r>
            <a:r>
              <a:rPr sz="2800" spc="-110" dirty="0">
                <a:latin typeface="Times New Roman"/>
                <a:cs typeface="Times New Roman"/>
              </a:rPr>
              <a:t>any </a:t>
            </a:r>
            <a:r>
              <a:rPr sz="2800" spc="-45" dirty="0">
                <a:latin typeface="Times New Roman"/>
                <a:cs typeface="Times New Roman"/>
              </a:rPr>
              <a:t>terminal</a:t>
            </a:r>
            <a:r>
              <a:rPr sz="2800" spc="190" dirty="0">
                <a:latin typeface="Times New Roman"/>
                <a:cs typeface="Times New Roman"/>
              </a:rPr>
              <a:t> </a:t>
            </a:r>
            <a:r>
              <a:rPr sz="2800" i="1" spc="-180" dirty="0">
                <a:latin typeface="Times New Roman"/>
                <a:cs typeface="Times New Roman"/>
              </a:rPr>
              <a:t>a</a:t>
            </a:r>
            <a:r>
              <a:rPr sz="2800" spc="-180" dirty="0">
                <a:latin typeface="Times New Roman"/>
                <a:cs typeface="Times New Roman"/>
              </a:rPr>
              <a:t>,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85" dirty="0">
                <a:latin typeface="Times New Roman"/>
                <a:cs typeface="Times New Roman"/>
              </a:rPr>
              <a:t>if	</a:t>
            </a:r>
            <a:r>
              <a:rPr sz="2800" i="1" spc="-265" dirty="0">
                <a:latin typeface="Times New Roman"/>
                <a:cs typeface="Times New Roman"/>
              </a:rPr>
              <a:t>a </a:t>
            </a:r>
            <a:r>
              <a:rPr sz="2800" dirty="0">
                <a:latin typeface="AoyagiKouzanFontT"/>
                <a:cs typeface="AoyagiKouzanFontT"/>
              </a:rPr>
              <a:t>∈ </a:t>
            </a:r>
            <a:r>
              <a:rPr sz="2800" spc="-80" dirty="0">
                <a:latin typeface="Times New Roman"/>
                <a:cs typeface="Times New Roman"/>
              </a:rPr>
              <a:t>FIRST(α) </a:t>
            </a:r>
            <a:r>
              <a:rPr sz="2800" dirty="0">
                <a:latin typeface="Times New Roman"/>
                <a:cs typeface="Times New Roman"/>
              </a:rPr>
              <a:t>then </a:t>
            </a:r>
            <a:r>
              <a:rPr sz="2800" i="1" spc="-265" dirty="0">
                <a:latin typeface="Times New Roman"/>
                <a:cs typeface="Times New Roman"/>
              </a:rPr>
              <a:t>a </a:t>
            </a:r>
            <a:r>
              <a:rPr sz="2800" dirty="0">
                <a:latin typeface="AoyagiKouzanFontT"/>
                <a:cs typeface="AoyagiKouzanFontT"/>
              </a:rPr>
              <a:t>∉</a:t>
            </a:r>
            <a:r>
              <a:rPr sz="2800" spc="-750" dirty="0">
                <a:latin typeface="AoyagiKouzanFontT"/>
                <a:cs typeface="AoyagiKouzanFontT"/>
              </a:rPr>
              <a:t> </a:t>
            </a:r>
            <a:r>
              <a:rPr sz="2800" spc="-75" dirty="0">
                <a:latin typeface="Times New Roman"/>
                <a:cs typeface="Times New Roman"/>
              </a:rPr>
              <a:t>FIRST(β) </a:t>
            </a:r>
            <a:r>
              <a:rPr sz="2800" spc="10" dirty="0">
                <a:latin typeface="Times New Roman"/>
                <a:cs typeface="Times New Roman"/>
              </a:rPr>
              <a:t>or </a:t>
            </a:r>
            <a:r>
              <a:rPr sz="2800" spc="-90" dirty="0">
                <a:latin typeface="Times New Roman"/>
                <a:cs typeface="Times New Roman"/>
              </a:rPr>
              <a:t>vice-versa</a:t>
            </a:r>
            <a:endParaRPr sz="2800">
              <a:latin typeface="Times New Roman"/>
              <a:cs typeface="Times New Roman"/>
            </a:endParaRPr>
          </a:p>
          <a:p>
            <a:pPr marL="344805" indent="-332740">
              <a:lnSpc>
                <a:spcPct val="100000"/>
              </a:lnSpc>
              <a:spcBef>
                <a:spcPts val="900"/>
              </a:spcBef>
              <a:buAutoNum type="arabicPeriod"/>
              <a:tabLst>
                <a:tab pos="345440" algn="l"/>
              </a:tabLst>
            </a:pPr>
            <a:r>
              <a:rPr sz="2800" spc="-10" dirty="0">
                <a:latin typeface="Times New Roman"/>
                <a:cs typeface="Times New Roman"/>
              </a:rPr>
              <a:t>Either </a:t>
            </a:r>
            <a:r>
              <a:rPr sz="2800" spc="-114" dirty="0">
                <a:latin typeface="Times New Roman"/>
                <a:cs typeface="Times New Roman"/>
              </a:rPr>
              <a:t>α </a:t>
            </a:r>
            <a:r>
              <a:rPr sz="2800" spc="-105" dirty="0">
                <a:latin typeface="AoyagiKouzanFontT"/>
                <a:cs typeface="AoyagiKouzanFontT"/>
              </a:rPr>
              <a:t>⇒</a:t>
            </a:r>
            <a:r>
              <a:rPr sz="2800" spc="-105" dirty="0">
                <a:latin typeface="Times New Roman"/>
                <a:cs typeface="Times New Roman"/>
              </a:rPr>
              <a:t>* </a:t>
            </a:r>
            <a:r>
              <a:rPr sz="2800" spc="-130" dirty="0">
                <a:latin typeface="Times New Roman"/>
                <a:cs typeface="Times New Roman"/>
              </a:rPr>
              <a:t>ε </a:t>
            </a:r>
            <a:r>
              <a:rPr sz="2800" spc="10" dirty="0">
                <a:latin typeface="Times New Roman"/>
                <a:cs typeface="Times New Roman"/>
              </a:rPr>
              <a:t>or </a:t>
            </a:r>
            <a:r>
              <a:rPr sz="2800" spc="-50" dirty="0">
                <a:latin typeface="Times New Roman"/>
                <a:cs typeface="Times New Roman"/>
              </a:rPr>
              <a:t>β </a:t>
            </a:r>
            <a:r>
              <a:rPr sz="2800" spc="-105" dirty="0">
                <a:latin typeface="AoyagiKouzanFontT"/>
                <a:cs typeface="AoyagiKouzanFontT"/>
              </a:rPr>
              <a:t>⇒</a:t>
            </a:r>
            <a:r>
              <a:rPr sz="2800" spc="-105" dirty="0">
                <a:latin typeface="Times New Roman"/>
                <a:cs typeface="Times New Roman"/>
              </a:rPr>
              <a:t>* </a:t>
            </a:r>
            <a:r>
              <a:rPr sz="2800" spc="-130" dirty="0">
                <a:latin typeface="Times New Roman"/>
                <a:cs typeface="Times New Roman"/>
              </a:rPr>
              <a:t>ε </a:t>
            </a:r>
            <a:r>
              <a:rPr sz="2800" spc="-35" dirty="0">
                <a:latin typeface="Times New Roman"/>
                <a:cs typeface="Times New Roman"/>
              </a:rPr>
              <a:t>(or </a:t>
            </a:r>
            <a:r>
              <a:rPr sz="2800" spc="-50" dirty="0">
                <a:latin typeface="Times New Roman"/>
                <a:cs typeface="Times New Roman"/>
              </a:rPr>
              <a:t>neither), </a:t>
            </a:r>
            <a:r>
              <a:rPr sz="2800" spc="5" dirty="0">
                <a:latin typeface="Times New Roman"/>
                <a:cs typeface="Times New Roman"/>
              </a:rPr>
              <a:t>but </a:t>
            </a:r>
            <a:r>
              <a:rPr sz="2800" spc="25" dirty="0">
                <a:latin typeface="Times New Roman"/>
                <a:cs typeface="Times New Roman"/>
              </a:rPr>
              <a:t>not</a:t>
            </a:r>
            <a:r>
              <a:rPr sz="2800" spc="670" dirty="0">
                <a:latin typeface="Times New Roman"/>
                <a:cs typeface="Times New Roman"/>
              </a:rPr>
              <a:t> </a:t>
            </a:r>
            <a:r>
              <a:rPr sz="2800" spc="25" dirty="0">
                <a:latin typeface="Times New Roman"/>
                <a:cs typeface="Times New Roman"/>
              </a:rPr>
              <a:t>both</a:t>
            </a:r>
            <a:endParaRPr sz="2800">
              <a:latin typeface="Times New Roman"/>
              <a:cs typeface="Times New Roman"/>
            </a:endParaRPr>
          </a:p>
          <a:p>
            <a:pPr marL="12700" marR="329565">
              <a:lnSpc>
                <a:spcPct val="100000"/>
              </a:lnSpc>
              <a:spcBef>
                <a:spcPts val="900"/>
              </a:spcBef>
              <a:buAutoNum type="arabicPeriod"/>
              <a:tabLst>
                <a:tab pos="345440" algn="l"/>
                <a:tab pos="720725" algn="l"/>
                <a:tab pos="5232400" algn="l"/>
              </a:tabLst>
            </a:pPr>
            <a:r>
              <a:rPr sz="2800" spc="15" dirty="0">
                <a:latin typeface="Times New Roman"/>
                <a:cs typeface="Times New Roman"/>
              </a:rPr>
              <a:t>If	</a:t>
            </a:r>
            <a:r>
              <a:rPr sz="2800" spc="-50" dirty="0">
                <a:latin typeface="Times New Roman"/>
                <a:cs typeface="Times New Roman"/>
              </a:rPr>
              <a:t>β </a:t>
            </a:r>
            <a:r>
              <a:rPr sz="2800" spc="-105" dirty="0">
                <a:latin typeface="AoyagiKouzanFontT"/>
                <a:cs typeface="AoyagiKouzanFontT"/>
              </a:rPr>
              <a:t>⇒</a:t>
            </a:r>
            <a:r>
              <a:rPr sz="2800" spc="-105" dirty="0">
                <a:latin typeface="Times New Roman"/>
                <a:cs typeface="Times New Roman"/>
              </a:rPr>
              <a:t>* </a:t>
            </a:r>
            <a:r>
              <a:rPr sz="2800" spc="-114" dirty="0">
                <a:latin typeface="Times New Roman"/>
                <a:cs typeface="Times New Roman"/>
              </a:rPr>
              <a:t>ε, </a:t>
            </a:r>
            <a:r>
              <a:rPr sz="2800" dirty="0">
                <a:latin typeface="Times New Roman"/>
                <a:cs typeface="Times New Roman"/>
              </a:rPr>
              <a:t>then </a:t>
            </a:r>
            <a:r>
              <a:rPr sz="2800" spc="-114" dirty="0">
                <a:latin typeface="Times New Roman"/>
                <a:cs typeface="Times New Roman"/>
              </a:rPr>
              <a:t>α </a:t>
            </a:r>
            <a:r>
              <a:rPr sz="2800" spc="-30" dirty="0">
                <a:latin typeface="Times New Roman"/>
                <a:cs typeface="Times New Roman"/>
              </a:rPr>
              <a:t>does </a:t>
            </a:r>
            <a:r>
              <a:rPr sz="2800" spc="25" dirty="0">
                <a:latin typeface="Times New Roman"/>
                <a:cs typeface="Times New Roman"/>
              </a:rPr>
              <a:t>not </a:t>
            </a:r>
            <a:r>
              <a:rPr sz="2800" spc="-80" dirty="0">
                <a:latin typeface="Times New Roman"/>
                <a:cs typeface="Times New Roman"/>
              </a:rPr>
              <a:t>derive </a:t>
            </a:r>
            <a:r>
              <a:rPr sz="2800" spc="-110" dirty="0">
                <a:latin typeface="Times New Roman"/>
                <a:cs typeface="Times New Roman"/>
              </a:rPr>
              <a:t>any </a:t>
            </a:r>
            <a:r>
              <a:rPr sz="2800" spc="-55" dirty="0">
                <a:latin typeface="Times New Roman"/>
                <a:cs typeface="Times New Roman"/>
              </a:rPr>
              <a:t>string </a:t>
            </a:r>
            <a:r>
              <a:rPr sz="2800" spc="-65" dirty="0">
                <a:latin typeface="Times New Roman"/>
                <a:cs typeface="Times New Roman"/>
              </a:rPr>
              <a:t>beginning with </a:t>
            </a:r>
            <a:r>
              <a:rPr sz="2800" spc="-110" dirty="0">
                <a:latin typeface="Times New Roman"/>
                <a:cs typeface="Times New Roman"/>
              </a:rPr>
              <a:t>a  </a:t>
            </a:r>
            <a:r>
              <a:rPr sz="2800" spc="-45" dirty="0">
                <a:latin typeface="Times New Roman"/>
                <a:cs typeface="Times New Roman"/>
              </a:rPr>
              <a:t>terminal </a:t>
            </a:r>
            <a:r>
              <a:rPr sz="2800" spc="-55" dirty="0">
                <a:latin typeface="Times New Roman"/>
                <a:cs typeface="Times New Roman"/>
              </a:rPr>
              <a:t>in </a:t>
            </a:r>
            <a:r>
              <a:rPr sz="2800" spc="-75" dirty="0">
                <a:latin typeface="Times New Roman"/>
                <a:cs typeface="Times New Roman"/>
              </a:rPr>
              <a:t>FOLLOW(A);</a:t>
            </a:r>
            <a:r>
              <a:rPr sz="2800" spc="114" dirty="0">
                <a:latin typeface="Times New Roman"/>
                <a:cs typeface="Times New Roman"/>
              </a:rPr>
              <a:t> </a:t>
            </a:r>
            <a:r>
              <a:rPr sz="2800" spc="-120" dirty="0">
                <a:latin typeface="Times New Roman"/>
                <a:cs typeface="Times New Roman"/>
              </a:rPr>
              <a:t>likewise,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85" dirty="0">
                <a:latin typeface="Times New Roman"/>
                <a:cs typeface="Times New Roman"/>
              </a:rPr>
              <a:t>if	</a:t>
            </a:r>
            <a:r>
              <a:rPr sz="2800" spc="-114" dirty="0">
                <a:latin typeface="Times New Roman"/>
                <a:cs typeface="Times New Roman"/>
              </a:rPr>
              <a:t>α </a:t>
            </a:r>
            <a:r>
              <a:rPr sz="2800" spc="-105" dirty="0">
                <a:latin typeface="AoyagiKouzanFontT"/>
                <a:cs typeface="AoyagiKouzanFontT"/>
              </a:rPr>
              <a:t>⇒</a:t>
            </a:r>
            <a:r>
              <a:rPr sz="2800" spc="-105" dirty="0">
                <a:latin typeface="Times New Roman"/>
                <a:cs typeface="Times New Roman"/>
              </a:rPr>
              <a:t>* </a:t>
            </a:r>
            <a:r>
              <a:rPr sz="2800" spc="-114" dirty="0">
                <a:latin typeface="Times New Roman"/>
                <a:cs typeface="Times New Roman"/>
              </a:rPr>
              <a:t>ε, </a:t>
            </a:r>
            <a:r>
              <a:rPr sz="2800" dirty="0">
                <a:latin typeface="Times New Roman"/>
                <a:cs typeface="Times New Roman"/>
              </a:rPr>
              <a:t>then </a:t>
            </a:r>
            <a:r>
              <a:rPr sz="2800" spc="-50" dirty="0">
                <a:latin typeface="Times New Roman"/>
                <a:cs typeface="Times New Roman"/>
              </a:rPr>
              <a:t>β </a:t>
            </a:r>
            <a:r>
              <a:rPr sz="2800" spc="-30" dirty="0">
                <a:latin typeface="Times New Roman"/>
                <a:cs typeface="Times New Roman"/>
              </a:rPr>
              <a:t>does </a:t>
            </a:r>
            <a:r>
              <a:rPr sz="2800" spc="25" dirty="0">
                <a:latin typeface="Times New Roman"/>
                <a:cs typeface="Times New Roman"/>
              </a:rPr>
              <a:t>not </a:t>
            </a:r>
            <a:r>
              <a:rPr sz="2800" spc="-80" dirty="0">
                <a:latin typeface="Times New Roman"/>
                <a:cs typeface="Times New Roman"/>
              </a:rPr>
              <a:t>derive  </a:t>
            </a:r>
            <a:r>
              <a:rPr sz="2800" spc="-110" dirty="0">
                <a:latin typeface="Times New Roman"/>
                <a:cs typeface="Times New Roman"/>
              </a:rPr>
              <a:t>any </a:t>
            </a:r>
            <a:r>
              <a:rPr sz="2800" spc="-55" dirty="0">
                <a:latin typeface="Times New Roman"/>
                <a:cs typeface="Times New Roman"/>
              </a:rPr>
              <a:t>string </a:t>
            </a:r>
            <a:r>
              <a:rPr sz="2800" spc="-65" dirty="0">
                <a:latin typeface="Times New Roman"/>
                <a:cs typeface="Times New Roman"/>
              </a:rPr>
              <a:t>beginning with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45" dirty="0">
                <a:latin typeface="Times New Roman"/>
                <a:cs typeface="Times New Roman"/>
              </a:rPr>
              <a:t>terminal </a:t>
            </a:r>
            <a:r>
              <a:rPr sz="2800" spc="-55" dirty="0">
                <a:latin typeface="Times New Roman"/>
                <a:cs typeface="Times New Roman"/>
              </a:rPr>
              <a:t>in</a:t>
            </a:r>
            <a:r>
              <a:rPr sz="2800" spc="415" dirty="0">
                <a:latin typeface="Times New Roman"/>
                <a:cs typeface="Times New Roman"/>
              </a:rPr>
              <a:t> </a:t>
            </a:r>
            <a:r>
              <a:rPr sz="2800" spc="-65" dirty="0">
                <a:latin typeface="Times New Roman"/>
                <a:cs typeface="Times New Roman"/>
              </a:rPr>
              <a:t>FOLLOW(A)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381000"/>
            <a:ext cx="57150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95" dirty="0">
                <a:solidFill>
                  <a:srgbClr val="262626"/>
                </a:solidFill>
              </a:rPr>
              <a:t>LL(1)</a:t>
            </a:r>
            <a:r>
              <a:rPr sz="4800" spc="-70" dirty="0">
                <a:solidFill>
                  <a:srgbClr val="262626"/>
                </a:solidFill>
              </a:rPr>
              <a:t> </a:t>
            </a:r>
            <a:r>
              <a:rPr sz="4800" spc="-45" dirty="0">
                <a:solidFill>
                  <a:srgbClr val="262626"/>
                </a:solidFill>
              </a:rPr>
              <a:t>Grammars</a:t>
            </a:r>
            <a:endParaRPr sz="4800"/>
          </a:p>
        </p:txBody>
      </p:sp>
      <p:sp>
        <p:nvSpPr>
          <p:cNvPr id="3" name="object 3"/>
          <p:cNvSpPr/>
          <p:nvPr/>
        </p:nvSpPr>
        <p:spPr>
          <a:xfrm>
            <a:off x="508140" y="2314120"/>
            <a:ext cx="9956499" cy="36842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457200"/>
            <a:ext cx="94488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30395" algn="l"/>
              </a:tabLst>
            </a:pPr>
            <a:r>
              <a:rPr sz="4800" spc="70" dirty="0">
                <a:solidFill>
                  <a:srgbClr val="262626"/>
                </a:solidFill>
              </a:rPr>
              <a:t>Error</a:t>
            </a:r>
            <a:r>
              <a:rPr sz="4800" spc="5" dirty="0">
                <a:solidFill>
                  <a:srgbClr val="262626"/>
                </a:solidFill>
              </a:rPr>
              <a:t> </a:t>
            </a:r>
            <a:r>
              <a:rPr sz="4800" spc="-160" dirty="0">
                <a:solidFill>
                  <a:srgbClr val="262626"/>
                </a:solidFill>
              </a:rPr>
              <a:t>Recovery</a:t>
            </a:r>
            <a:r>
              <a:rPr sz="4800" spc="10" dirty="0">
                <a:solidFill>
                  <a:srgbClr val="262626"/>
                </a:solidFill>
              </a:rPr>
              <a:t> </a:t>
            </a:r>
            <a:r>
              <a:rPr sz="4800" spc="-95" dirty="0">
                <a:solidFill>
                  <a:srgbClr val="262626"/>
                </a:solidFill>
              </a:rPr>
              <a:t>in	</a:t>
            </a:r>
            <a:r>
              <a:rPr sz="4800" spc="-114" dirty="0">
                <a:solidFill>
                  <a:srgbClr val="262626"/>
                </a:solidFill>
              </a:rPr>
              <a:t>Predictive</a:t>
            </a:r>
            <a:r>
              <a:rPr sz="4800" spc="-30" dirty="0">
                <a:solidFill>
                  <a:srgbClr val="262626"/>
                </a:solidFill>
              </a:rPr>
              <a:t> </a:t>
            </a:r>
            <a:r>
              <a:rPr sz="4800" spc="-130" dirty="0">
                <a:solidFill>
                  <a:srgbClr val="262626"/>
                </a:solidFill>
              </a:rPr>
              <a:t>Parsing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1072269" y="2050791"/>
            <a:ext cx="8749094" cy="322139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43510" indent="-131445">
              <a:lnSpc>
                <a:spcPct val="100000"/>
              </a:lnSpc>
              <a:spcBef>
                <a:spcPts val="6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55" dirty="0">
                <a:latin typeface="Times New Roman"/>
                <a:cs typeface="Times New Roman"/>
              </a:rPr>
              <a:t>An </a:t>
            </a:r>
            <a:r>
              <a:rPr sz="2800" dirty="0">
                <a:latin typeface="Times New Roman"/>
                <a:cs typeface="Times New Roman"/>
              </a:rPr>
              <a:t>error </a:t>
            </a:r>
            <a:r>
              <a:rPr sz="2800" spc="-135" dirty="0">
                <a:latin typeface="Times New Roman"/>
                <a:cs typeface="Times New Roman"/>
              </a:rPr>
              <a:t>may </a:t>
            </a:r>
            <a:r>
              <a:rPr sz="2800" spc="-35" dirty="0">
                <a:latin typeface="Times New Roman"/>
                <a:cs typeface="Times New Roman"/>
              </a:rPr>
              <a:t>occur </a:t>
            </a:r>
            <a:r>
              <a:rPr sz="2800" spc="-55" dirty="0">
                <a:latin typeface="Times New Roman"/>
                <a:cs typeface="Times New Roman"/>
              </a:rPr>
              <a:t>in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70" dirty="0">
                <a:latin typeface="Times New Roman"/>
                <a:cs typeface="Times New Roman"/>
              </a:rPr>
              <a:t>predictive </a:t>
            </a:r>
            <a:r>
              <a:rPr sz="2800" spc="-65" dirty="0">
                <a:latin typeface="Times New Roman"/>
                <a:cs typeface="Times New Roman"/>
              </a:rPr>
              <a:t>parsing </a:t>
            </a:r>
            <a:r>
              <a:rPr sz="2800" spc="-40" dirty="0">
                <a:latin typeface="Times New Roman"/>
                <a:cs typeface="Times New Roman"/>
              </a:rPr>
              <a:t>due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85" dirty="0">
                <a:latin typeface="Times New Roman"/>
                <a:cs typeface="Times New Roman"/>
              </a:rPr>
              <a:t>following</a:t>
            </a:r>
            <a:r>
              <a:rPr sz="2800" spc="459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reasons</a:t>
            </a:r>
            <a:endParaRPr sz="2800">
              <a:latin typeface="Times New Roman"/>
              <a:cs typeface="Times New Roman"/>
            </a:endParaRPr>
          </a:p>
          <a:p>
            <a:pPr marL="417830" marR="12700" lvl="1" indent="-144145">
              <a:lnSpc>
                <a:spcPct val="100000"/>
              </a:lnSpc>
              <a:spcBef>
                <a:spcPts val="500"/>
              </a:spcBef>
              <a:buClr>
                <a:srgbClr val="262626"/>
              </a:buClr>
              <a:buChar char="◦"/>
              <a:tabLst>
                <a:tab pos="418465" algn="l"/>
                <a:tab pos="793750" algn="l"/>
                <a:tab pos="5586095" algn="l"/>
              </a:tabLst>
            </a:pPr>
            <a:r>
              <a:rPr sz="2800" spc="15" dirty="0">
                <a:latin typeface="Times New Roman"/>
                <a:cs typeface="Times New Roman"/>
              </a:rPr>
              <a:t>If	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45" dirty="0">
                <a:latin typeface="Times New Roman"/>
                <a:cs typeface="Times New Roman"/>
              </a:rPr>
              <a:t>terminal </a:t>
            </a:r>
            <a:r>
              <a:rPr sz="2800" spc="-75" dirty="0">
                <a:latin typeface="Times New Roman"/>
                <a:cs typeface="Times New Roman"/>
              </a:rPr>
              <a:t>symbol </a:t>
            </a:r>
            <a:r>
              <a:rPr sz="2800" spc="25" dirty="0">
                <a:latin typeface="Times New Roman"/>
                <a:cs typeface="Times New Roman"/>
              </a:rPr>
              <a:t>on 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114" dirty="0">
                <a:latin typeface="Times New Roman"/>
                <a:cs typeface="Times New Roman"/>
              </a:rPr>
              <a:t> </a:t>
            </a:r>
            <a:r>
              <a:rPr sz="2800" spc="25" dirty="0">
                <a:latin typeface="Times New Roman"/>
                <a:cs typeface="Times New Roman"/>
              </a:rPr>
              <a:t>top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75" dirty="0">
                <a:latin typeface="Times New Roman"/>
                <a:cs typeface="Times New Roman"/>
              </a:rPr>
              <a:t>stack </a:t>
            </a:r>
            <a:r>
              <a:rPr sz="2800" spc="-30" dirty="0">
                <a:latin typeface="Times New Roman"/>
                <a:cs typeface="Times New Roman"/>
              </a:rPr>
              <a:t>does </a:t>
            </a:r>
            <a:r>
              <a:rPr sz="2800" spc="25" dirty="0">
                <a:latin typeface="Times New Roman"/>
                <a:cs typeface="Times New Roman"/>
              </a:rPr>
              <a:t>not </a:t>
            </a:r>
            <a:r>
              <a:rPr sz="2800" spc="-40" dirty="0">
                <a:latin typeface="Times New Roman"/>
                <a:cs typeface="Times New Roman"/>
              </a:rPr>
              <a:t>match </a:t>
            </a:r>
            <a:r>
              <a:rPr sz="2800" spc="-65" dirty="0">
                <a:latin typeface="Times New Roman"/>
                <a:cs typeface="Times New Roman"/>
              </a:rPr>
              <a:t>with 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15" dirty="0">
                <a:latin typeface="Times New Roman"/>
                <a:cs typeface="Times New Roman"/>
              </a:rPr>
              <a:t>current input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75" dirty="0">
                <a:latin typeface="Times New Roman"/>
                <a:cs typeface="Times New Roman"/>
              </a:rPr>
              <a:t>symbol</a:t>
            </a:r>
            <a:endParaRPr sz="2800">
              <a:latin typeface="Times New Roman"/>
              <a:cs typeface="Times New Roman"/>
            </a:endParaRPr>
          </a:p>
          <a:p>
            <a:pPr marL="417830" marR="713740" lvl="1" indent="-144145">
              <a:lnSpc>
                <a:spcPct val="100000"/>
              </a:lnSpc>
              <a:spcBef>
                <a:spcPts val="500"/>
              </a:spcBef>
              <a:buClr>
                <a:srgbClr val="262626"/>
              </a:buClr>
              <a:buChar char="◦"/>
              <a:tabLst>
                <a:tab pos="418465" algn="l"/>
                <a:tab pos="793750" algn="l"/>
                <a:tab pos="2300605" algn="l"/>
              </a:tabLst>
            </a:pPr>
            <a:r>
              <a:rPr sz="2800" spc="15" dirty="0">
                <a:latin typeface="Times New Roman"/>
                <a:cs typeface="Times New Roman"/>
              </a:rPr>
              <a:t>If	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25" dirty="0">
                <a:latin typeface="Times New Roman"/>
                <a:cs typeface="Times New Roman"/>
              </a:rPr>
              <a:t>top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75" dirty="0">
                <a:latin typeface="Times New Roman"/>
                <a:cs typeface="Times New Roman"/>
              </a:rPr>
              <a:t>stack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25" dirty="0">
                <a:latin typeface="Times New Roman"/>
                <a:cs typeface="Times New Roman"/>
              </a:rPr>
              <a:t>non </a:t>
            </a:r>
            <a:r>
              <a:rPr sz="2800" dirty="0">
                <a:latin typeface="Times New Roman"/>
                <a:cs typeface="Times New Roman"/>
              </a:rPr>
              <a:t>– </a:t>
            </a:r>
            <a:r>
              <a:rPr sz="2800" spc="-45" dirty="0">
                <a:latin typeface="Times New Roman"/>
                <a:cs typeface="Times New Roman"/>
              </a:rPr>
              <a:t>terminal </a:t>
            </a:r>
            <a:r>
              <a:rPr sz="2800" spc="-110" dirty="0">
                <a:latin typeface="Times New Roman"/>
                <a:cs typeface="Times New Roman"/>
              </a:rPr>
              <a:t>A,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15" dirty="0">
                <a:latin typeface="Times New Roman"/>
                <a:cs typeface="Times New Roman"/>
              </a:rPr>
              <a:t>current input  </a:t>
            </a:r>
            <a:r>
              <a:rPr sz="2800" spc="-75" dirty="0">
                <a:latin typeface="Times New Roman"/>
                <a:cs typeface="Times New Roman"/>
              </a:rPr>
              <a:t>symbol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i="1" spc="-180" dirty="0">
                <a:latin typeface="Times New Roman"/>
                <a:cs typeface="Times New Roman"/>
              </a:rPr>
              <a:t>a</a:t>
            </a:r>
            <a:r>
              <a:rPr sz="2800" spc="-180" dirty="0">
                <a:latin typeface="Times New Roman"/>
                <a:cs typeface="Times New Roman"/>
              </a:rPr>
              <a:t>,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40" dirty="0">
                <a:latin typeface="Times New Roman"/>
                <a:cs typeface="Times New Roman"/>
              </a:rPr>
              <a:t>entry </a:t>
            </a:r>
            <a:r>
              <a:rPr sz="2800" spc="-5" dirty="0">
                <a:latin typeface="Times New Roman"/>
                <a:cs typeface="Times New Roman"/>
              </a:rPr>
              <a:t>for </a:t>
            </a:r>
            <a:r>
              <a:rPr sz="2800" spc="-140" dirty="0">
                <a:latin typeface="Times New Roman"/>
                <a:cs typeface="Times New Roman"/>
              </a:rPr>
              <a:t>M[A, </a:t>
            </a:r>
            <a:r>
              <a:rPr sz="2800" i="1" spc="-225" dirty="0">
                <a:latin typeface="Times New Roman"/>
                <a:cs typeface="Times New Roman"/>
              </a:rPr>
              <a:t>a</a:t>
            </a:r>
            <a:r>
              <a:rPr sz="2800" spc="-225" dirty="0">
                <a:latin typeface="Times New Roman"/>
                <a:cs typeface="Times New Roman"/>
              </a:rPr>
              <a:t>] </a:t>
            </a:r>
            <a:r>
              <a:rPr sz="2800" spc="-55" dirty="0">
                <a:latin typeface="Times New Roman"/>
                <a:cs typeface="Times New Roman"/>
              </a:rPr>
              <a:t>in </a:t>
            </a:r>
            <a:r>
              <a:rPr sz="2800" spc="-65" dirty="0">
                <a:latin typeface="Times New Roman"/>
                <a:cs typeface="Times New Roman"/>
              </a:rPr>
              <a:t>parsing </a:t>
            </a:r>
            <a:r>
              <a:rPr sz="2800" spc="-55" dirty="0">
                <a:latin typeface="Times New Roman"/>
                <a:cs typeface="Times New Roman"/>
              </a:rPr>
              <a:t>table </a:t>
            </a:r>
            <a:r>
              <a:rPr sz="2800" spc="-105" dirty="0">
                <a:latin typeface="Times New Roman"/>
                <a:cs typeface="Times New Roman"/>
              </a:rPr>
              <a:t>is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-60" dirty="0">
                <a:latin typeface="Times New Roman"/>
                <a:cs typeface="Times New Roman"/>
              </a:rPr>
              <a:t>empty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228600"/>
            <a:ext cx="9677400" cy="4578176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68910" indent="-156845" algn="just">
              <a:lnSpc>
                <a:spcPct val="100000"/>
              </a:lnSpc>
              <a:spcBef>
                <a:spcPts val="600"/>
              </a:spcBef>
              <a:buClr>
                <a:srgbClr val="262626"/>
              </a:buClr>
              <a:buChar char="◦"/>
              <a:tabLst>
                <a:tab pos="169545" algn="l"/>
              </a:tabLst>
            </a:pPr>
            <a:r>
              <a:rPr sz="2800" b="1" spc="-100" dirty="0">
                <a:latin typeface="Times New Roman"/>
                <a:cs typeface="Times New Roman"/>
              </a:rPr>
              <a:t>What </a:t>
            </a:r>
            <a:r>
              <a:rPr sz="2800" b="1" dirty="0">
                <a:latin typeface="Times New Roman"/>
                <a:cs typeface="Times New Roman"/>
              </a:rPr>
              <a:t>should </a:t>
            </a:r>
            <a:r>
              <a:rPr sz="2800" b="1" spc="-5" dirty="0">
                <a:latin typeface="Times New Roman"/>
                <a:cs typeface="Times New Roman"/>
              </a:rPr>
              <a:t>the </a:t>
            </a:r>
            <a:r>
              <a:rPr sz="2800" b="1" spc="-80" dirty="0">
                <a:latin typeface="Times New Roman"/>
                <a:cs typeface="Times New Roman"/>
              </a:rPr>
              <a:t>parser </a:t>
            </a:r>
            <a:r>
              <a:rPr sz="2800" b="1" spc="20" dirty="0">
                <a:latin typeface="Times New Roman"/>
                <a:cs typeface="Times New Roman"/>
              </a:rPr>
              <a:t>do </a:t>
            </a:r>
            <a:r>
              <a:rPr sz="2800" b="1" spc="-5" dirty="0">
                <a:latin typeface="Times New Roman"/>
                <a:cs typeface="Times New Roman"/>
              </a:rPr>
              <a:t>in </a:t>
            </a:r>
            <a:r>
              <a:rPr sz="2800" b="1" spc="-35" dirty="0">
                <a:latin typeface="Times New Roman"/>
                <a:cs typeface="Times New Roman"/>
              </a:rPr>
              <a:t>an </a:t>
            </a:r>
            <a:r>
              <a:rPr sz="2800" b="1" spc="-125" dirty="0">
                <a:latin typeface="Times New Roman"/>
                <a:cs typeface="Times New Roman"/>
              </a:rPr>
              <a:t>error</a:t>
            </a:r>
            <a:r>
              <a:rPr sz="2800" b="1" spc="165" dirty="0">
                <a:latin typeface="Times New Roman"/>
                <a:cs typeface="Times New Roman"/>
              </a:rPr>
              <a:t> </a:t>
            </a:r>
            <a:r>
              <a:rPr sz="2800" b="1" spc="-25" dirty="0">
                <a:latin typeface="Times New Roman"/>
                <a:cs typeface="Times New Roman"/>
              </a:rPr>
              <a:t>case?</a:t>
            </a:r>
            <a:endParaRPr sz="2800">
              <a:latin typeface="Times New Roman"/>
              <a:cs typeface="Times New Roman"/>
            </a:endParaRPr>
          </a:p>
          <a:p>
            <a:pPr marL="443230" marR="5080" lvl="1" indent="-156845" algn="just">
              <a:lnSpc>
                <a:spcPct val="100000"/>
              </a:lnSpc>
              <a:spcBef>
                <a:spcPts val="500"/>
              </a:spcBef>
              <a:buClr>
                <a:srgbClr val="262626"/>
              </a:buClr>
              <a:buChar char="◦"/>
              <a:tabLst>
                <a:tab pos="443865" algn="l"/>
              </a:tabLst>
            </a:pPr>
            <a:r>
              <a:rPr sz="2800" spc="-130" dirty="0">
                <a:latin typeface="Times New Roman"/>
                <a:cs typeface="Times New Roman"/>
              </a:rPr>
              <a:t>A </a:t>
            </a:r>
            <a:r>
              <a:rPr sz="2800" spc="-45" dirty="0">
                <a:latin typeface="Times New Roman"/>
                <a:cs typeface="Times New Roman"/>
              </a:rPr>
              <a:t>parser </a:t>
            </a:r>
            <a:r>
              <a:rPr sz="2800" spc="-35" dirty="0">
                <a:latin typeface="Times New Roman"/>
                <a:cs typeface="Times New Roman"/>
              </a:rPr>
              <a:t>should </a:t>
            </a:r>
            <a:r>
              <a:rPr sz="2800" spc="-45" dirty="0">
                <a:latin typeface="Times New Roman"/>
                <a:cs typeface="Times New Roman"/>
              </a:rPr>
              <a:t>try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30" dirty="0">
                <a:latin typeface="Times New Roman"/>
                <a:cs typeface="Times New Roman"/>
              </a:rPr>
              <a:t>determine </a:t>
            </a:r>
            <a:r>
              <a:rPr sz="2800" spc="-5" dirty="0">
                <a:latin typeface="Times New Roman"/>
                <a:cs typeface="Times New Roman"/>
              </a:rPr>
              <a:t>that </a:t>
            </a:r>
            <a:r>
              <a:rPr sz="2800" spc="-45" dirty="0">
                <a:latin typeface="Times New Roman"/>
                <a:cs typeface="Times New Roman"/>
              </a:rPr>
              <a:t>an </a:t>
            </a:r>
            <a:r>
              <a:rPr sz="2800" dirty="0">
                <a:latin typeface="Times New Roman"/>
                <a:cs typeface="Times New Roman"/>
              </a:rPr>
              <a:t>error </a:t>
            </a:r>
            <a:r>
              <a:rPr sz="2800" spc="-55" dirty="0">
                <a:latin typeface="Times New Roman"/>
                <a:cs typeface="Times New Roman"/>
              </a:rPr>
              <a:t>has </a:t>
            </a:r>
            <a:r>
              <a:rPr sz="2800" spc="-25" dirty="0">
                <a:latin typeface="Times New Roman"/>
                <a:cs typeface="Times New Roman"/>
              </a:rPr>
              <a:t>occurred </a:t>
            </a:r>
            <a:r>
              <a:rPr sz="2800" spc="-90" dirty="0">
                <a:latin typeface="Times New Roman"/>
                <a:cs typeface="Times New Roman"/>
              </a:rPr>
              <a:t>as </a:t>
            </a:r>
            <a:r>
              <a:rPr sz="2800" spc="-5" dirty="0">
                <a:latin typeface="Times New Roman"/>
                <a:cs typeface="Times New Roman"/>
              </a:rPr>
              <a:t>soon  </a:t>
            </a:r>
            <a:r>
              <a:rPr sz="2800" spc="-90" dirty="0">
                <a:latin typeface="Times New Roman"/>
                <a:cs typeface="Times New Roman"/>
              </a:rPr>
              <a:t>as </a:t>
            </a:r>
            <a:r>
              <a:rPr sz="2800" spc="-65" dirty="0">
                <a:latin typeface="Times New Roman"/>
                <a:cs typeface="Times New Roman"/>
              </a:rPr>
              <a:t>possible. </a:t>
            </a:r>
            <a:r>
              <a:rPr sz="2800" spc="-125" dirty="0">
                <a:latin typeface="Times New Roman"/>
                <a:cs typeface="Times New Roman"/>
              </a:rPr>
              <a:t>Waiting </a:t>
            </a:r>
            <a:r>
              <a:rPr sz="2800" spc="25" dirty="0">
                <a:latin typeface="Times New Roman"/>
                <a:cs typeface="Times New Roman"/>
              </a:rPr>
              <a:t>too </a:t>
            </a:r>
            <a:r>
              <a:rPr sz="2800" spc="-60" dirty="0">
                <a:latin typeface="Times New Roman"/>
                <a:cs typeface="Times New Roman"/>
              </a:rPr>
              <a:t>long </a:t>
            </a:r>
            <a:r>
              <a:rPr sz="2800" spc="-25" dirty="0">
                <a:latin typeface="Times New Roman"/>
                <a:cs typeface="Times New Roman"/>
              </a:rPr>
              <a:t>before </a:t>
            </a:r>
            <a:r>
              <a:rPr sz="2800" spc="-75" dirty="0">
                <a:latin typeface="Times New Roman"/>
                <a:cs typeface="Times New Roman"/>
              </a:rPr>
              <a:t>declaring </a:t>
            </a:r>
            <a:r>
              <a:rPr sz="2800" spc="-45" dirty="0">
                <a:latin typeface="Times New Roman"/>
                <a:cs typeface="Times New Roman"/>
              </a:rPr>
              <a:t>an </a:t>
            </a:r>
            <a:r>
              <a:rPr sz="2800" dirty="0">
                <a:latin typeface="Times New Roman"/>
                <a:cs typeface="Times New Roman"/>
              </a:rPr>
              <a:t>error </a:t>
            </a:r>
            <a:r>
              <a:rPr sz="2800" spc="-55" dirty="0">
                <a:latin typeface="Times New Roman"/>
                <a:cs typeface="Times New Roman"/>
              </a:rPr>
              <a:t>can </a:t>
            </a:r>
            <a:r>
              <a:rPr sz="2800" spc="-80" dirty="0">
                <a:latin typeface="Times New Roman"/>
                <a:cs typeface="Times New Roman"/>
              </a:rPr>
              <a:t>cause </a:t>
            </a:r>
            <a:r>
              <a:rPr sz="2800" spc="-10" dirty="0">
                <a:latin typeface="Times New Roman"/>
                <a:cs typeface="Times New Roman"/>
              </a:rPr>
              <a:t>the  </a:t>
            </a:r>
            <a:r>
              <a:rPr sz="2800" spc="-45" dirty="0">
                <a:latin typeface="Times New Roman"/>
                <a:cs typeface="Times New Roman"/>
              </a:rPr>
              <a:t>parser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65" dirty="0">
                <a:latin typeface="Times New Roman"/>
                <a:cs typeface="Times New Roman"/>
              </a:rPr>
              <a:t>lose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75" dirty="0">
                <a:latin typeface="Times New Roman"/>
                <a:cs typeface="Times New Roman"/>
              </a:rPr>
              <a:t>actual </a:t>
            </a:r>
            <a:r>
              <a:rPr sz="2800" spc="-45" dirty="0">
                <a:latin typeface="Times New Roman"/>
                <a:cs typeface="Times New Roman"/>
              </a:rPr>
              <a:t>location </a:t>
            </a:r>
            <a:r>
              <a:rPr sz="2800" spc="-5" dirty="0">
                <a:latin typeface="Times New Roman"/>
                <a:cs typeface="Times New Roman"/>
              </a:rPr>
              <a:t>of 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-145" dirty="0">
                <a:latin typeface="Times New Roman"/>
                <a:cs typeface="Times New Roman"/>
              </a:rPr>
              <a:t> </a:t>
            </a:r>
            <a:r>
              <a:rPr sz="2800" spc="-35" dirty="0">
                <a:latin typeface="Times New Roman"/>
                <a:cs typeface="Times New Roman"/>
              </a:rPr>
              <a:t>error.</a:t>
            </a:r>
            <a:endParaRPr sz="2800">
              <a:latin typeface="Times New Roman"/>
              <a:cs typeface="Times New Roman"/>
            </a:endParaRPr>
          </a:p>
          <a:p>
            <a:pPr marL="443230" marR="306705" lvl="1" indent="-156845">
              <a:lnSpc>
                <a:spcPct val="100000"/>
              </a:lnSpc>
              <a:spcBef>
                <a:spcPts val="500"/>
              </a:spcBef>
              <a:buClr>
                <a:srgbClr val="262626"/>
              </a:buClr>
              <a:buChar char="◦"/>
              <a:tabLst>
                <a:tab pos="443865" algn="l"/>
              </a:tabLst>
            </a:pPr>
            <a:r>
              <a:rPr sz="2800" spc="-130" dirty="0">
                <a:latin typeface="Times New Roman"/>
                <a:cs typeface="Times New Roman"/>
              </a:rPr>
              <a:t>A </a:t>
            </a:r>
            <a:r>
              <a:rPr sz="2800" spc="-65" dirty="0">
                <a:latin typeface="Times New Roman"/>
                <a:cs typeface="Times New Roman"/>
              </a:rPr>
              <a:t>suitable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-55" dirty="0">
                <a:latin typeface="Times New Roman"/>
                <a:cs typeface="Times New Roman"/>
              </a:rPr>
              <a:t>comprehensive </a:t>
            </a:r>
            <a:r>
              <a:rPr sz="2800" spc="-80" dirty="0">
                <a:latin typeface="Times New Roman"/>
                <a:cs typeface="Times New Roman"/>
              </a:rPr>
              <a:t>message </a:t>
            </a:r>
            <a:r>
              <a:rPr sz="2800" spc="-35" dirty="0">
                <a:latin typeface="Times New Roman"/>
                <a:cs typeface="Times New Roman"/>
              </a:rPr>
              <a:t>should </a:t>
            </a:r>
            <a:r>
              <a:rPr sz="2800" spc="-30" dirty="0">
                <a:latin typeface="Times New Roman"/>
                <a:cs typeface="Times New Roman"/>
              </a:rPr>
              <a:t>be </a:t>
            </a:r>
            <a:r>
              <a:rPr sz="2800" spc="-15" dirty="0">
                <a:latin typeface="Times New Roman"/>
                <a:cs typeface="Times New Roman"/>
              </a:rPr>
              <a:t>reported</a:t>
            </a:r>
            <a:r>
              <a:rPr sz="2800" spc="-15">
                <a:latin typeface="Times New Roman"/>
                <a:cs typeface="Times New Roman"/>
              </a:rPr>
              <a:t>.  </a:t>
            </a:r>
            <a:endParaRPr sz="2800">
              <a:latin typeface="Times New Roman"/>
              <a:cs typeface="Times New Roman"/>
            </a:endParaRPr>
          </a:p>
          <a:p>
            <a:pPr marL="443230" marR="48260" lvl="1" indent="-156845">
              <a:lnSpc>
                <a:spcPct val="100000"/>
              </a:lnSpc>
              <a:spcBef>
                <a:spcPts val="500"/>
              </a:spcBef>
              <a:buClr>
                <a:srgbClr val="262626"/>
              </a:buClr>
              <a:buChar char="◦"/>
              <a:tabLst>
                <a:tab pos="443865" algn="l"/>
                <a:tab pos="6649720" algn="l"/>
              </a:tabLst>
            </a:pPr>
            <a:r>
              <a:rPr sz="2800" spc="-45" dirty="0">
                <a:latin typeface="Times New Roman"/>
                <a:cs typeface="Times New Roman"/>
              </a:rPr>
              <a:t>After an </a:t>
            </a:r>
            <a:r>
              <a:rPr sz="2800" dirty="0">
                <a:latin typeface="Times New Roman"/>
                <a:cs typeface="Times New Roman"/>
              </a:rPr>
              <a:t>error </a:t>
            </a:r>
            <a:r>
              <a:rPr sz="2800" spc="-55" dirty="0">
                <a:latin typeface="Times New Roman"/>
                <a:cs typeface="Times New Roman"/>
              </a:rPr>
              <a:t>has </a:t>
            </a:r>
            <a:r>
              <a:rPr sz="2800" spc="-35" dirty="0">
                <a:latin typeface="Times New Roman"/>
                <a:cs typeface="Times New Roman"/>
              </a:rPr>
              <a:t>occurred,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45" dirty="0">
                <a:latin typeface="Times New Roman"/>
                <a:cs typeface="Times New Roman"/>
              </a:rPr>
              <a:t>parser </a:t>
            </a:r>
            <a:r>
              <a:rPr sz="2800" spc="-35" dirty="0">
                <a:latin typeface="Times New Roman"/>
                <a:cs typeface="Times New Roman"/>
              </a:rPr>
              <a:t>must </a:t>
            </a:r>
            <a:r>
              <a:rPr sz="2800" spc="-85" dirty="0">
                <a:latin typeface="Times New Roman"/>
                <a:cs typeface="Times New Roman"/>
              </a:rPr>
              <a:t>pick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55" dirty="0">
                <a:latin typeface="Times New Roman"/>
                <a:cs typeface="Times New Roman"/>
              </a:rPr>
              <a:t>reasonable </a:t>
            </a:r>
            <a:r>
              <a:rPr sz="2800" spc="-80" dirty="0">
                <a:latin typeface="Times New Roman"/>
                <a:cs typeface="Times New Roman"/>
              </a:rPr>
              <a:t>place 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50" dirty="0">
                <a:latin typeface="Times New Roman"/>
                <a:cs typeface="Times New Roman"/>
              </a:rPr>
              <a:t>resume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65" dirty="0">
                <a:latin typeface="Times New Roman"/>
                <a:cs typeface="Times New Roman"/>
              </a:rPr>
              <a:t>parse. </a:t>
            </a:r>
            <a:r>
              <a:rPr sz="2800" spc="-40" dirty="0">
                <a:latin typeface="Times New Roman"/>
                <a:cs typeface="Times New Roman"/>
              </a:rPr>
              <a:t>Rather </a:t>
            </a:r>
            <a:r>
              <a:rPr sz="2800" spc="-10" dirty="0">
                <a:latin typeface="Times New Roman"/>
                <a:cs typeface="Times New Roman"/>
              </a:rPr>
              <a:t>than </a:t>
            </a:r>
            <a:r>
              <a:rPr sz="2800" spc="-114" dirty="0">
                <a:latin typeface="Times New Roman"/>
                <a:cs typeface="Times New Roman"/>
              </a:rPr>
              <a:t>giving </a:t>
            </a:r>
            <a:r>
              <a:rPr sz="2800" spc="-5" dirty="0">
                <a:latin typeface="Times New Roman"/>
                <a:cs typeface="Times New Roman"/>
              </a:rPr>
              <a:t>up </a:t>
            </a:r>
            <a:r>
              <a:rPr sz="2800" spc="-40" dirty="0">
                <a:latin typeface="Times New Roman"/>
                <a:cs typeface="Times New Roman"/>
              </a:rPr>
              <a:t>at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45" dirty="0">
                <a:latin typeface="Times New Roman"/>
                <a:cs typeface="Times New Roman"/>
              </a:rPr>
              <a:t>first </a:t>
            </a:r>
            <a:r>
              <a:rPr sz="2800" spc="-35" dirty="0">
                <a:latin typeface="Times New Roman"/>
                <a:cs typeface="Times New Roman"/>
              </a:rPr>
              <a:t>problem, </a:t>
            </a:r>
            <a:r>
              <a:rPr sz="2800" spc="-110" dirty="0">
                <a:latin typeface="Times New Roman"/>
                <a:cs typeface="Times New Roman"/>
              </a:rPr>
              <a:t>a  </a:t>
            </a:r>
            <a:r>
              <a:rPr sz="2800" spc="-45" dirty="0">
                <a:latin typeface="Times New Roman"/>
                <a:cs typeface="Times New Roman"/>
              </a:rPr>
              <a:t>parser </a:t>
            </a:r>
            <a:r>
              <a:rPr sz="2800" spc="-35" dirty="0">
                <a:latin typeface="Times New Roman"/>
                <a:cs typeface="Times New Roman"/>
              </a:rPr>
              <a:t>should </a:t>
            </a:r>
            <a:r>
              <a:rPr sz="2800" spc="-150" dirty="0">
                <a:latin typeface="Times New Roman"/>
                <a:cs typeface="Times New Roman"/>
              </a:rPr>
              <a:t>always </a:t>
            </a:r>
            <a:r>
              <a:rPr sz="2800" spc="-45" dirty="0">
                <a:latin typeface="Times New Roman"/>
                <a:cs typeface="Times New Roman"/>
              </a:rPr>
              <a:t>try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50" dirty="0">
                <a:latin typeface="Times New Roman"/>
                <a:cs typeface="Times New Roman"/>
              </a:rPr>
              <a:t>parse </a:t>
            </a:r>
            <a:r>
              <a:rPr sz="2800" spc="-90" dirty="0">
                <a:latin typeface="Times New Roman"/>
                <a:cs typeface="Times New Roman"/>
              </a:rPr>
              <a:t>as</a:t>
            </a:r>
            <a:r>
              <a:rPr sz="2800" spc="325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much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35" dirty="0">
                <a:latin typeface="Times New Roman"/>
                <a:cs typeface="Times New Roman"/>
              </a:rPr>
              <a:t>code </a:t>
            </a:r>
            <a:r>
              <a:rPr sz="2800" spc="-90" dirty="0">
                <a:latin typeface="Times New Roman"/>
                <a:cs typeface="Times New Roman"/>
              </a:rPr>
              <a:t>as </a:t>
            </a:r>
            <a:r>
              <a:rPr sz="2800" spc="-55" dirty="0">
                <a:latin typeface="Times New Roman"/>
                <a:cs typeface="Times New Roman"/>
              </a:rPr>
              <a:t>possible in  </a:t>
            </a:r>
            <a:r>
              <a:rPr sz="2800" spc="-15" dirty="0">
                <a:latin typeface="Times New Roman"/>
                <a:cs typeface="Times New Roman"/>
              </a:rPr>
              <a:t>order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40" dirty="0">
                <a:latin typeface="Times New Roman"/>
                <a:cs typeface="Times New Roman"/>
              </a:rPr>
              <a:t>find </a:t>
            </a:r>
            <a:r>
              <a:rPr sz="2800" spc="-90" dirty="0">
                <a:latin typeface="Times New Roman"/>
                <a:cs typeface="Times New Roman"/>
              </a:rPr>
              <a:t>as many </a:t>
            </a:r>
            <a:r>
              <a:rPr sz="2800" spc="-85" dirty="0">
                <a:latin typeface="Times New Roman"/>
                <a:cs typeface="Times New Roman"/>
              </a:rPr>
              <a:t>real </a:t>
            </a:r>
            <a:r>
              <a:rPr sz="2800" spc="-15" dirty="0">
                <a:latin typeface="Times New Roman"/>
                <a:cs typeface="Times New Roman"/>
              </a:rPr>
              <a:t>errors </a:t>
            </a:r>
            <a:r>
              <a:rPr sz="2800" spc="-90" dirty="0">
                <a:latin typeface="Times New Roman"/>
                <a:cs typeface="Times New Roman"/>
              </a:rPr>
              <a:t>as </a:t>
            </a:r>
            <a:r>
              <a:rPr sz="2800" spc="-55" dirty="0">
                <a:latin typeface="Times New Roman"/>
                <a:cs typeface="Times New Roman"/>
              </a:rPr>
              <a:t>possible </a:t>
            </a:r>
            <a:r>
              <a:rPr sz="2800" spc="-50" dirty="0">
                <a:latin typeface="Times New Roman"/>
                <a:cs typeface="Times New Roman"/>
              </a:rPr>
              <a:t>during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95" dirty="0">
                <a:latin typeface="Times New Roman"/>
                <a:cs typeface="Times New Roman"/>
              </a:rPr>
              <a:t>single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run.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381000"/>
            <a:ext cx="73152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30" dirty="0">
                <a:solidFill>
                  <a:srgbClr val="262626"/>
                </a:solidFill>
              </a:rPr>
              <a:t>Bottom-Up</a:t>
            </a:r>
            <a:r>
              <a:rPr sz="4800" spc="-55" dirty="0">
                <a:solidFill>
                  <a:srgbClr val="262626"/>
                </a:solidFill>
              </a:rPr>
              <a:t> </a:t>
            </a:r>
            <a:r>
              <a:rPr sz="4800" spc="-130" dirty="0">
                <a:solidFill>
                  <a:srgbClr val="262626"/>
                </a:solidFill>
              </a:rPr>
              <a:t>Parsing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1072269" y="1879843"/>
            <a:ext cx="8895969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510" marR="5080" indent="-131445">
              <a:lnSpc>
                <a:spcPct val="100000"/>
              </a:lnSpc>
              <a:spcBef>
                <a:spcPts val="1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7808595" algn="l"/>
              </a:tabLst>
            </a:pPr>
            <a:r>
              <a:rPr sz="2800" spc="-130" dirty="0">
                <a:latin typeface="Times New Roman"/>
                <a:cs typeface="Times New Roman"/>
              </a:rPr>
              <a:t>A </a:t>
            </a:r>
            <a:r>
              <a:rPr sz="2800" spc="5" dirty="0">
                <a:latin typeface="Times New Roman"/>
                <a:cs typeface="Times New Roman"/>
              </a:rPr>
              <a:t>bottom-up </a:t>
            </a:r>
            <a:r>
              <a:rPr sz="2800" spc="-50" dirty="0">
                <a:latin typeface="Times New Roman"/>
                <a:cs typeface="Times New Roman"/>
              </a:rPr>
              <a:t>parse </a:t>
            </a:r>
            <a:r>
              <a:rPr sz="2800" spc="-15" dirty="0">
                <a:latin typeface="Times New Roman"/>
                <a:cs typeface="Times New Roman"/>
              </a:rPr>
              <a:t>corresponds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17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construction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50" dirty="0">
                <a:latin typeface="Times New Roman"/>
                <a:cs typeface="Times New Roman"/>
              </a:rPr>
              <a:t>parse </a:t>
            </a:r>
            <a:r>
              <a:rPr sz="2800" spc="-35" dirty="0">
                <a:latin typeface="Times New Roman"/>
                <a:cs typeface="Times New Roman"/>
              </a:rPr>
              <a:t>tree </a:t>
            </a:r>
            <a:r>
              <a:rPr sz="2800" spc="-5" dirty="0">
                <a:latin typeface="Times New Roman"/>
                <a:cs typeface="Times New Roman"/>
              </a:rPr>
              <a:t>for  </a:t>
            </a:r>
            <a:r>
              <a:rPr sz="2800" spc="-45" dirty="0">
                <a:latin typeface="Times New Roman"/>
                <a:cs typeface="Times New Roman"/>
              </a:rPr>
              <a:t>an </a:t>
            </a:r>
            <a:r>
              <a:rPr sz="2800" spc="-15" dirty="0">
                <a:latin typeface="Times New Roman"/>
                <a:cs typeface="Times New Roman"/>
              </a:rPr>
              <a:t>input </a:t>
            </a:r>
            <a:r>
              <a:rPr sz="2800" spc="-55" dirty="0">
                <a:latin typeface="Times New Roman"/>
                <a:cs typeface="Times New Roman"/>
              </a:rPr>
              <a:t>string </a:t>
            </a:r>
            <a:r>
              <a:rPr sz="2800" spc="-65" dirty="0">
                <a:latin typeface="Times New Roman"/>
                <a:cs typeface="Times New Roman"/>
              </a:rPr>
              <a:t>beginning </a:t>
            </a:r>
            <a:r>
              <a:rPr sz="2800" spc="-40" dirty="0">
                <a:latin typeface="Times New Roman"/>
                <a:cs typeface="Times New Roman"/>
              </a:rPr>
              <a:t>at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85" dirty="0">
                <a:latin typeface="Times New Roman"/>
                <a:cs typeface="Times New Roman"/>
              </a:rPr>
              <a:t>leaves(the </a:t>
            </a:r>
            <a:r>
              <a:rPr sz="2800" spc="-5" dirty="0">
                <a:latin typeface="Times New Roman"/>
                <a:cs typeface="Times New Roman"/>
              </a:rPr>
              <a:t>bottom)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-85" dirty="0">
                <a:latin typeface="Times New Roman"/>
                <a:cs typeface="Times New Roman"/>
              </a:rPr>
              <a:t>working </a:t>
            </a:r>
            <a:r>
              <a:rPr sz="2800" spc="-5" dirty="0">
                <a:latin typeface="Times New Roman"/>
                <a:cs typeface="Times New Roman"/>
              </a:rPr>
              <a:t>up  </a:t>
            </a:r>
            <a:r>
              <a:rPr sz="2800" spc="-55" dirty="0">
                <a:latin typeface="Times New Roman"/>
                <a:cs typeface="Times New Roman"/>
              </a:rPr>
              <a:t>towards </a:t>
            </a:r>
            <a:r>
              <a:rPr sz="2800" spc="-10" dirty="0">
                <a:latin typeface="Times New Roman"/>
                <a:cs typeface="Times New Roman"/>
              </a:rPr>
              <a:t>the root(the</a:t>
            </a:r>
            <a:r>
              <a:rPr sz="2800" spc="4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top)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0369" y="3363596"/>
            <a:ext cx="8652042" cy="31837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381000"/>
            <a:ext cx="45720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90" dirty="0">
                <a:solidFill>
                  <a:srgbClr val="262626"/>
                </a:solidFill>
              </a:rPr>
              <a:t>Reductions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609600" y="1524000"/>
            <a:ext cx="10058400" cy="3886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510" marR="156210" indent="-131445">
              <a:lnSpc>
                <a:spcPct val="100000"/>
              </a:lnSpc>
              <a:spcBef>
                <a:spcPts val="1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2460625" algn="l"/>
                <a:tab pos="4449445" algn="l"/>
                <a:tab pos="7564120" algn="l"/>
              </a:tabLst>
            </a:pPr>
            <a:r>
              <a:rPr sz="2800" spc="-240" dirty="0">
                <a:latin typeface="Times New Roman"/>
                <a:cs typeface="Times New Roman"/>
              </a:rPr>
              <a:t>We  </a:t>
            </a:r>
            <a:r>
              <a:rPr sz="2800" spc="-55" dirty="0">
                <a:latin typeface="Times New Roman"/>
                <a:cs typeface="Times New Roman"/>
              </a:rPr>
              <a:t>can</a:t>
            </a:r>
            <a:r>
              <a:rPr sz="2800" spc="-225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think</a:t>
            </a:r>
            <a:r>
              <a:rPr sz="2800" spc="-5" dirty="0">
                <a:latin typeface="Times New Roman"/>
                <a:cs typeface="Times New Roman"/>
              </a:rPr>
              <a:t> of	</a:t>
            </a:r>
            <a:r>
              <a:rPr sz="2800" spc="5" dirty="0">
                <a:latin typeface="Times New Roman"/>
                <a:cs typeface="Times New Roman"/>
              </a:rPr>
              <a:t>bottom-up </a:t>
            </a:r>
            <a:r>
              <a:rPr sz="2800" spc="-65" dirty="0">
                <a:latin typeface="Times New Roman"/>
                <a:cs typeface="Times New Roman"/>
              </a:rPr>
              <a:t>parsing </a:t>
            </a:r>
            <a:r>
              <a:rPr sz="2800" spc="-90" dirty="0">
                <a:latin typeface="Times New Roman"/>
                <a:cs typeface="Times New Roman"/>
              </a:rPr>
              <a:t>as 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175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Times New Roman"/>
                <a:cs typeface="Times New Roman"/>
              </a:rPr>
              <a:t>process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50" dirty="0">
                <a:latin typeface="Times New Roman"/>
                <a:cs typeface="Times New Roman"/>
              </a:rPr>
              <a:t>“reducing” </a:t>
            </a:r>
            <a:r>
              <a:rPr sz="2800" spc="-110" dirty="0">
                <a:latin typeface="Times New Roman"/>
                <a:cs typeface="Times New Roman"/>
              </a:rPr>
              <a:t>a  </a:t>
            </a:r>
            <a:r>
              <a:rPr sz="2800" spc="-55" dirty="0">
                <a:latin typeface="Times New Roman"/>
                <a:cs typeface="Times New Roman"/>
              </a:rPr>
              <a:t>string </a:t>
            </a:r>
            <a:r>
              <a:rPr sz="2800" b="1" spc="-40" dirty="0">
                <a:latin typeface="Times New Roman"/>
                <a:cs typeface="Times New Roman"/>
              </a:rPr>
              <a:t>w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15" dirty="0">
                <a:latin typeface="Times New Roman"/>
                <a:cs typeface="Times New Roman"/>
              </a:rPr>
              <a:t>start</a:t>
            </a:r>
            <a:r>
              <a:rPr sz="2800" spc="130" dirty="0">
                <a:latin typeface="Times New Roman"/>
                <a:cs typeface="Times New Roman"/>
              </a:rPr>
              <a:t> </a:t>
            </a:r>
            <a:r>
              <a:rPr sz="2800" spc="-75" dirty="0">
                <a:latin typeface="Times New Roman"/>
                <a:cs typeface="Times New Roman"/>
              </a:rPr>
              <a:t>symbol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55" dirty="0">
                <a:latin typeface="Times New Roman"/>
                <a:cs typeface="Times New Roman"/>
              </a:rPr>
              <a:t>grammar</a:t>
            </a:r>
            <a:endParaRPr sz="2800">
              <a:latin typeface="Times New Roman"/>
              <a:cs typeface="Times New Roman"/>
            </a:endParaRPr>
          </a:p>
          <a:p>
            <a:pPr marL="143510" marR="133985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8039100" algn="l"/>
                <a:tab pos="9177655" algn="l"/>
              </a:tabLst>
            </a:pPr>
            <a:r>
              <a:rPr sz="2800" spc="-70" dirty="0">
                <a:latin typeface="Times New Roman"/>
                <a:cs typeface="Times New Roman"/>
              </a:rPr>
              <a:t>A</a:t>
            </a:r>
            <a:r>
              <a:rPr sz="2800" spc="-25" dirty="0">
                <a:latin typeface="Times New Roman"/>
                <a:cs typeface="Times New Roman"/>
              </a:rPr>
              <a:t>t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95" dirty="0">
                <a:latin typeface="Times New Roman"/>
                <a:cs typeface="Times New Roman"/>
              </a:rPr>
              <a:t>ea</a:t>
            </a:r>
            <a:r>
              <a:rPr sz="2800" spc="-130" dirty="0">
                <a:latin typeface="Times New Roman"/>
                <a:cs typeface="Times New Roman"/>
              </a:rPr>
              <a:t>c</a:t>
            </a:r>
            <a:r>
              <a:rPr sz="2800" spc="25" dirty="0">
                <a:latin typeface="Times New Roman"/>
                <a:cs typeface="Times New Roman"/>
              </a:rPr>
              <a:t>h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reduction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Times New Roman"/>
                <a:cs typeface="Times New Roman"/>
              </a:rPr>
              <a:t>st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14" dirty="0">
                <a:latin typeface="Times New Roman"/>
                <a:cs typeface="Times New Roman"/>
              </a:rPr>
              <a:t>p</a:t>
            </a:r>
            <a:r>
              <a:rPr sz="2800" spc="-90" dirty="0">
                <a:latin typeface="Times New Roman"/>
                <a:cs typeface="Times New Roman"/>
              </a:rPr>
              <a:t>,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10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75" dirty="0">
                <a:latin typeface="Times New Roman"/>
                <a:cs typeface="Times New Roman"/>
              </a:rPr>
              <a:t>specifi</a:t>
            </a:r>
            <a:r>
              <a:rPr sz="2800" spc="-85" dirty="0">
                <a:latin typeface="Times New Roman"/>
                <a:cs typeface="Times New Roman"/>
              </a:rPr>
              <a:t>c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substrin</a:t>
            </a:r>
            <a:r>
              <a:rPr sz="2800" spc="-50" dirty="0">
                <a:latin typeface="Times New Roman"/>
                <a:cs typeface="Times New Roman"/>
              </a:rPr>
              <a:t>g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mat</a:t>
            </a:r>
            <a:r>
              <a:rPr sz="2800" spc="-80" dirty="0">
                <a:latin typeface="Times New Roman"/>
                <a:cs typeface="Times New Roman"/>
              </a:rPr>
              <a:t>c</a:t>
            </a:r>
            <a:r>
              <a:rPr sz="2800" spc="-60" dirty="0">
                <a:latin typeface="Times New Roman"/>
                <a:cs typeface="Times New Roman"/>
              </a:rPr>
              <a:t>hin</a:t>
            </a:r>
            <a:r>
              <a:rPr sz="2800" spc="-65" dirty="0">
                <a:latin typeface="Times New Roman"/>
                <a:cs typeface="Times New Roman"/>
              </a:rPr>
              <a:t>g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spc="-5" dirty="0">
                <a:latin typeface="Times New Roman"/>
                <a:cs typeface="Times New Roman"/>
              </a:rPr>
              <a:t>e </a:t>
            </a:r>
            <a:r>
              <a:rPr sz="2800" spc="-50" dirty="0">
                <a:latin typeface="Times New Roman"/>
                <a:cs typeface="Times New Roman"/>
              </a:rPr>
              <a:t>bod</a:t>
            </a:r>
            <a:r>
              <a:rPr sz="2800" spc="-45" dirty="0">
                <a:latin typeface="Times New Roman"/>
                <a:cs typeface="Times New Roman"/>
              </a:rPr>
              <a:t>y</a:t>
            </a:r>
            <a:r>
              <a:rPr sz="2800" spc="-5" dirty="0">
                <a:latin typeface="Times New Roman"/>
                <a:cs typeface="Times New Roman"/>
              </a:rPr>
              <a:t> o</a:t>
            </a:r>
            <a:r>
              <a:rPr sz="2800" dirty="0">
                <a:latin typeface="Times New Roman"/>
                <a:cs typeface="Times New Roman"/>
              </a:rPr>
              <a:t>f	</a:t>
            </a:r>
            <a:r>
              <a:rPr sz="2800" spc="-75" dirty="0">
                <a:latin typeface="Times New Roman"/>
                <a:cs typeface="Times New Roman"/>
              </a:rPr>
              <a:t>a  </a:t>
            </a:r>
            <a:r>
              <a:rPr sz="2800" spc="-15" dirty="0">
                <a:latin typeface="Times New Roman"/>
                <a:cs typeface="Times New Roman"/>
              </a:rPr>
              <a:t>production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60" dirty="0">
                <a:latin typeface="Times New Roman"/>
                <a:cs typeface="Times New Roman"/>
              </a:rPr>
              <a:t>replaced </a:t>
            </a:r>
            <a:r>
              <a:rPr sz="2800" spc="-125" dirty="0">
                <a:latin typeface="Times New Roman"/>
                <a:cs typeface="Times New Roman"/>
              </a:rPr>
              <a:t>by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30" dirty="0">
                <a:latin typeface="Times New Roman"/>
                <a:cs typeface="Times New Roman"/>
              </a:rPr>
              <a:t>nonterminal </a:t>
            </a:r>
            <a:r>
              <a:rPr sz="2800" spc="-40" dirty="0">
                <a:latin typeface="Times New Roman"/>
                <a:cs typeface="Times New Roman"/>
              </a:rPr>
              <a:t>at 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475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head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that  </a:t>
            </a:r>
            <a:r>
              <a:rPr sz="2800" spc="-15" dirty="0">
                <a:latin typeface="Times New Roman"/>
                <a:cs typeface="Times New Roman"/>
              </a:rPr>
              <a:t>production</a:t>
            </a:r>
            <a:endParaRPr sz="2800">
              <a:latin typeface="Times New Roman"/>
              <a:cs typeface="Times New Roman"/>
            </a:endParaRPr>
          </a:p>
          <a:p>
            <a:pPr marL="143510" marR="508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5" dirty="0">
                <a:latin typeface="Times New Roman"/>
                <a:cs typeface="Times New Roman"/>
              </a:rPr>
              <a:t>The </a:t>
            </a:r>
            <a:r>
              <a:rPr sz="2800" spc="-80" dirty="0">
                <a:latin typeface="Times New Roman"/>
                <a:cs typeface="Times New Roman"/>
              </a:rPr>
              <a:t>goal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50" dirty="0">
                <a:latin typeface="Times New Roman"/>
                <a:cs typeface="Times New Roman"/>
              </a:rPr>
              <a:t>reduce </a:t>
            </a:r>
            <a:r>
              <a:rPr sz="2800" spc="-130" dirty="0">
                <a:latin typeface="Times New Roman"/>
                <a:cs typeface="Times New Roman"/>
              </a:rPr>
              <a:t>all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195" dirty="0">
                <a:latin typeface="Times New Roman"/>
                <a:cs typeface="Times New Roman"/>
              </a:rPr>
              <a:t>way </a:t>
            </a:r>
            <a:r>
              <a:rPr sz="2800" spc="-5" dirty="0">
                <a:latin typeface="Times New Roman"/>
                <a:cs typeface="Times New Roman"/>
              </a:rPr>
              <a:t>up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15" dirty="0">
                <a:latin typeface="Times New Roman"/>
                <a:cs typeface="Times New Roman"/>
              </a:rPr>
              <a:t>start </a:t>
            </a:r>
            <a:r>
              <a:rPr sz="2800" spc="-75" dirty="0">
                <a:latin typeface="Times New Roman"/>
                <a:cs typeface="Times New Roman"/>
              </a:rPr>
              <a:t>symbol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15" dirty="0">
                <a:latin typeface="Times New Roman"/>
                <a:cs typeface="Times New Roman"/>
              </a:rPr>
              <a:t>report </a:t>
            </a:r>
            <a:r>
              <a:rPr sz="2800" spc="-110" dirty="0">
                <a:latin typeface="Times New Roman"/>
                <a:cs typeface="Times New Roman"/>
              </a:rPr>
              <a:t>a  </a:t>
            </a:r>
            <a:r>
              <a:rPr sz="2800" spc="-75" dirty="0">
                <a:latin typeface="Times New Roman"/>
                <a:cs typeface="Times New Roman"/>
              </a:rPr>
              <a:t>successful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parse</a:t>
            </a:r>
            <a:endParaRPr sz="2800">
              <a:latin typeface="Times New Roman"/>
              <a:cs typeface="Times New Roman"/>
            </a:endParaRPr>
          </a:p>
          <a:p>
            <a:pPr marL="14351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6042025" algn="l"/>
              </a:tabLst>
            </a:pPr>
            <a:r>
              <a:rPr sz="2800" spc="-195" dirty="0">
                <a:latin typeface="Times New Roman"/>
                <a:cs typeface="Times New Roman"/>
              </a:rPr>
              <a:t>By  </a:t>
            </a:r>
            <a:r>
              <a:rPr sz="2800" spc="-45" dirty="0">
                <a:latin typeface="Times New Roman"/>
                <a:cs typeface="Times New Roman"/>
              </a:rPr>
              <a:t>definition,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30" dirty="0">
                <a:latin typeface="Times New Roman"/>
                <a:cs typeface="Times New Roman"/>
              </a:rPr>
              <a:t>reduction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70" dirty="0">
                <a:latin typeface="Times New Roman"/>
                <a:cs typeface="Times New Roman"/>
              </a:rPr>
              <a:t>reverse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15" dirty="0">
                <a:latin typeface="Times New Roman"/>
                <a:cs typeface="Times New Roman"/>
              </a:rPr>
              <a:t>step </a:t>
            </a:r>
            <a:r>
              <a:rPr sz="2800" spc="-55" dirty="0">
                <a:latin typeface="Times New Roman"/>
                <a:cs typeface="Times New Roman"/>
              </a:rPr>
              <a:t>in </a:t>
            </a:r>
            <a:r>
              <a:rPr sz="2800" spc="-110" dirty="0">
                <a:latin typeface="Times New Roman"/>
                <a:cs typeface="Times New Roman"/>
              </a:rPr>
              <a:t>a</a:t>
            </a:r>
            <a:r>
              <a:rPr sz="2800" spc="145" dirty="0">
                <a:latin typeface="Times New Roman"/>
                <a:cs typeface="Times New Roman"/>
              </a:rPr>
              <a:t> </a:t>
            </a:r>
            <a:r>
              <a:rPr sz="2800" spc="-60" dirty="0">
                <a:latin typeface="Times New Roman"/>
                <a:cs typeface="Times New Roman"/>
              </a:rPr>
              <a:t>derivation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1520" y="533400"/>
            <a:ext cx="555784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70" dirty="0">
                <a:solidFill>
                  <a:srgbClr val="262626"/>
                </a:solidFill>
              </a:rPr>
              <a:t>Error</a:t>
            </a:r>
            <a:r>
              <a:rPr sz="4800" spc="-60" dirty="0">
                <a:solidFill>
                  <a:srgbClr val="262626"/>
                </a:solidFill>
              </a:rPr>
              <a:t> </a:t>
            </a:r>
            <a:r>
              <a:rPr sz="4800" spc="-85" dirty="0">
                <a:solidFill>
                  <a:srgbClr val="262626"/>
                </a:solidFill>
              </a:rPr>
              <a:t>Handling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731520" y="1752600"/>
            <a:ext cx="9966960" cy="4467890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43510" indent="-131445">
              <a:lnSpc>
                <a:spcPct val="100000"/>
              </a:lnSpc>
              <a:spcBef>
                <a:spcPts val="10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2353945" algn="l"/>
              </a:tabLst>
            </a:pPr>
            <a:r>
              <a:rPr sz="2800" spc="-55" dirty="0">
                <a:latin typeface="Times New Roman"/>
                <a:cs typeface="Times New Roman"/>
              </a:rPr>
              <a:t>Every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phase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55" dirty="0">
                <a:latin typeface="Times New Roman"/>
                <a:cs typeface="Times New Roman"/>
              </a:rPr>
              <a:t>compiler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5" dirty="0">
                <a:latin typeface="Times New Roman"/>
                <a:cs typeface="Times New Roman"/>
              </a:rPr>
              <a:t>prone </a:t>
            </a:r>
            <a:r>
              <a:rPr sz="2800" spc="30" dirty="0">
                <a:latin typeface="Times New Roman"/>
                <a:cs typeface="Times New Roman"/>
              </a:rPr>
              <a:t>to</a:t>
            </a:r>
            <a:r>
              <a:rPr sz="2800" spc="15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errors</a:t>
            </a:r>
            <a:endParaRPr sz="2800">
              <a:latin typeface="Times New Roman"/>
              <a:cs typeface="Times New Roman"/>
            </a:endParaRPr>
          </a:p>
          <a:p>
            <a:pPr marL="143510" marR="8255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3017520" algn="l"/>
              </a:tabLst>
            </a:pPr>
            <a:r>
              <a:rPr sz="2800" spc="-105" dirty="0">
                <a:latin typeface="Times New Roman"/>
                <a:cs typeface="Times New Roman"/>
              </a:rPr>
              <a:t>Syntax </a:t>
            </a:r>
            <a:r>
              <a:rPr sz="2800" spc="-110" dirty="0">
                <a:latin typeface="Times New Roman"/>
                <a:cs typeface="Times New Roman"/>
              </a:rPr>
              <a:t>analysis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-60" dirty="0">
                <a:latin typeface="Times New Roman"/>
                <a:cs typeface="Times New Roman"/>
              </a:rPr>
              <a:t>semantic </a:t>
            </a:r>
            <a:r>
              <a:rPr sz="2800" spc="-110" dirty="0">
                <a:latin typeface="Times New Roman"/>
                <a:cs typeface="Times New Roman"/>
              </a:rPr>
              <a:t>analysis </a:t>
            </a:r>
            <a:r>
              <a:rPr sz="2800" spc="-65" dirty="0">
                <a:latin typeface="Times New Roman"/>
                <a:cs typeface="Times New Roman"/>
              </a:rPr>
              <a:t>are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50" dirty="0">
                <a:latin typeface="Times New Roman"/>
                <a:cs typeface="Times New Roman"/>
              </a:rPr>
              <a:t>phases </a:t>
            </a:r>
            <a:r>
              <a:rPr sz="2800" spc="-5" dirty="0">
                <a:latin typeface="Times New Roman"/>
                <a:cs typeface="Times New Roman"/>
              </a:rPr>
              <a:t>that </a:t>
            </a:r>
            <a:r>
              <a:rPr sz="2800" spc="-65" dirty="0">
                <a:latin typeface="Times New Roman"/>
                <a:cs typeface="Times New Roman"/>
              </a:rPr>
              <a:t>are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20" dirty="0">
                <a:latin typeface="Times New Roman"/>
                <a:cs typeface="Times New Roman"/>
              </a:rPr>
              <a:t>most  </a:t>
            </a:r>
            <a:r>
              <a:rPr sz="2800" spc="-10" dirty="0">
                <a:latin typeface="Times New Roman"/>
                <a:cs typeface="Times New Roman"/>
              </a:rPr>
              <a:t>common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0">
                <a:latin typeface="Times New Roman"/>
                <a:cs typeface="Times New Roman"/>
              </a:rPr>
              <a:t>sources</a:t>
            </a:r>
            <a:r>
              <a:rPr sz="2800" spc="15">
                <a:latin typeface="Times New Roman"/>
                <a:cs typeface="Times New Roman"/>
              </a:rPr>
              <a:t> </a:t>
            </a:r>
            <a:r>
              <a:rPr sz="2800" spc="-5" smtClean="0">
                <a:latin typeface="Times New Roman"/>
                <a:cs typeface="Times New Roman"/>
              </a:rPr>
              <a:t>of</a:t>
            </a:r>
            <a:r>
              <a:rPr lang="en-US" sz="2800" spc="-5" dirty="0" smtClean="0">
                <a:latin typeface="Times New Roman"/>
                <a:cs typeface="Times New Roman"/>
              </a:rPr>
              <a:t> </a:t>
            </a:r>
            <a:r>
              <a:rPr sz="2800" spc="-15" smtClean="0">
                <a:latin typeface="Times New Roman"/>
                <a:cs typeface="Times New Roman"/>
              </a:rPr>
              <a:t>errors</a:t>
            </a:r>
            <a:endParaRPr sz="2800">
              <a:latin typeface="Times New Roman"/>
              <a:cs typeface="Times New Roman"/>
            </a:endParaRPr>
          </a:p>
          <a:p>
            <a:pPr marL="143510" marR="622935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85" dirty="0">
                <a:latin typeface="Times New Roman"/>
                <a:cs typeface="Times New Roman"/>
              </a:rPr>
              <a:t>Syntactic </a:t>
            </a:r>
            <a:r>
              <a:rPr sz="2800" spc="-15" dirty="0">
                <a:latin typeface="Times New Roman"/>
                <a:cs typeface="Times New Roman"/>
              </a:rPr>
              <a:t>errors </a:t>
            </a:r>
            <a:r>
              <a:rPr sz="2800" spc="-65" dirty="0">
                <a:latin typeface="Times New Roman"/>
                <a:cs typeface="Times New Roman"/>
              </a:rPr>
              <a:t>include </a:t>
            </a:r>
            <a:r>
              <a:rPr sz="2800" spc="-75" dirty="0">
                <a:latin typeface="Times New Roman"/>
                <a:cs typeface="Times New Roman"/>
              </a:rPr>
              <a:t>misplaced </a:t>
            </a:r>
            <a:r>
              <a:rPr sz="2800" spc="-55" dirty="0">
                <a:latin typeface="Times New Roman"/>
                <a:cs typeface="Times New Roman"/>
              </a:rPr>
              <a:t>semicolons </a:t>
            </a:r>
            <a:r>
              <a:rPr sz="2800" spc="10" dirty="0">
                <a:latin typeface="Times New Roman"/>
                <a:cs typeface="Times New Roman"/>
              </a:rPr>
              <a:t>or </a:t>
            </a:r>
            <a:r>
              <a:rPr sz="2800" spc="-60" dirty="0">
                <a:latin typeface="Times New Roman"/>
                <a:cs typeface="Times New Roman"/>
              </a:rPr>
              <a:t>extra </a:t>
            </a:r>
            <a:r>
              <a:rPr sz="2800" spc="10" dirty="0">
                <a:latin typeface="Times New Roman"/>
                <a:cs typeface="Times New Roman"/>
              </a:rPr>
              <a:t>or </a:t>
            </a:r>
            <a:r>
              <a:rPr sz="2800" spc="-90" dirty="0">
                <a:latin typeface="Times New Roman"/>
                <a:cs typeface="Times New Roman"/>
              </a:rPr>
              <a:t>missing  </a:t>
            </a:r>
            <a:r>
              <a:rPr sz="2800" spc="-75" dirty="0">
                <a:latin typeface="Times New Roman"/>
                <a:cs typeface="Times New Roman"/>
              </a:rPr>
              <a:t>braces; </a:t>
            </a:r>
            <a:r>
              <a:rPr sz="2800" spc="-5" dirty="0">
                <a:latin typeface="Times New Roman"/>
                <a:cs typeface="Times New Roman"/>
              </a:rPr>
              <a:t>that </a:t>
            </a:r>
            <a:r>
              <a:rPr sz="2800" spc="-130" dirty="0">
                <a:latin typeface="Times New Roman"/>
                <a:cs typeface="Times New Roman"/>
              </a:rPr>
              <a:t>is, </a:t>
            </a:r>
            <a:r>
              <a:rPr sz="2800" spc="5" dirty="0">
                <a:latin typeface="Times New Roman"/>
                <a:cs typeface="Times New Roman"/>
              </a:rPr>
              <a:t>“{”or</a:t>
            </a:r>
            <a:r>
              <a:rPr sz="2800" spc="1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“}”</a:t>
            </a:r>
            <a:endParaRPr sz="2800">
              <a:latin typeface="Times New Roman"/>
              <a:cs typeface="Times New Roman"/>
            </a:endParaRPr>
          </a:p>
          <a:p>
            <a:pPr marL="143510" marR="508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7403465" algn="l"/>
              </a:tabLst>
            </a:pPr>
            <a:r>
              <a:rPr sz="2800" spc="-100" dirty="0">
                <a:latin typeface="Times New Roman"/>
                <a:cs typeface="Times New Roman"/>
              </a:rPr>
              <a:t>As </a:t>
            </a:r>
            <a:r>
              <a:rPr sz="2800" spc="-15" dirty="0">
                <a:latin typeface="Times New Roman"/>
                <a:cs typeface="Times New Roman"/>
              </a:rPr>
              <a:t>another </a:t>
            </a:r>
            <a:r>
              <a:rPr sz="2800" spc="-85" dirty="0">
                <a:latin typeface="Times New Roman"/>
                <a:cs typeface="Times New Roman"/>
              </a:rPr>
              <a:t>example, </a:t>
            </a:r>
            <a:r>
              <a:rPr sz="2800" spc="-55" dirty="0">
                <a:latin typeface="Times New Roman"/>
                <a:cs typeface="Times New Roman"/>
              </a:rPr>
              <a:t>in </a:t>
            </a:r>
            <a:r>
              <a:rPr sz="2800" spc="-90" dirty="0">
                <a:latin typeface="Times New Roman"/>
                <a:cs typeface="Times New Roman"/>
              </a:rPr>
              <a:t>C </a:t>
            </a:r>
            <a:r>
              <a:rPr sz="2800" spc="10" dirty="0">
                <a:latin typeface="Times New Roman"/>
                <a:cs typeface="Times New Roman"/>
              </a:rPr>
              <a:t>or </a:t>
            </a:r>
            <a:r>
              <a:rPr sz="2800" spc="-150" dirty="0">
                <a:latin typeface="Times New Roman"/>
                <a:cs typeface="Times New Roman"/>
              </a:rPr>
              <a:t>Java, 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545" dirty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appearance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b="1" spc="35" dirty="0">
                <a:latin typeface="Times New Roman"/>
                <a:cs typeface="Times New Roman"/>
              </a:rPr>
              <a:t>case </a:t>
            </a:r>
            <a:r>
              <a:rPr sz="2800" spc="-30" dirty="0">
                <a:latin typeface="Times New Roman"/>
                <a:cs typeface="Times New Roman"/>
              </a:rPr>
              <a:t>statement  </a:t>
            </a:r>
            <a:r>
              <a:rPr sz="2800" spc="-35" dirty="0">
                <a:latin typeface="Times New Roman"/>
                <a:cs typeface="Times New Roman"/>
              </a:rPr>
              <a:t>without </a:t>
            </a:r>
            <a:r>
              <a:rPr sz="2800" spc="-45" dirty="0">
                <a:latin typeface="Times New Roman"/>
                <a:cs typeface="Times New Roman"/>
              </a:rPr>
              <a:t>an </a:t>
            </a:r>
            <a:r>
              <a:rPr sz="2800" spc="-70" dirty="0">
                <a:latin typeface="Times New Roman"/>
                <a:cs typeface="Times New Roman"/>
              </a:rPr>
              <a:t>enclosing </a:t>
            </a:r>
            <a:r>
              <a:rPr sz="2800" b="1" spc="-5" dirty="0">
                <a:latin typeface="Times New Roman"/>
                <a:cs typeface="Times New Roman"/>
              </a:rPr>
              <a:t>switch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75" dirty="0">
                <a:latin typeface="Times New Roman"/>
                <a:cs typeface="Times New Roman"/>
              </a:rPr>
              <a:t>syntactic</a:t>
            </a:r>
            <a:r>
              <a:rPr sz="2800" spc="39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error</a:t>
            </a:r>
            <a:endParaRPr sz="2800">
              <a:latin typeface="Times New Roman"/>
              <a:cs typeface="Times New Roman"/>
            </a:endParaRPr>
          </a:p>
          <a:p>
            <a:pPr marL="143510" marR="286385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519430" algn="l"/>
              </a:tabLst>
            </a:pPr>
            <a:r>
              <a:rPr sz="2800" spc="15" dirty="0">
                <a:latin typeface="Times New Roman"/>
                <a:cs typeface="Times New Roman"/>
              </a:rPr>
              <a:t>If	</a:t>
            </a:r>
            <a:r>
              <a:rPr sz="2800" dirty="0">
                <a:latin typeface="Times New Roman"/>
                <a:cs typeface="Times New Roman"/>
              </a:rPr>
              <a:t>error </a:t>
            </a:r>
            <a:r>
              <a:rPr sz="2800" spc="-60" dirty="0">
                <a:latin typeface="Times New Roman"/>
                <a:cs typeface="Times New Roman"/>
              </a:rPr>
              <a:t>occurs,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40" dirty="0">
                <a:latin typeface="Times New Roman"/>
                <a:cs typeface="Times New Roman"/>
              </a:rPr>
              <a:t>process </a:t>
            </a:r>
            <a:r>
              <a:rPr sz="2800" spc="-35" dirty="0">
                <a:latin typeface="Times New Roman"/>
                <a:cs typeface="Times New Roman"/>
              </a:rPr>
              <a:t>should </a:t>
            </a:r>
            <a:r>
              <a:rPr sz="2800" spc="25" dirty="0">
                <a:latin typeface="Times New Roman"/>
                <a:cs typeface="Times New Roman"/>
              </a:rPr>
              <a:t>not </a:t>
            </a:r>
            <a:r>
              <a:rPr sz="2800" spc="-30" dirty="0">
                <a:latin typeface="Times New Roman"/>
                <a:cs typeface="Times New Roman"/>
              </a:rPr>
              <a:t>terminate </a:t>
            </a:r>
            <a:r>
              <a:rPr sz="2800" spc="5" dirty="0">
                <a:latin typeface="Times New Roman"/>
                <a:cs typeface="Times New Roman"/>
              </a:rPr>
              <a:t>but </a:t>
            </a:r>
            <a:r>
              <a:rPr sz="2800" spc="-50" dirty="0">
                <a:latin typeface="Times New Roman"/>
                <a:cs typeface="Times New Roman"/>
              </a:rPr>
              <a:t>instead </a:t>
            </a:r>
            <a:r>
              <a:rPr sz="2800" spc="15" dirty="0">
                <a:latin typeface="Times New Roman"/>
                <a:cs typeface="Times New Roman"/>
              </a:rPr>
              <a:t>report 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dirty="0">
                <a:latin typeface="Times New Roman"/>
                <a:cs typeface="Times New Roman"/>
              </a:rPr>
              <a:t>error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-45" dirty="0">
                <a:latin typeface="Times New Roman"/>
                <a:cs typeface="Times New Roman"/>
              </a:rPr>
              <a:t>try </a:t>
            </a:r>
            <a:r>
              <a:rPr sz="2800" spc="30" dirty="0">
                <a:latin typeface="Times New Roman"/>
                <a:cs typeface="Times New Roman"/>
              </a:rPr>
              <a:t>to</a:t>
            </a:r>
            <a:r>
              <a:rPr sz="2800" spc="55" dirty="0">
                <a:latin typeface="Times New Roman"/>
                <a:cs typeface="Times New Roman"/>
              </a:rPr>
              <a:t> </a:t>
            </a:r>
            <a:r>
              <a:rPr sz="2800" spc="-75" dirty="0">
                <a:latin typeface="Times New Roman"/>
                <a:cs typeface="Times New Roman"/>
              </a:rPr>
              <a:t>advance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36576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90" dirty="0">
                <a:solidFill>
                  <a:srgbClr val="262626"/>
                </a:solidFill>
              </a:rPr>
              <a:t>Reductions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1072269" y="2114292"/>
            <a:ext cx="8613648" cy="42012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510" marR="5080" indent="-131445">
              <a:lnSpc>
                <a:spcPct val="100000"/>
              </a:lnSpc>
              <a:spcBef>
                <a:spcPts val="1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1879600" algn="l"/>
              </a:tabLst>
            </a:pPr>
            <a:r>
              <a:rPr sz="2800" spc="-5" dirty="0">
                <a:latin typeface="Times New Roman"/>
                <a:cs typeface="Times New Roman"/>
              </a:rPr>
              <a:t>The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80" dirty="0">
                <a:latin typeface="Times New Roman"/>
                <a:cs typeface="Times New Roman"/>
              </a:rPr>
              <a:t>goal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5" dirty="0">
                <a:latin typeface="Times New Roman"/>
                <a:cs typeface="Times New Roman"/>
              </a:rPr>
              <a:t>bottom-up </a:t>
            </a:r>
            <a:r>
              <a:rPr sz="2800" spc="-65" dirty="0">
                <a:latin typeface="Times New Roman"/>
                <a:cs typeface="Times New Roman"/>
              </a:rPr>
              <a:t>parsing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25" dirty="0">
                <a:latin typeface="Times New Roman"/>
                <a:cs typeface="Times New Roman"/>
              </a:rPr>
              <a:t>therefore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10" dirty="0">
                <a:latin typeface="Times New Roman"/>
                <a:cs typeface="Times New Roman"/>
              </a:rPr>
              <a:t>construct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60" dirty="0">
                <a:latin typeface="Times New Roman"/>
                <a:cs typeface="Times New Roman"/>
              </a:rPr>
              <a:t>derivation  </a:t>
            </a:r>
            <a:r>
              <a:rPr sz="2800" spc="-55" dirty="0">
                <a:latin typeface="Times New Roman"/>
                <a:cs typeface="Times New Roman"/>
              </a:rPr>
              <a:t>in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70" dirty="0">
                <a:latin typeface="Times New Roman"/>
                <a:cs typeface="Times New Roman"/>
              </a:rPr>
              <a:t>reverse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262626"/>
              </a:buClr>
              <a:buFont typeface="Times New Roman"/>
              <a:buChar char="◦"/>
            </a:pPr>
            <a:endParaRPr sz="3700">
              <a:latin typeface="Times New Roman"/>
              <a:cs typeface="Times New Roman"/>
            </a:endParaRPr>
          </a:p>
          <a:p>
            <a:pPr marL="144145" marR="2019300" indent="-144145">
              <a:lnSpc>
                <a:spcPct val="126800"/>
              </a:lnSpc>
              <a:spcBef>
                <a:spcPts val="5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5" dirty="0">
                <a:latin typeface="Times New Roman"/>
                <a:cs typeface="Times New Roman"/>
              </a:rPr>
              <a:t>The </a:t>
            </a:r>
            <a:r>
              <a:rPr sz="2800" spc="-85" dirty="0">
                <a:latin typeface="Times New Roman"/>
                <a:cs typeface="Times New Roman"/>
              </a:rPr>
              <a:t>following </a:t>
            </a:r>
            <a:r>
              <a:rPr sz="2800" spc="-15" dirty="0">
                <a:latin typeface="Times New Roman"/>
                <a:cs typeface="Times New Roman"/>
              </a:rPr>
              <a:t>corresponds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50" dirty="0">
                <a:latin typeface="Times New Roman"/>
                <a:cs typeface="Times New Roman"/>
              </a:rPr>
              <a:t>parse </a:t>
            </a:r>
            <a:r>
              <a:rPr sz="2800" spc="-40" dirty="0">
                <a:latin typeface="Times New Roman"/>
                <a:cs typeface="Times New Roman"/>
              </a:rPr>
              <a:t>shown </a:t>
            </a:r>
            <a:r>
              <a:rPr sz="2800" spc="-85" dirty="0">
                <a:latin typeface="Times New Roman"/>
                <a:cs typeface="Times New Roman"/>
              </a:rPr>
              <a:t>above:  </a:t>
            </a:r>
            <a:r>
              <a:rPr sz="2800" spc="1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oyagiKouzanFontT"/>
                <a:cs typeface="AoyagiKouzanFontT"/>
              </a:rPr>
              <a:t>⇒</a:t>
            </a:r>
            <a:r>
              <a:rPr sz="2800" spc="-710" dirty="0">
                <a:latin typeface="AoyagiKouzanFontT"/>
                <a:cs typeface="AoyagiKouzanFontT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T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oyagiKouzanFontT"/>
                <a:cs typeface="AoyagiKouzanFontT"/>
              </a:rPr>
              <a:t>⇒</a:t>
            </a:r>
            <a:r>
              <a:rPr sz="2800" spc="-710" dirty="0">
                <a:latin typeface="AoyagiKouzanFontT"/>
                <a:cs typeface="AoyagiKouzanFontT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T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204" dirty="0">
                <a:latin typeface="Times New Roman"/>
                <a:cs typeface="Times New Roman"/>
              </a:rPr>
              <a:t>*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15" dirty="0">
                <a:latin typeface="Times New Roman"/>
                <a:cs typeface="Times New Roman"/>
              </a:rPr>
              <a:t>F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oyagiKouzanFontT"/>
                <a:cs typeface="AoyagiKouzanFontT"/>
              </a:rPr>
              <a:t>⇒</a:t>
            </a:r>
            <a:r>
              <a:rPr sz="2800" spc="-710" dirty="0">
                <a:latin typeface="AoyagiKouzanFontT"/>
                <a:cs typeface="AoyagiKouzanFontT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T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204" dirty="0">
                <a:latin typeface="Times New Roman"/>
                <a:cs typeface="Times New Roman"/>
              </a:rPr>
              <a:t>*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70" dirty="0">
                <a:latin typeface="Times New Roman"/>
                <a:cs typeface="Times New Roman"/>
              </a:rPr>
              <a:t>id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oyagiKouzanFontT"/>
                <a:cs typeface="AoyagiKouzanFontT"/>
              </a:rPr>
              <a:t>⇒</a:t>
            </a:r>
            <a:r>
              <a:rPr sz="2800" spc="-705" dirty="0">
                <a:latin typeface="AoyagiKouzanFontT"/>
                <a:cs typeface="AoyagiKouzanFontT"/>
              </a:rPr>
              <a:t> </a:t>
            </a:r>
            <a:r>
              <a:rPr sz="2800" spc="15" dirty="0">
                <a:latin typeface="Times New Roman"/>
                <a:cs typeface="Times New Roman"/>
              </a:rPr>
              <a:t>F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204" dirty="0">
                <a:latin typeface="Times New Roman"/>
                <a:cs typeface="Times New Roman"/>
              </a:rPr>
              <a:t>*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70" dirty="0">
                <a:latin typeface="Times New Roman"/>
                <a:cs typeface="Times New Roman"/>
              </a:rPr>
              <a:t>id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oyagiKouzanFontT"/>
                <a:cs typeface="AoyagiKouzanFontT"/>
              </a:rPr>
              <a:t>⇒</a:t>
            </a:r>
            <a:r>
              <a:rPr sz="2800" spc="-710" dirty="0">
                <a:latin typeface="AoyagiKouzanFontT"/>
                <a:cs typeface="AoyagiKouzanFontT"/>
              </a:rPr>
              <a:t> </a:t>
            </a:r>
            <a:r>
              <a:rPr sz="2800" spc="-70" dirty="0">
                <a:latin typeface="Times New Roman"/>
                <a:cs typeface="Times New Roman"/>
              </a:rPr>
              <a:t>id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204" dirty="0">
                <a:latin typeface="Times New Roman"/>
                <a:cs typeface="Times New Roman"/>
              </a:rPr>
              <a:t>*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70" dirty="0">
                <a:latin typeface="Times New Roman"/>
                <a:cs typeface="Times New Roman"/>
              </a:rPr>
              <a:t>id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262626"/>
              </a:buClr>
              <a:buFont typeface="Times New Roman"/>
              <a:buChar char="◦"/>
            </a:pPr>
            <a:endParaRPr sz="4450">
              <a:latin typeface="Times New Roman"/>
              <a:cs typeface="Times New Roman"/>
            </a:endParaRPr>
          </a:p>
          <a:p>
            <a:pPr marL="143510" indent="-131445">
              <a:lnSpc>
                <a:spcPct val="100000"/>
              </a:lnSpc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40" dirty="0">
                <a:latin typeface="Times New Roman"/>
                <a:cs typeface="Times New Roman"/>
              </a:rPr>
              <a:t>This </a:t>
            </a:r>
            <a:r>
              <a:rPr sz="2800" spc="-60" dirty="0">
                <a:latin typeface="Times New Roman"/>
                <a:cs typeface="Times New Roman"/>
              </a:rPr>
              <a:t>derivation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55" dirty="0">
                <a:latin typeface="Times New Roman"/>
                <a:cs typeface="Times New Roman"/>
              </a:rPr>
              <a:t>in </a:t>
            </a:r>
            <a:r>
              <a:rPr sz="2800" spc="-50" dirty="0">
                <a:latin typeface="Times New Roman"/>
                <a:cs typeface="Times New Roman"/>
              </a:rPr>
              <a:t>fact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35" dirty="0">
                <a:latin typeface="Times New Roman"/>
                <a:cs typeface="Times New Roman"/>
              </a:rPr>
              <a:t>rightmost</a:t>
            </a:r>
            <a:r>
              <a:rPr sz="2800" spc="400" dirty="0">
                <a:latin typeface="Times New Roman"/>
                <a:cs typeface="Times New Roman"/>
              </a:rPr>
              <a:t> </a:t>
            </a:r>
            <a:r>
              <a:rPr sz="2800" spc="-60" dirty="0">
                <a:latin typeface="Times New Roman"/>
                <a:cs typeface="Times New Roman"/>
              </a:rPr>
              <a:t>derivation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5839" y="412031"/>
            <a:ext cx="9946961" cy="60394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866005" indent="51435">
              <a:lnSpc>
                <a:spcPct val="126800"/>
              </a:lnSpc>
              <a:spcBef>
                <a:spcPts val="100"/>
              </a:spcBef>
              <a:buClr>
                <a:srgbClr val="262626"/>
              </a:buClr>
              <a:buSzPct val="96428"/>
              <a:buChar char="◦"/>
              <a:tabLst>
                <a:tab pos="195580" algn="l"/>
              </a:tabLst>
            </a:pPr>
            <a:r>
              <a:rPr sz="2800" u="heavy" spc="-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Example(A</a:t>
            </a:r>
            <a:r>
              <a:rPr sz="2800" u="heavy" spc="-7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) </a:t>
            </a:r>
            <a:r>
              <a:rPr sz="2800" spc="-75">
                <a:latin typeface="Times New Roman"/>
                <a:cs typeface="Times New Roman"/>
              </a:rPr>
              <a:t> </a:t>
            </a:r>
            <a:endParaRPr lang="en-US" sz="2800" spc="-75" dirty="0" smtClean="0">
              <a:latin typeface="Times New Roman"/>
              <a:cs typeface="Times New Roman"/>
            </a:endParaRPr>
          </a:p>
          <a:p>
            <a:pPr marL="12700" marR="4866005" indent="51435">
              <a:lnSpc>
                <a:spcPct val="126800"/>
              </a:lnSpc>
              <a:spcBef>
                <a:spcPts val="100"/>
              </a:spcBef>
              <a:buClr>
                <a:srgbClr val="262626"/>
              </a:buClr>
              <a:buSzPct val="96428"/>
              <a:tabLst>
                <a:tab pos="195580" algn="l"/>
              </a:tabLst>
            </a:pPr>
            <a:r>
              <a:rPr sz="2800" spc="-45" smtClean="0">
                <a:latin typeface="Times New Roman"/>
                <a:cs typeface="Times New Roman"/>
              </a:rPr>
              <a:t>Consider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55">
                <a:latin typeface="Times New Roman"/>
                <a:cs typeface="Times New Roman"/>
              </a:rPr>
              <a:t>grammar  </a:t>
            </a:r>
            <a:endParaRPr lang="en-US" sz="2800" spc="-55" dirty="0" smtClean="0">
              <a:latin typeface="Times New Roman"/>
              <a:cs typeface="Times New Roman"/>
            </a:endParaRPr>
          </a:p>
          <a:p>
            <a:pPr marL="12700" marR="4866005" indent="51435">
              <a:lnSpc>
                <a:spcPct val="126800"/>
              </a:lnSpc>
              <a:spcBef>
                <a:spcPts val="100"/>
              </a:spcBef>
              <a:buClr>
                <a:srgbClr val="262626"/>
              </a:buClr>
              <a:buSzPct val="96428"/>
              <a:tabLst>
                <a:tab pos="195580" algn="l"/>
              </a:tabLst>
            </a:pPr>
            <a:r>
              <a:rPr sz="2800" spc="-220" smtClean="0">
                <a:latin typeface="Times New Roman"/>
                <a:cs typeface="Times New Roman"/>
              </a:rPr>
              <a:t>S </a:t>
            </a:r>
            <a:r>
              <a:rPr sz="2800" dirty="0">
                <a:latin typeface="Times New Roman"/>
                <a:cs typeface="Times New Roman"/>
              </a:rPr>
              <a:t>→</a:t>
            </a:r>
            <a:r>
              <a:rPr sz="2800" spc="-270" dirty="0">
                <a:latin typeface="Times New Roman"/>
                <a:cs typeface="Times New Roman"/>
              </a:rPr>
              <a:t> </a:t>
            </a:r>
            <a:r>
              <a:rPr sz="2800" spc="-120" dirty="0">
                <a:latin typeface="Times New Roman"/>
                <a:cs typeface="Times New Roman"/>
              </a:rPr>
              <a:t>aABe</a:t>
            </a:r>
            <a:endParaRPr sz="2800">
              <a:latin typeface="Times New Roman"/>
              <a:cs typeface="Times New Roman"/>
            </a:endParaRPr>
          </a:p>
          <a:p>
            <a:pPr marL="12700" marR="6078855">
              <a:lnSpc>
                <a:spcPct val="126800"/>
              </a:lnSpc>
            </a:pPr>
            <a:r>
              <a:rPr sz="2800" spc="-130" dirty="0">
                <a:latin typeface="Times New Roman"/>
                <a:cs typeface="Times New Roman"/>
              </a:rPr>
              <a:t>A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65" dirty="0">
                <a:latin typeface="Times New Roman"/>
                <a:cs typeface="Times New Roman"/>
              </a:rPr>
              <a:t>Abc </a:t>
            </a:r>
            <a:r>
              <a:rPr sz="2800" spc="835" dirty="0">
                <a:latin typeface="Times New Roman"/>
                <a:cs typeface="Times New Roman"/>
              </a:rPr>
              <a:t>|</a:t>
            </a:r>
            <a:r>
              <a:rPr sz="2800" spc="105" dirty="0">
                <a:latin typeface="Times New Roman"/>
                <a:cs typeface="Times New Roman"/>
              </a:rPr>
              <a:t> </a:t>
            </a:r>
            <a:r>
              <a:rPr sz="2800" spc="25">
                <a:latin typeface="Times New Roman"/>
                <a:cs typeface="Times New Roman"/>
              </a:rPr>
              <a:t>b  </a:t>
            </a:r>
            <a:endParaRPr lang="en-US" sz="2800" spc="25" dirty="0" smtClean="0">
              <a:latin typeface="Times New Roman"/>
              <a:cs typeface="Times New Roman"/>
            </a:endParaRPr>
          </a:p>
          <a:p>
            <a:pPr marL="12700" marR="6078855">
              <a:lnSpc>
                <a:spcPct val="126800"/>
              </a:lnSpc>
            </a:pPr>
            <a:r>
              <a:rPr sz="2800" spc="-150" smtClean="0">
                <a:latin typeface="Times New Roman"/>
                <a:cs typeface="Times New Roman"/>
              </a:rPr>
              <a:t>B </a:t>
            </a:r>
            <a:r>
              <a:rPr sz="2800" dirty="0">
                <a:latin typeface="Times New Roman"/>
                <a:cs typeface="Times New Roman"/>
              </a:rPr>
              <a:t>→</a:t>
            </a:r>
            <a:r>
              <a:rPr sz="2800" spc="1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2800" spc="-110" dirty="0">
                <a:latin typeface="Times New Roman"/>
                <a:cs typeface="Times New Roman"/>
              </a:rPr>
              <a:t>Now,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40" dirty="0">
                <a:latin typeface="Times New Roman"/>
                <a:cs typeface="Times New Roman"/>
              </a:rPr>
              <a:t>sentence </a:t>
            </a:r>
            <a:r>
              <a:rPr sz="2800" b="1" spc="-15" dirty="0">
                <a:latin typeface="Times New Roman"/>
                <a:cs typeface="Times New Roman"/>
              </a:rPr>
              <a:t>abbcde </a:t>
            </a:r>
            <a:r>
              <a:rPr sz="2800" spc="-55" dirty="0">
                <a:latin typeface="Times New Roman"/>
                <a:cs typeface="Times New Roman"/>
              </a:rPr>
              <a:t>can </a:t>
            </a:r>
            <a:r>
              <a:rPr sz="2800" spc="-30" dirty="0">
                <a:latin typeface="Times New Roman"/>
                <a:cs typeface="Times New Roman"/>
              </a:rPr>
              <a:t>be </a:t>
            </a:r>
            <a:r>
              <a:rPr sz="2800" spc="-45" dirty="0">
                <a:latin typeface="Times New Roman"/>
                <a:cs typeface="Times New Roman"/>
              </a:rPr>
              <a:t>reduced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b="1" spc="-130" dirty="0">
                <a:latin typeface="Times New Roman"/>
                <a:cs typeface="Times New Roman"/>
              </a:rPr>
              <a:t>S </a:t>
            </a:r>
            <a:r>
              <a:rPr sz="2800" spc="-90" dirty="0">
                <a:latin typeface="Times New Roman"/>
                <a:cs typeface="Times New Roman"/>
              </a:rPr>
              <a:t>as</a:t>
            </a:r>
            <a:r>
              <a:rPr sz="2800" spc="445" dirty="0">
                <a:latin typeface="Times New Roman"/>
                <a:cs typeface="Times New Roman"/>
              </a:rPr>
              <a:t> </a:t>
            </a:r>
            <a:r>
              <a:rPr sz="2800" spc="-80" dirty="0">
                <a:latin typeface="Times New Roman"/>
                <a:cs typeface="Times New Roman"/>
              </a:rPr>
              <a:t>follows</a:t>
            </a:r>
            <a:endParaRPr sz="2800">
              <a:latin typeface="Times New Roman"/>
              <a:cs typeface="Times New Roman"/>
            </a:endParaRPr>
          </a:p>
          <a:p>
            <a:pPr marL="19558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tabLst>
                <a:tab pos="195580" algn="l"/>
              </a:tabLst>
            </a:pPr>
            <a:r>
              <a:rPr sz="2800" spc="-40" dirty="0">
                <a:latin typeface="Times New Roman"/>
                <a:cs typeface="Times New Roman"/>
              </a:rPr>
              <a:t>abbcde</a:t>
            </a:r>
            <a:endParaRPr sz="2800">
              <a:latin typeface="Times New Roman"/>
              <a:cs typeface="Times New Roman"/>
            </a:endParaRPr>
          </a:p>
          <a:p>
            <a:pPr marL="195580" indent="-131445">
              <a:lnSpc>
                <a:spcPct val="100000"/>
              </a:lnSpc>
              <a:spcBef>
                <a:spcPts val="894"/>
              </a:spcBef>
              <a:buClr>
                <a:srgbClr val="262626"/>
              </a:buClr>
              <a:buSzPct val="96428"/>
              <a:tabLst>
                <a:tab pos="195580" algn="l"/>
              </a:tabLst>
            </a:pPr>
            <a:r>
              <a:rPr sz="2800" spc="-65" dirty="0">
                <a:latin typeface="Times New Roman"/>
                <a:cs typeface="Times New Roman"/>
              </a:rPr>
              <a:t>aAbcde </a:t>
            </a:r>
            <a:r>
              <a:rPr sz="2800" spc="-75" dirty="0">
                <a:latin typeface="Times New Roman"/>
                <a:cs typeface="Times New Roman"/>
              </a:rPr>
              <a:t>(replacing </a:t>
            </a:r>
            <a:r>
              <a:rPr sz="2800" spc="25" dirty="0">
                <a:latin typeface="Times New Roman"/>
                <a:cs typeface="Times New Roman"/>
              </a:rPr>
              <a:t>b </a:t>
            </a:r>
            <a:r>
              <a:rPr sz="2800" spc="-125" dirty="0">
                <a:latin typeface="Times New Roman"/>
                <a:cs typeface="Times New Roman"/>
              </a:rPr>
              <a:t>by </a:t>
            </a:r>
            <a:r>
              <a:rPr sz="2800" spc="-75" dirty="0">
                <a:latin typeface="Times New Roman"/>
                <a:cs typeface="Times New Roman"/>
              </a:rPr>
              <a:t>using </a:t>
            </a:r>
            <a:r>
              <a:rPr sz="2800" spc="-130" dirty="0">
                <a:latin typeface="Times New Roman"/>
                <a:cs typeface="Times New Roman"/>
              </a:rPr>
              <a:t>A </a:t>
            </a:r>
            <a:r>
              <a:rPr sz="2800" dirty="0">
                <a:latin typeface="Times New Roman"/>
                <a:cs typeface="Times New Roman"/>
              </a:rPr>
              <a:t>→</a:t>
            </a:r>
            <a:r>
              <a:rPr sz="2800" spc="400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b)</a:t>
            </a:r>
            <a:endParaRPr sz="2800">
              <a:latin typeface="Times New Roman"/>
              <a:cs typeface="Times New Roman"/>
            </a:endParaRPr>
          </a:p>
          <a:p>
            <a:pPr marL="19558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tabLst>
                <a:tab pos="195580" algn="l"/>
              </a:tabLst>
            </a:pPr>
            <a:r>
              <a:rPr sz="2800" spc="-85" dirty="0">
                <a:latin typeface="Times New Roman"/>
                <a:cs typeface="Times New Roman"/>
              </a:rPr>
              <a:t>aAde </a:t>
            </a:r>
            <a:r>
              <a:rPr sz="2800" spc="-75" dirty="0">
                <a:latin typeface="Times New Roman"/>
                <a:cs typeface="Times New Roman"/>
              </a:rPr>
              <a:t>(replacing </a:t>
            </a:r>
            <a:r>
              <a:rPr sz="2800" spc="-65" dirty="0">
                <a:latin typeface="Times New Roman"/>
                <a:cs typeface="Times New Roman"/>
              </a:rPr>
              <a:t>Abc </a:t>
            </a:r>
            <a:r>
              <a:rPr sz="2800" spc="-125" dirty="0">
                <a:latin typeface="Times New Roman"/>
                <a:cs typeface="Times New Roman"/>
              </a:rPr>
              <a:t>by </a:t>
            </a:r>
            <a:r>
              <a:rPr sz="2800" spc="-75" dirty="0">
                <a:latin typeface="Times New Roman"/>
                <a:cs typeface="Times New Roman"/>
              </a:rPr>
              <a:t>using </a:t>
            </a:r>
            <a:r>
              <a:rPr sz="2800" spc="-130" dirty="0">
                <a:latin typeface="Times New Roman"/>
                <a:cs typeface="Times New Roman"/>
              </a:rPr>
              <a:t>A </a:t>
            </a:r>
            <a:r>
              <a:rPr sz="2800" dirty="0">
                <a:latin typeface="Times New Roman"/>
                <a:cs typeface="Times New Roman"/>
              </a:rPr>
              <a:t>→</a:t>
            </a:r>
            <a:r>
              <a:rPr sz="2800" spc="515" dirty="0">
                <a:latin typeface="Times New Roman"/>
                <a:cs typeface="Times New Roman"/>
              </a:rPr>
              <a:t> </a:t>
            </a:r>
            <a:r>
              <a:rPr sz="2800" spc="-80" dirty="0">
                <a:latin typeface="Times New Roman"/>
                <a:cs typeface="Times New Roman"/>
              </a:rPr>
              <a:t>Abc)</a:t>
            </a:r>
            <a:endParaRPr sz="2800">
              <a:latin typeface="Times New Roman"/>
              <a:cs typeface="Times New Roman"/>
            </a:endParaRPr>
          </a:p>
          <a:p>
            <a:pPr marL="19558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tabLst>
                <a:tab pos="195580" algn="l"/>
              </a:tabLst>
            </a:pPr>
            <a:r>
              <a:rPr sz="2800" spc="-120" dirty="0">
                <a:latin typeface="Times New Roman"/>
                <a:cs typeface="Times New Roman"/>
              </a:rPr>
              <a:t>aABe </a:t>
            </a:r>
            <a:r>
              <a:rPr sz="2800" spc="-75" dirty="0">
                <a:latin typeface="Times New Roman"/>
                <a:cs typeface="Times New Roman"/>
              </a:rPr>
              <a:t>(replacing </a:t>
            </a:r>
            <a:r>
              <a:rPr sz="2800" dirty="0">
                <a:latin typeface="Times New Roman"/>
                <a:cs typeface="Times New Roman"/>
              </a:rPr>
              <a:t>d </a:t>
            </a:r>
            <a:r>
              <a:rPr sz="2800" spc="-125" dirty="0">
                <a:latin typeface="Times New Roman"/>
                <a:cs typeface="Times New Roman"/>
              </a:rPr>
              <a:t>by </a:t>
            </a:r>
            <a:r>
              <a:rPr sz="2800" spc="-75" dirty="0">
                <a:latin typeface="Times New Roman"/>
                <a:cs typeface="Times New Roman"/>
              </a:rPr>
              <a:t>using </a:t>
            </a:r>
            <a:r>
              <a:rPr sz="2800" spc="-150" dirty="0">
                <a:latin typeface="Times New Roman"/>
                <a:cs typeface="Times New Roman"/>
              </a:rPr>
              <a:t>B </a:t>
            </a:r>
            <a:r>
              <a:rPr sz="2800" dirty="0">
                <a:latin typeface="Times New Roman"/>
                <a:cs typeface="Times New Roman"/>
              </a:rPr>
              <a:t>→</a:t>
            </a:r>
            <a:r>
              <a:rPr sz="2800" spc="505" dirty="0">
                <a:latin typeface="Times New Roman"/>
                <a:cs typeface="Times New Roman"/>
              </a:rPr>
              <a:t> </a:t>
            </a:r>
            <a:r>
              <a:rPr sz="2800" spc="-60" dirty="0">
                <a:latin typeface="Times New Roman"/>
                <a:cs typeface="Times New Roman"/>
              </a:rPr>
              <a:t>d)</a:t>
            </a:r>
            <a:endParaRPr sz="2800">
              <a:latin typeface="Times New Roman"/>
              <a:cs typeface="Times New Roman"/>
            </a:endParaRPr>
          </a:p>
          <a:p>
            <a:pPr marL="64135">
              <a:lnSpc>
                <a:spcPct val="100000"/>
              </a:lnSpc>
              <a:spcBef>
                <a:spcPts val="900"/>
              </a:spcBef>
            </a:pPr>
            <a:r>
              <a:rPr sz="2800" spc="-90" smtClean="0">
                <a:latin typeface="Times New Roman"/>
                <a:cs typeface="Times New Roman"/>
              </a:rPr>
              <a:t>S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457200"/>
            <a:ext cx="339375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60" dirty="0">
                <a:solidFill>
                  <a:srgbClr val="262626"/>
                </a:solidFill>
              </a:rPr>
              <a:t>Handle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685800" y="1524000"/>
            <a:ext cx="9753600" cy="22826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510" marR="5080" indent="-131445" algn="just">
              <a:lnSpc>
                <a:spcPct val="100000"/>
              </a:lnSpc>
              <a:spcBef>
                <a:spcPts val="1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130" dirty="0">
                <a:latin typeface="Times New Roman"/>
                <a:cs typeface="Times New Roman"/>
              </a:rPr>
              <a:t>A </a:t>
            </a:r>
            <a:r>
              <a:rPr sz="2800" spc="-35" dirty="0">
                <a:latin typeface="Times New Roman"/>
                <a:cs typeface="Times New Roman"/>
              </a:rPr>
              <a:t>“handle”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45" dirty="0">
                <a:latin typeface="Times New Roman"/>
                <a:cs typeface="Times New Roman"/>
              </a:rPr>
              <a:t>substring </a:t>
            </a:r>
            <a:r>
              <a:rPr sz="2800" spc="-5" dirty="0">
                <a:latin typeface="Times New Roman"/>
                <a:cs typeface="Times New Roman"/>
              </a:rPr>
              <a:t>that </a:t>
            </a:r>
            <a:r>
              <a:rPr sz="2800" spc="-50" dirty="0">
                <a:latin typeface="Times New Roman"/>
                <a:cs typeface="Times New Roman"/>
              </a:rPr>
              <a:t>matches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50" dirty="0">
                <a:latin typeface="Times New Roman"/>
                <a:cs typeface="Times New Roman"/>
              </a:rPr>
              <a:t>body </a:t>
            </a:r>
            <a:r>
              <a:rPr sz="2800" spc="-5" dirty="0">
                <a:latin typeface="Times New Roman"/>
                <a:cs typeface="Times New Roman"/>
              </a:rPr>
              <a:t>of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25" dirty="0">
                <a:latin typeface="Times New Roman"/>
                <a:cs typeface="Times New Roman"/>
              </a:rPr>
              <a:t>production, </a:t>
            </a:r>
            <a:r>
              <a:rPr sz="2800" spc="-35" dirty="0">
                <a:latin typeface="Times New Roman"/>
                <a:cs typeface="Times New Roman"/>
              </a:rPr>
              <a:t>and  </a:t>
            </a:r>
            <a:r>
              <a:rPr sz="2800" spc="-55" dirty="0">
                <a:latin typeface="Times New Roman"/>
                <a:cs typeface="Times New Roman"/>
              </a:rPr>
              <a:t>whose </a:t>
            </a:r>
            <a:r>
              <a:rPr sz="2800" spc="-30" dirty="0">
                <a:latin typeface="Times New Roman"/>
                <a:cs typeface="Times New Roman"/>
              </a:rPr>
              <a:t>reduction represents </a:t>
            </a:r>
            <a:r>
              <a:rPr sz="2800" spc="-10" dirty="0">
                <a:latin typeface="Times New Roman"/>
                <a:cs typeface="Times New Roman"/>
              </a:rPr>
              <a:t>one </a:t>
            </a:r>
            <a:r>
              <a:rPr sz="2800" spc="-15" dirty="0">
                <a:latin typeface="Times New Roman"/>
                <a:cs typeface="Times New Roman"/>
              </a:rPr>
              <a:t>step </a:t>
            </a:r>
            <a:r>
              <a:rPr sz="2800" spc="-75" dirty="0">
                <a:latin typeface="Times New Roman"/>
                <a:cs typeface="Times New Roman"/>
              </a:rPr>
              <a:t>along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70" dirty="0">
                <a:latin typeface="Times New Roman"/>
                <a:cs typeface="Times New Roman"/>
              </a:rPr>
              <a:t>reverse </a:t>
            </a:r>
            <a:r>
              <a:rPr sz="2800" spc="-5" dirty="0">
                <a:latin typeface="Times New Roman"/>
                <a:cs typeface="Times New Roman"/>
              </a:rPr>
              <a:t>of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35" dirty="0">
                <a:latin typeface="Times New Roman"/>
                <a:cs typeface="Times New Roman"/>
              </a:rPr>
              <a:t>rightmost  </a:t>
            </a:r>
            <a:r>
              <a:rPr sz="2800" spc="-60" dirty="0">
                <a:latin typeface="Times New Roman"/>
                <a:cs typeface="Times New Roman"/>
              </a:rPr>
              <a:t>derivation</a:t>
            </a:r>
            <a:endParaRPr sz="2800">
              <a:latin typeface="Times New Roman"/>
              <a:cs typeface="Times New Roman"/>
            </a:endParaRPr>
          </a:p>
          <a:p>
            <a:pPr marL="143510" marR="248285" indent="-131445" algn="just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15" dirty="0">
                <a:latin typeface="Times New Roman"/>
                <a:cs typeface="Times New Roman"/>
              </a:rPr>
              <a:t>If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55" dirty="0">
                <a:latin typeface="Times New Roman"/>
                <a:cs typeface="Times New Roman"/>
              </a:rPr>
              <a:t>grammar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60" dirty="0">
                <a:latin typeface="Times New Roman"/>
                <a:cs typeface="Times New Roman"/>
              </a:rPr>
              <a:t>unambiguous, </a:t>
            </a:r>
            <a:r>
              <a:rPr sz="2800" dirty="0">
                <a:latin typeface="Times New Roman"/>
                <a:cs typeface="Times New Roman"/>
              </a:rPr>
              <a:t>then </a:t>
            </a:r>
            <a:r>
              <a:rPr sz="2800" spc="-95" dirty="0">
                <a:latin typeface="Times New Roman"/>
                <a:cs typeface="Times New Roman"/>
              </a:rPr>
              <a:t>every </a:t>
            </a:r>
            <a:r>
              <a:rPr sz="2800" spc="-55" dirty="0">
                <a:latin typeface="Times New Roman"/>
                <a:cs typeface="Times New Roman"/>
              </a:rPr>
              <a:t>right-sentential </a:t>
            </a:r>
            <a:r>
              <a:rPr sz="2800" spc="15" dirty="0">
                <a:latin typeface="Times New Roman"/>
                <a:cs typeface="Times New Roman"/>
              </a:rPr>
              <a:t>form </a:t>
            </a:r>
            <a:r>
              <a:rPr sz="2800" spc="-5" dirty="0">
                <a:latin typeface="Times New Roman"/>
                <a:cs typeface="Times New Roman"/>
              </a:rPr>
              <a:t>of 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55" dirty="0">
                <a:latin typeface="Times New Roman"/>
                <a:cs typeface="Times New Roman"/>
              </a:rPr>
              <a:t>grammar has </a:t>
            </a:r>
            <a:r>
              <a:rPr sz="2800" spc="-110" dirty="0">
                <a:latin typeface="Times New Roman"/>
                <a:cs typeface="Times New Roman"/>
              </a:rPr>
              <a:t>exactly </a:t>
            </a:r>
            <a:r>
              <a:rPr sz="2800" spc="-10" dirty="0">
                <a:latin typeface="Times New Roman"/>
                <a:cs typeface="Times New Roman"/>
              </a:rPr>
              <a:t>one</a:t>
            </a:r>
            <a:r>
              <a:rPr sz="2800" spc="200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handle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00200" y="3867157"/>
            <a:ext cx="7826665" cy="2990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457200"/>
            <a:ext cx="73914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20" dirty="0">
                <a:solidFill>
                  <a:srgbClr val="262626"/>
                </a:solidFill>
              </a:rPr>
              <a:t>Shift-Reduce</a:t>
            </a:r>
            <a:r>
              <a:rPr sz="4800" spc="-55" dirty="0">
                <a:solidFill>
                  <a:srgbClr val="262626"/>
                </a:solidFill>
              </a:rPr>
              <a:t> </a:t>
            </a:r>
            <a:r>
              <a:rPr sz="4800" spc="-130" dirty="0">
                <a:solidFill>
                  <a:srgbClr val="262626"/>
                </a:solidFill>
              </a:rPr>
              <a:t>Parsing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1072270" y="1978945"/>
            <a:ext cx="9595730" cy="4460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510" marR="458470" indent="-131445" algn="just">
              <a:lnSpc>
                <a:spcPct val="100000"/>
              </a:lnSpc>
              <a:spcBef>
                <a:spcPts val="1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130" dirty="0">
                <a:latin typeface="Times New Roman"/>
                <a:cs typeface="Times New Roman"/>
              </a:rPr>
              <a:t>A </a:t>
            </a:r>
            <a:r>
              <a:rPr sz="2800" spc="-40" dirty="0">
                <a:latin typeface="Times New Roman"/>
                <a:cs typeface="Times New Roman"/>
              </a:rPr>
              <a:t>shift </a:t>
            </a:r>
            <a:r>
              <a:rPr sz="2800" spc="-50" dirty="0">
                <a:latin typeface="Times New Roman"/>
                <a:cs typeface="Times New Roman"/>
              </a:rPr>
              <a:t>reduce </a:t>
            </a:r>
            <a:r>
              <a:rPr sz="2800" spc="-45" dirty="0">
                <a:latin typeface="Times New Roman"/>
                <a:cs typeface="Times New Roman"/>
              </a:rPr>
              <a:t>parser </a:t>
            </a:r>
            <a:r>
              <a:rPr sz="2800" spc="-55" dirty="0">
                <a:latin typeface="Times New Roman"/>
                <a:cs typeface="Times New Roman"/>
              </a:rPr>
              <a:t>tries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50" dirty="0">
                <a:latin typeface="Times New Roman"/>
                <a:cs typeface="Times New Roman"/>
              </a:rPr>
              <a:t>reduce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110" dirty="0">
                <a:latin typeface="Times New Roman"/>
                <a:cs typeface="Times New Roman"/>
              </a:rPr>
              <a:t>given </a:t>
            </a:r>
            <a:r>
              <a:rPr sz="2800" spc="-15" dirty="0">
                <a:latin typeface="Times New Roman"/>
                <a:cs typeface="Times New Roman"/>
              </a:rPr>
              <a:t>input </a:t>
            </a:r>
            <a:r>
              <a:rPr sz="2800" spc="-55" dirty="0">
                <a:latin typeface="Times New Roman"/>
                <a:cs typeface="Times New Roman"/>
              </a:rPr>
              <a:t>string </a:t>
            </a:r>
            <a:r>
              <a:rPr sz="2800" spc="-15" dirty="0">
                <a:latin typeface="Times New Roman"/>
                <a:cs typeface="Times New Roman"/>
              </a:rPr>
              <a:t>into </a:t>
            </a:r>
            <a:r>
              <a:rPr sz="2800" spc="-10" dirty="0">
                <a:latin typeface="Times New Roman"/>
                <a:cs typeface="Times New Roman"/>
              </a:rPr>
              <a:t>the  </a:t>
            </a:r>
            <a:r>
              <a:rPr sz="2800" spc="-45" dirty="0">
                <a:latin typeface="Times New Roman"/>
                <a:cs typeface="Times New Roman"/>
              </a:rPr>
              <a:t>starting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75" dirty="0">
                <a:latin typeface="Times New Roman"/>
                <a:cs typeface="Times New Roman"/>
              </a:rPr>
              <a:t>symbol</a:t>
            </a:r>
            <a:endParaRPr sz="2800">
              <a:latin typeface="Times New Roman"/>
              <a:cs typeface="Times New Roman"/>
            </a:endParaRPr>
          </a:p>
          <a:p>
            <a:pPr marL="143510" marR="5080" indent="-131445" algn="just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50" dirty="0">
                <a:latin typeface="Times New Roman"/>
                <a:cs typeface="Times New Roman"/>
              </a:rPr>
              <a:t>At </a:t>
            </a:r>
            <a:r>
              <a:rPr sz="2800" spc="-70" dirty="0">
                <a:latin typeface="Times New Roman"/>
                <a:cs typeface="Times New Roman"/>
              </a:rPr>
              <a:t>each </a:t>
            </a:r>
            <a:r>
              <a:rPr sz="2800" spc="-30" dirty="0">
                <a:latin typeface="Times New Roman"/>
                <a:cs typeface="Times New Roman"/>
              </a:rPr>
              <a:t>reduction </a:t>
            </a:r>
            <a:r>
              <a:rPr sz="2800" spc="-60" dirty="0">
                <a:latin typeface="Times New Roman"/>
                <a:cs typeface="Times New Roman"/>
              </a:rPr>
              <a:t>step,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45" dirty="0">
                <a:latin typeface="Times New Roman"/>
                <a:cs typeface="Times New Roman"/>
              </a:rPr>
              <a:t>substring </a:t>
            </a:r>
            <a:r>
              <a:rPr sz="2800" spc="-5" dirty="0">
                <a:latin typeface="Times New Roman"/>
                <a:cs typeface="Times New Roman"/>
              </a:rPr>
              <a:t>of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15" dirty="0">
                <a:latin typeface="Times New Roman"/>
                <a:cs typeface="Times New Roman"/>
              </a:rPr>
              <a:t>input </a:t>
            </a:r>
            <a:r>
              <a:rPr sz="2800" spc="-60" dirty="0">
                <a:latin typeface="Times New Roman"/>
                <a:cs typeface="Times New Roman"/>
              </a:rPr>
              <a:t>matching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50" dirty="0">
                <a:latin typeface="Times New Roman"/>
                <a:cs typeface="Times New Roman"/>
              </a:rPr>
              <a:t>right  </a:t>
            </a:r>
            <a:r>
              <a:rPr sz="2800" spc="-75" dirty="0">
                <a:latin typeface="Times New Roman"/>
                <a:cs typeface="Times New Roman"/>
              </a:rPr>
              <a:t>side </a:t>
            </a:r>
            <a:r>
              <a:rPr sz="2800" spc="-5" dirty="0">
                <a:latin typeface="Times New Roman"/>
                <a:cs typeface="Times New Roman"/>
              </a:rPr>
              <a:t>of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15" dirty="0">
                <a:latin typeface="Times New Roman"/>
                <a:cs typeface="Times New Roman"/>
              </a:rPr>
              <a:t>production </a:t>
            </a:r>
            <a:r>
              <a:rPr sz="2800" spc="-45" dirty="0">
                <a:latin typeface="Times New Roman"/>
                <a:cs typeface="Times New Roman"/>
              </a:rPr>
              <a:t>rule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60" dirty="0">
                <a:latin typeface="Times New Roman"/>
                <a:cs typeface="Times New Roman"/>
              </a:rPr>
              <a:t>replaced </a:t>
            </a:r>
            <a:r>
              <a:rPr sz="2800" spc="-125" dirty="0">
                <a:latin typeface="Times New Roman"/>
                <a:cs typeface="Times New Roman"/>
              </a:rPr>
              <a:t>by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30" dirty="0">
                <a:latin typeface="Times New Roman"/>
                <a:cs typeface="Times New Roman"/>
              </a:rPr>
              <a:t>non-terminal </a:t>
            </a:r>
            <a:r>
              <a:rPr sz="2800" spc="-40" dirty="0">
                <a:latin typeface="Times New Roman"/>
                <a:cs typeface="Times New Roman"/>
              </a:rPr>
              <a:t>at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55" dirty="0">
                <a:latin typeface="Times New Roman"/>
                <a:cs typeface="Times New Roman"/>
              </a:rPr>
              <a:t>left </a:t>
            </a:r>
            <a:r>
              <a:rPr sz="2800" spc="-80" dirty="0">
                <a:latin typeface="Times New Roman"/>
                <a:cs typeface="Times New Roman"/>
              </a:rPr>
              <a:t>side  </a:t>
            </a:r>
            <a:r>
              <a:rPr sz="2800" spc="-5" dirty="0">
                <a:latin typeface="Times New Roman"/>
                <a:cs typeface="Times New Roman"/>
              </a:rPr>
              <a:t>of that </a:t>
            </a:r>
            <a:r>
              <a:rPr sz="2800" spc="-15" dirty="0">
                <a:latin typeface="Times New Roman"/>
                <a:cs typeface="Times New Roman"/>
              </a:rPr>
              <a:t>production</a:t>
            </a:r>
            <a:r>
              <a:rPr sz="2800" spc="-340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rule</a:t>
            </a:r>
            <a:endParaRPr sz="2800">
              <a:latin typeface="Times New Roman"/>
              <a:cs typeface="Times New Roman"/>
            </a:endParaRPr>
          </a:p>
          <a:p>
            <a:pPr marL="143510" marR="234315" indent="-131445" algn="just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15" dirty="0">
                <a:latin typeface="Times New Roman"/>
                <a:cs typeface="Times New Roman"/>
              </a:rPr>
              <a:t>If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45" dirty="0">
                <a:latin typeface="Times New Roman"/>
                <a:cs typeface="Times New Roman"/>
              </a:rPr>
              <a:t>substring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35" dirty="0">
                <a:latin typeface="Times New Roman"/>
                <a:cs typeface="Times New Roman"/>
              </a:rPr>
              <a:t>chosen </a:t>
            </a:r>
            <a:r>
              <a:rPr sz="2800" spc="-85" dirty="0">
                <a:latin typeface="Times New Roman"/>
                <a:cs typeface="Times New Roman"/>
              </a:rPr>
              <a:t>correctly,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35" dirty="0">
                <a:latin typeface="Times New Roman"/>
                <a:cs typeface="Times New Roman"/>
              </a:rPr>
              <a:t>rightmost </a:t>
            </a:r>
            <a:r>
              <a:rPr sz="2800" spc="-60" dirty="0">
                <a:latin typeface="Times New Roman"/>
                <a:cs typeface="Times New Roman"/>
              </a:rPr>
              <a:t>derivation </a:t>
            </a:r>
            <a:r>
              <a:rPr sz="2800" spc="-5" dirty="0">
                <a:latin typeface="Times New Roman"/>
                <a:cs typeface="Times New Roman"/>
              </a:rPr>
              <a:t>of that  </a:t>
            </a:r>
            <a:r>
              <a:rPr sz="2800" spc="-55" dirty="0">
                <a:latin typeface="Times New Roman"/>
                <a:cs typeface="Times New Roman"/>
              </a:rPr>
              <a:t>string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50" dirty="0">
                <a:latin typeface="Times New Roman"/>
                <a:cs typeface="Times New Roman"/>
              </a:rPr>
              <a:t>created </a:t>
            </a:r>
            <a:r>
              <a:rPr sz="2800" spc="-55" dirty="0">
                <a:latin typeface="Times New Roman"/>
                <a:cs typeface="Times New Roman"/>
              </a:rPr>
              <a:t>in </a:t>
            </a:r>
            <a:r>
              <a:rPr sz="2800" spc="-70" dirty="0">
                <a:latin typeface="Times New Roman"/>
                <a:cs typeface="Times New Roman"/>
              </a:rPr>
              <a:t>reverse</a:t>
            </a:r>
            <a:r>
              <a:rPr sz="2800" spc="24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order</a:t>
            </a:r>
            <a:endParaRPr sz="2800">
              <a:latin typeface="Times New Roman"/>
              <a:cs typeface="Times New Roman"/>
            </a:endParaRPr>
          </a:p>
          <a:p>
            <a:pPr marL="143510" indent="-131445" algn="just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25" dirty="0">
                <a:latin typeface="Times New Roman"/>
                <a:cs typeface="Times New Roman"/>
              </a:rPr>
              <a:t>For </a:t>
            </a:r>
            <a:r>
              <a:rPr sz="2800" spc="-55" dirty="0">
                <a:latin typeface="Times New Roman"/>
                <a:cs typeface="Times New Roman"/>
              </a:rPr>
              <a:t>instance, in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65" dirty="0">
                <a:latin typeface="Times New Roman"/>
                <a:cs typeface="Times New Roman"/>
              </a:rPr>
              <a:t>above </a:t>
            </a:r>
            <a:r>
              <a:rPr sz="2800" spc="-80" dirty="0">
                <a:latin typeface="Times New Roman"/>
                <a:cs typeface="Times New Roman"/>
              </a:rPr>
              <a:t>example</a:t>
            </a:r>
            <a:r>
              <a:rPr sz="2800" spc="175" dirty="0">
                <a:latin typeface="Times New Roman"/>
                <a:cs typeface="Times New Roman"/>
              </a:rPr>
              <a:t> </a:t>
            </a:r>
            <a:r>
              <a:rPr sz="2800" spc="-85" dirty="0">
                <a:latin typeface="Times New Roman"/>
                <a:cs typeface="Times New Roman"/>
              </a:rPr>
              <a:t>(Example(A)):-</a:t>
            </a:r>
            <a:endParaRPr sz="2800">
              <a:latin typeface="Times New Roman"/>
              <a:cs typeface="Times New Roman"/>
            </a:endParaRPr>
          </a:p>
          <a:p>
            <a:pPr marL="875030" algn="just">
              <a:lnSpc>
                <a:spcPts val="2680"/>
              </a:lnSpc>
              <a:spcBef>
                <a:spcPts val="900"/>
              </a:spcBef>
            </a:pPr>
            <a:r>
              <a:rPr sz="2800" spc="-220" dirty="0">
                <a:latin typeface="Times New Roman"/>
                <a:cs typeface="Times New Roman"/>
              </a:rPr>
              <a:t>S </a:t>
            </a:r>
            <a:r>
              <a:rPr sz="2800" dirty="0">
                <a:latin typeface="AoyagiKouzanFontT"/>
                <a:cs typeface="AoyagiKouzanFontT"/>
              </a:rPr>
              <a:t>⇒ </a:t>
            </a:r>
            <a:r>
              <a:rPr sz="2800" spc="-120" dirty="0">
                <a:latin typeface="Times New Roman"/>
                <a:cs typeface="Times New Roman"/>
              </a:rPr>
              <a:t>aABe </a:t>
            </a:r>
            <a:r>
              <a:rPr sz="2800" dirty="0">
                <a:latin typeface="AoyagiKouzanFontT"/>
                <a:cs typeface="AoyagiKouzanFontT"/>
              </a:rPr>
              <a:t>⇒ </a:t>
            </a:r>
            <a:r>
              <a:rPr sz="2800" spc="-85" dirty="0">
                <a:latin typeface="Times New Roman"/>
                <a:cs typeface="Times New Roman"/>
              </a:rPr>
              <a:t>aAde </a:t>
            </a:r>
            <a:r>
              <a:rPr sz="2800" dirty="0">
                <a:latin typeface="AoyagiKouzanFontT"/>
                <a:cs typeface="AoyagiKouzanFontT"/>
              </a:rPr>
              <a:t>⇒ </a:t>
            </a:r>
            <a:r>
              <a:rPr sz="2800" spc="-65" dirty="0">
                <a:latin typeface="Times New Roman"/>
                <a:cs typeface="Times New Roman"/>
              </a:rPr>
              <a:t>aAbcde </a:t>
            </a:r>
            <a:r>
              <a:rPr sz="2800" dirty="0">
                <a:latin typeface="AoyagiKouzanFontT"/>
                <a:cs typeface="AoyagiKouzanFontT"/>
              </a:rPr>
              <a:t>⇒</a:t>
            </a:r>
            <a:r>
              <a:rPr sz="2800" spc="225" dirty="0">
                <a:latin typeface="AoyagiKouzanFontT"/>
                <a:cs typeface="AoyagiKouzanFontT"/>
              </a:rPr>
              <a:t> </a:t>
            </a:r>
            <a:r>
              <a:rPr sz="2800" spc="-40" dirty="0">
                <a:latin typeface="Times New Roman"/>
                <a:cs typeface="Times New Roman"/>
              </a:rPr>
              <a:t>abbcde</a:t>
            </a:r>
            <a:endParaRPr sz="2800">
              <a:latin typeface="Times New Roman"/>
              <a:cs typeface="Times New Roman"/>
            </a:endParaRPr>
          </a:p>
          <a:p>
            <a:pPr marL="1489710">
              <a:lnSpc>
                <a:spcPts val="1540"/>
              </a:lnSpc>
              <a:tabLst>
                <a:tab pos="3049905" algn="l"/>
                <a:tab pos="4569460" algn="l"/>
                <a:tab pos="6417945" algn="l"/>
              </a:tabLst>
            </a:pPr>
            <a:r>
              <a:rPr sz="1850" spc="35" dirty="0">
                <a:latin typeface="Times New Roman"/>
                <a:cs typeface="Times New Roman"/>
              </a:rPr>
              <a:t>rm	rm	rm	rm</a:t>
            </a:r>
            <a:endParaRPr sz="18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8640" y="236001"/>
            <a:ext cx="10547776" cy="63966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10058400" cy="67710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5486400" algn="l"/>
              </a:tabLst>
            </a:pPr>
            <a:r>
              <a:rPr sz="4300" spc="-145" dirty="0">
                <a:solidFill>
                  <a:srgbClr val="262626"/>
                </a:solidFill>
              </a:rPr>
              <a:t>Stack</a:t>
            </a:r>
            <a:r>
              <a:rPr sz="4300" spc="15" dirty="0">
                <a:solidFill>
                  <a:srgbClr val="262626"/>
                </a:solidFill>
              </a:rPr>
              <a:t> </a:t>
            </a:r>
            <a:r>
              <a:rPr sz="4300" spc="-30" dirty="0">
                <a:solidFill>
                  <a:srgbClr val="262626"/>
                </a:solidFill>
              </a:rPr>
              <a:t>Implementation</a:t>
            </a:r>
            <a:r>
              <a:rPr sz="4300" spc="25" dirty="0">
                <a:solidFill>
                  <a:srgbClr val="262626"/>
                </a:solidFill>
              </a:rPr>
              <a:t> </a:t>
            </a:r>
            <a:r>
              <a:rPr sz="4300" spc="5" dirty="0">
                <a:solidFill>
                  <a:srgbClr val="262626"/>
                </a:solidFill>
              </a:rPr>
              <a:t>of	</a:t>
            </a:r>
            <a:r>
              <a:rPr sz="4300" spc="-100" dirty="0">
                <a:solidFill>
                  <a:srgbClr val="262626"/>
                </a:solidFill>
              </a:rPr>
              <a:t>Shift-Reduce</a:t>
            </a:r>
            <a:r>
              <a:rPr sz="4300" spc="-50" dirty="0">
                <a:solidFill>
                  <a:srgbClr val="262626"/>
                </a:solidFill>
              </a:rPr>
              <a:t> </a:t>
            </a:r>
            <a:r>
              <a:rPr sz="4300" spc="-80" dirty="0">
                <a:solidFill>
                  <a:srgbClr val="262626"/>
                </a:solidFill>
              </a:rPr>
              <a:t>Parser</a:t>
            </a:r>
            <a:endParaRPr sz="4300"/>
          </a:p>
        </p:txBody>
      </p:sp>
      <p:sp>
        <p:nvSpPr>
          <p:cNvPr id="3" name="object 3"/>
          <p:cNvSpPr txBox="1"/>
          <p:nvPr/>
        </p:nvSpPr>
        <p:spPr>
          <a:xfrm>
            <a:off x="762000" y="1828800"/>
            <a:ext cx="9753600" cy="27135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510" marR="5080" indent="-131445" algn="just">
              <a:lnSpc>
                <a:spcPct val="100000"/>
              </a:lnSpc>
              <a:spcBef>
                <a:spcPts val="1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spc="-114" dirty="0">
                <a:latin typeface="Times New Roman"/>
                <a:cs typeface="Times New Roman"/>
              </a:rPr>
              <a:t>Like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65" dirty="0">
                <a:latin typeface="Times New Roman"/>
                <a:cs typeface="Times New Roman"/>
              </a:rPr>
              <a:t>table-driven </a:t>
            </a:r>
            <a:r>
              <a:rPr sz="2800" spc="-70" dirty="0">
                <a:latin typeface="Times New Roman"/>
                <a:cs typeface="Times New Roman"/>
              </a:rPr>
              <a:t>predictive </a:t>
            </a:r>
            <a:r>
              <a:rPr sz="2800" spc="-60" dirty="0">
                <a:latin typeface="Times New Roman"/>
                <a:cs typeface="Times New Roman"/>
              </a:rPr>
              <a:t>parser,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5" dirty="0">
                <a:latin typeface="Times New Roman"/>
                <a:cs typeface="Times New Roman"/>
              </a:rPr>
              <a:t>bottom-up </a:t>
            </a:r>
            <a:r>
              <a:rPr sz="2800" spc="-45" dirty="0">
                <a:latin typeface="Times New Roman"/>
                <a:cs typeface="Times New Roman"/>
              </a:rPr>
              <a:t>parser </a:t>
            </a:r>
            <a:r>
              <a:rPr sz="2800" spc="-85" dirty="0">
                <a:latin typeface="Times New Roman"/>
                <a:cs typeface="Times New Roman"/>
              </a:rPr>
              <a:t>makes </a:t>
            </a:r>
            <a:r>
              <a:rPr sz="2800" spc="-65" dirty="0">
                <a:latin typeface="Times New Roman"/>
                <a:cs typeface="Times New Roman"/>
              </a:rPr>
              <a:t>use </a:t>
            </a:r>
            <a:r>
              <a:rPr sz="2800" spc="-5" dirty="0">
                <a:latin typeface="Times New Roman"/>
                <a:cs typeface="Times New Roman"/>
              </a:rPr>
              <a:t>of 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75" dirty="0">
                <a:latin typeface="Times New Roman"/>
                <a:cs typeface="Times New Roman"/>
              </a:rPr>
              <a:t>stack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60" dirty="0">
                <a:latin typeface="Times New Roman"/>
                <a:cs typeface="Times New Roman"/>
              </a:rPr>
              <a:t>keep track </a:t>
            </a:r>
            <a:r>
              <a:rPr sz="2800" spc="-5" dirty="0">
                <a:latin typeface="Times New Roman"/>
                <a:cs typeface="Times New Roman"/>
              </a:rPr>
              <a:t>of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30" dirty="0">
                <a:latin typeface="Times New Roman"/>
                <a:cs typeface="Times New Roman"/>
              </a:rPr>
              <a:t>position </a:t>
            </a:r>
            <a:r>
              <a:rPr sz="2800" spc="-55" dirty="0">
                <a:latin typeface="Times New Roman"/>
                <a:cs typeface="Times New Roman"/>
              </a:rPr>
              <a:t>in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50" dirty="0">
                <a:latin typeface="Times New Roman"/>
                <a:cs typeface="Times New Roman"/>
              </a:rPr>
              <a:t>parse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65" dirty="0">
                <a:latin typeface="Times New Roman"/>
                <a:cs typeface="Times New Roman"/>
              </a:rPr>
              <a:t>parsing </a:t>
            </a:r>
            <a:r>
              <a:rPr sz="2800" spc="-55" dirty="0">
                <a:latin typeface="Times New Roman"/>
                <a:cs typeface="Times New Roman"/>
              </a:rPr>
              <a:t>table </a:t>
            </a:r>
            <a:r>
              <a:rPr sz="2800" spc="25" dirty="0">
                <a:latin typeface="Times New Roman"/>
                <a:cs typeface="Times New Roman"/>
              </a:rPr>
              <a:t>to  </a:t>
            </a:r>
            <a:r>
              <a:rPr sz="2800" spc="-30" dirty="0">
                <a:latin typeface="Times New Roman"/>
                <a:cs typeface="Times New Roman"/>
              </a:rPr>
              <a:t>determine </a:t>
            </a:r>
            <a:r>
              <a:rPr sz="2800" spc="-55" dirty="0">
                <a:latin typeface="Times New Roman"/>
                <a:cs typeface="Times New Roman"/>
              </a:rPr>
              <a:t>what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10" dirty="0">
                <a:latin typeface="Times New Roman"/>
                <a:cs typeface="Times New Roman"/>
              </a:rPr>
              <a:t>do</a:t>
            </a:r>
            <a:r>
              <a:rPr sz="2800" spc="30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Times New Roman"/>
                <a:cs typeface="Times New Roman"/>
              </a:rPr>
              <a:t>next</a:t>
            </a:r>
            <a:endParaRPr sz="2800">
              <a:latin typeface="Times New Roman"/>
              <a:cs typeface="Times New Roman"/>
            </a:endParaRPr>
          </a:p>
          <a:p>
            <a:pPr marL="143510" marR="214629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4747895" algn="l"/>
                <a:tab pos="8660130" algn="l"/>
              </a:tabLst>
            </a:pPr>
            <a:r>
              <a:rPr sz="2800" spc="-55" dirty="0">
                <a:latin typeface="Times New Roman"/>
                <a:cs typeface="Times New Roman"/>
              </a:rPr>
              <a:t>Shift-reduce </a:t>
            </a:r>
            <a:r>
              <a:rPr sz="2800" spc="-65" dirty="0">
                <a:latin typeface="Times New Roman"/>
                <a:cs typeface="Times New Roman"/>
              </a:rPr>
              <a:t>parsing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110" dirty="0">
                <a:latin typeface="Times New Roman"/>
                <a:cs typeface="Times New Roman"/>
              </a:rPr>
              <a:t>a</a:t>
            </a:r>
            <a:r>
              <a:rPr sz="2800" spc="280" dirty="0">
                <a:latin typeface="Times New Roman"/>
                <a:cs typeface="Times New Roman"/>
              </a:rPr>
              <a:t> </a:t>
            </a:r>
            <a:r>
              <a:rPr sz="2800" spc="15" dirty="0">
                <a:latin typeface="Times New Roman"/>
                <a:cs typeface="Times New Roman"/>
              </a:rPr>
              <a:t>form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5" dirty="0">
                <a:latin typeface="Times New Roman"/>
                <a:cs typeface="Times New Roman"/>
              </a:rPr>
              <a:t>bottom-up </a:t>
            </a:r>
            <a:r>
              <a:rPr sz="2800" spc="-65" dirty="0">
                <a:latin typeface="Times New Roman"/>
                <a:cs typeface="Times New Roman"/>
              </a:rPr>
              <a:t>parsing </a:t>
            </a:r>
            <a:r>
              <a:rPr sz="2800" spc="-55" dirty="0">
                <a:latin typeface="Times New Roman"/>
                <a:cs typeface="Times New Roman"/>
              </a:rPr>
              <a:t>in </a:t>
            </a:r>
            <a:r>
              <a:rPr sz="2800" spc="-75" dirty="0">
                <a:latin typeface="Times New Roman"/>
                <a:cs typeface="Times New Roman"/>
              </a:rPr>
              <a:t>which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75" dirty="0">
                <a:latin typeface="Times New Roman"/>
                <a:cs typeface="Times New Roman"/>
              </a:rPr>
              <a:t>stack  </a:t>
            </a:r>
            <a:r>
              <a:rPr sz="2800" spc="-35" dirty="0">
                <a:latin typeface="Times New Roman"/>
                <a:cs typeface="Times New Roman"/>
              </a:rPr>
              <a:t>holds </a:t>
            </a:r>
            <a:r>
              <a:rPr sz="2800" spc="-55" dirty="0">
                <a:latin typeface="Times New Roman"/>
                <a:cs typeface="Times New Roman"/>
              </a:rPr>
              <a:t>grammar </a:t>
            </a:r>
            <a:r>
              <a:rPr sz="2800" spc="-75" dirty="0">
                <a:latin typeface="Times New Roman"/>
                <a:cs typeface="Times New Roman"/>
              </a:rPr>
              <a:t>symbols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-45" dirty="0">
                <a:latin typeface="Times New Roman"/>
                <a:cs typeface="Times New Roman"/>
              </a:rPr>
              <a:t>an </a:t>
            </a:r>
            <a:r>
              <a:rPr sz="2800" spc="-15" dirty="0">
                <a:latin typeface="Times New Roman"/>
                <a:cs typeface="Times New Roman"/>
              </a:rPr>
              <a:t>input </a:t>
            </a:r>
            <a:r>
              <a:rPr sz="2800" spc="-30" dirty="0">
                <a:latin typeface="Times New Roman"/>
                <a:cs typeface="Times New Roman"/>
              </a:rPr>
              <a:t>buffer </a:t>
            </a:r>
            <a:r>
              <a:rPr sz="2800" spc="-35" dirty="0">
                <a:latin typeface="Times New Roman"/>
                <a:cs typeface="Times New Roman"/>
              </a:rPr>
              <a:t>holds 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405" dirty="0">
                <a:latin typeface="Times New Roman"/>
                <a:cs typeface="Times New Roman"/>
              </a:rPr>
              <a:t> </a:t>
            </a:r>
            <a:r>
              <a:rPr sz="2800" spc="-35" dirty="0">
                <a:latin typeface="Times New Roman"/>
                <a:cs typeface="Times New Roman"/>
              </a:rPr>
              <a:t>rest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10" dirty="0">
                <a:latin typeface="Times New Roman"/>
                <a:cs typeface="Times New Roman"/>
              </a:rPr>
              <a:t>the  </a:t>
            </a:r>
            <a:r>
              <a:rPr sz="2800" spc="-55" dirty="0">
                <a:latin typeface="Times New Roman"/>
                <a:cs typeface="Times New Roman"/>
              </a:rPr>
              <a:t>string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30" dirty="0">
                <a:latin typeface="Times New Roman"/>
                <a:cs typeface="Times New Roman"/>
              </a:rPr>
              <a:t>be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parsed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304800"/>
            <a:ext cx="9677400" cy="67710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5486400" algn="l"/>
              </a:tabLst>
            </a:pPr>
            <a:r>
              <a:rPr sz="4300" spc="-145" dirty="0">
                <a:solidFill>
                  <a:srgbClr val="262626"/>
                </a:solidFill>
              </a:rPr>
              <a:t>Stack</a:t>
            </a:r>
            <a:r>
              <a:rPr sz="4300" spc="15" dirty="0">
                <a:solidFill>
                  <a:srgbClr val="262626"/>
                </a:solidFill>
              </a:rPr>
              <a:t> </a:t>
            </a:r>
            <a:r>
              <a:rPr sz="4300" spc="-30" dirty="0">
                <a:solidFill>
                  <a:srgbClr val="262626"/>
                </a:solidFill>
              </a:rPr>
              <a:t>Implementation</a:t>
            </a:r>
            <a:r>
              <a:rPr sz="4300" spc="25" dirty="0">
                <a:solidFill>
                  <a:srgbClr val="262626"/>
                </a:solidFill>
              </a:rPr>
              <a:t> </a:t>
            </a:r>
            <a:r>
              <a:rPr sz="4300" spc="5" dirty="0">
                <a:solidFill>
                  <a:srgbClr val="262626"/>
                </a:solidFill>
              </a:rPr>
              <a:t>of	</a:t>
            </a:r>
            <a:r>
              <a:rPr sz="4300" spc="-100" dirty="0">
                <a:solidFill>
                  <a:srgbClr val="262626"/>
                </a:solidFill>
              </a:rPr>
              <a:t>Shift-Reduce</a:t>
            </a:r>
            <a:r>
              <a:rPr sz="4300" spc="-50" dirty="0">
                <a:solidFill>
                  <a:srgbClr val="262626"/>
                </a:solidFill>
              </a:rPr>
              <a:t> </a:t>
            </a:r>
            <a:r>
              <a:rPr sz="4300" spc="-80" dirty="0">
                <a:solidFill>
                  <a:srgbClr val="262626"/>
                </a:solidFill>
              </a:rPr>
              <a:t>Parser</a:t>
            </a:r>
            <a:endParaRPr sz="4300"/>
          </a:p>
        </p:txBody>
      </p:sp>
      <p:sp>
        <p:nvSpPr>
          <p:cNvPr id="3" name="object 3"/>
          <p:cNvSpPr txBox="1"/>
          <p:nvPr/>
        </p:nvSpPr>
        <p:spPr>
          <a:xfrm>
            <a:off x="685800" y="1676400"/>
            <a:ext cx="9982200" cy="3575338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261620" indent="-131445">
              <a:lnSpc>
                <a:spcPct val="100000"/>
              </a:lnSpc>
              <a:spcBef>
                <a:spcPts val="660"/>
              </a:spcBef>
              <a:buClr>
                <a:srgbClr val="262626"/>
              </a:buClr>
              <a:buSzPct val="96428"/>
              <a:buChar char="◦"/>
              <a:tabLst>
                <a:tab pos="262255" algn="l"/>
              </a:tabLst>
            </a:pPr>
            <a:r>
              <a:rPr sz="2800" u="heavy" spc="-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Algorithm</a:t>
            </a:r>
            <a:endParaRPr sz="2800">
              <a:latin typeface="Times New Roman"/>
              <a:cs typeface="Times New Roman"/>
            </a:endParaRPr>
          </a:p>
          <a:p>
            <a:pPr marL="535940" marR="132715" indent="-523875">
              <a:lnSpc>
                <a:spcPts val="3020"/>
              </a:lnSpc>
              <a:spcBef>
                <a:spcPts val="950"/>
              </a:spcBef>
              <a:buClr>
                <a:srgbClr val="262626"/>
              </a:buClr>
              <a:buAutoNum type="arabicPeriod"/>
              <a:tabLst>
                <a:tab pos="535940" algn="l"/>
                <a:tab pos="536575" algn="l"/>
              </a:tabLst>
            </a:pPr>
            <a:r>
              <a:rPr sz="2800" spc="-85" dirty="0">
                <a:latin typeface="Times New Roman"/>
                <a:cs typeface="Times New Roman"/>
              </a:rPr>
              <a:t>Initially </a:t>
            </a:r>
            <a:r>
              <a:rPr sz="2800" spc="-75" dirty="0">
                <a:latin typeface="Times New Roman"/>
                <a:cs typeface="Times New Roman"/>
              </a:rPr>
              <a:t>stack </a:t>
            </a:r>
            <a:r>
              <a:rPr sz="2800" spc="-40" dirty="0">
                <a:latin typeface="Times New Roman"/>
                <a:cs typeface="Times New Roman"/>
              </a:rPr>
              <a:t>contains </a:t>
            </a:r>
            <a:r>
              <a:rPr sz="2800" spc="-85" dirty="0">
                <a:latin typeface="Times New Roman"/>
                <a:cs typeface="Times New Roman"/>
              </a:rPr>
              <a:t>only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55" dirty="0">
                <a:latin typeface="Times New Roman"/>
                <a:cs typeface="Times New Roman"/>
              </a:rPr>
              <a:t>sentinel </a:t>
            </a:r>
            <a:r>
              <a:rPr sz="2800" spc="-120" dirty="0">
                <a:latin typeface="Times New Roman"/>
                <a:cs typeface="Times New Roman"/>
              </a:rPr>
              <a:t>$,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-15" dirty="0">
                <a:latin typeface="Times New Roman"/>
                <a:cs typeface="Times New Roman"/>
              </a:rPr>
              <a:t>input </a:t>
            </a:r>
            <a:r>
              <a:rPr sz="2800" spc="-30" dirty="0">
                <a:latin typeface="Times New Roman"/>
                <a:cs typeface="Times New Roman"/>
              </a:rPr>
              <a:t>buffer </a:t>
            </a:r>
            <a:r>
              <a:rPr sz="2800" spc="-40" dirty="0">
                <a:latin typeface="Times New Roman"/>
                <a:cs typeface="Times New Roman"/>
              </a:rPr>
              <a:t>contains 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15" dirty="0">
                <a:latin typeface="Times New Roman"/>
                <a:cs typeface="Times New Roman"/>
              </a:rPr>
              <a:t>input </a:t>
            </a:r>
            <a:r>
              <a:rPr sz="2800" spc="-55" dirty="0">
                <a:latin typeface="Times New Roman"/>
                <a:cs typeface="Times New Roman"/>
              </a:rPr>
              <a:t>string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160" dirty="0">
                <a:latin typeface="Times New Roman"/>
                <a:cs typeface="Times New Roman"/>
              </a:rPr>
              <a:t>w$</a:t>
            </a:r>
            <a:endParaRPr sz="2800">
              <a:latin typeface="Times New Roman"/>
              <a:cs typeface="Times New Roman"/>
            </a:endParaRPr>
          </a:p>
          <a:p>
            <a:pPr marL="535940" indent="-523875">
              <a:lnSpc>
                <a:spcPct val="100000"/>
              </a:lnSpc>
              <a:spcBef>
                <a:spcPts val="525"/>
              </a:spcBef>
              <a:buClr>
                <a:srgbClr val="262626"/>
              </a:buClr>
              <a:buAutoNum type="arabicPeriod"/>
              <a:tabLst>
                <a:tab pos="535940" algn="l"/>
                <a:tab pos="536575" algn="l"/>
              </a:tabLst>
            </a:pPr>
            <a:r>
              <a:rPr sz="2800" spc="-100" dirty="0">
                <a:latin typeface="Times New Roman"/>
                <a:cs typeface="Times New Roman"/>
              </a:rPr>
              <a:t>While </a:t>
            </a:r>
            <a:r>
              <a:rPr sz="2800" spc="-75" dirty="0">
                <a:latin typeface="Times New Roman"/>
                <a:cs typeface="Times New Roman"/>
              </a:rPr>
              <a:t>stack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25" dirty="0">
                <a:latin typeface="Times New Roman"/>
                <a:cs typeface="Times New Roman"/>
              </a:rPr>
              <a:t>not </a:t>
            </a:r>
            <a:r>
              <a:rPr sz="2800" spc="-80" dirty="0">
                <a:latin typeface="Times New Roman"/>
                <a:cs typeface="Times New Roman"/>
              </a:rPr>
              <a:t>equal </a:t>
            </a:r>
            <a:r>
              <a:rPr sz="2800" spc="30" dirty="0">
                <a:latin typeface="Times New Roman"/>
                <a:cs typeface="Times New Roman"/>
              </a:rPr>
              <a:t>to </a:t>
            </a:r>
            <a:r>
              <a:rPr sz="2800" spc="-185" dirty="0">
                <a:latin typeface="Times New Roman"/>
                <a:cs typeface="Times New Roman"/>
              </a:rPr>
              <a:t>$S</a:t>
            </a:r>
            <a:r>
              <a:rPr sz="2800" spc="270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do</a:t>
            </a:r>
            <a:endParaRPr sz="2800">
              <a:latin typeface="Times New Roman"/>
              <a:cs typeface="Times New Roman"/>
            </a:endParaRPr>
          </a:p>
          <a:p>
            <a:pPr marL="810260" marR="623570" lvl="1" indent="-131445">
              <a:lnSpc>
                <a:spcPts val="3020"/>
              </a:lnSpc>
              <a:spcBef>
                <a:spcPts val="545"/>
              </a:spcBef>
              <a:buClr>
                <a:srgbClr val="262626"/>
              </a:buClr>
              <a:buSzPct val="96428"/>
              <a:buChar char="◦"/>
              <a:tabLst>
                <a:tab pos="810895" algn="l"/>
                <a:tab pos="6093460" algn="l"/>
              </a:tabLst>
            </a:pPr>
            <a:r>
              <a:rPr sz="2800" spc="-100" dirty="0">
                <a:latin typeface="Times New Roman"/>
                <a:cs typeface="Times New Roman"/>
              </a:rPr>
              <a:t>While </a:t>
            </a:r>
            <a:r>
              <a:rPr sz="2800" spc="-25" dirty="0">
                <a:latin typeface="Times New Roman"/>
                <a:cs typeface="Times New Roman"/>
              </a:rPr>
              <a:t>there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25" dirty="0">
                <a:latin typeface="Times New Roman"/>
                <a:cs typeface="Times New Roman"/>
              </a:rPr>
              <a:t>no </a:t>
            </a:r>
            <a:r>
              <a:rPr sz="2800" spc="-50" dirty="0">
                <a:latin typeface="Times New Roman"/>
                <a:cs typeface="Times New Roman"/>
              </a:rPr>
              <a:t>handle </a:t>
            </a:r>
            <a:r>
              <a:rPr sz="2800" spc="-40" dirty="0">
                <a:latin typeface="Times New Roman"/>
                <a:cs typeface="Times New Roman"/>
              </a:rPr>
              <a:t>at 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335" dirty="0">
                <a:latin typeface="Times New Roman"/>
                <a:cs typeface="Times New Roman"/>
              </a:rPr>
              <a:t> </a:t>
            </a:r>
            <a:r>
              <a:rPr sz="2800" spc="25" dirty="0">
                <a:latin typeface="Times New Roman"/>
                <a:cs typeface="Times New Roman"/>
              </a:rPr>
              <a:t>top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75" dirty="0">
                <a:latin typeface="Times New Roman"/>
                <a:cs typeface="Times New Roman"/>
              </a:rPr>
              <a:t>stack, </a:t>
            </a:r>
            <a:r>
              <a:rPr sz="2800" spc="10" dirty="0">
                <a:latin typeface="Times New Roman"/>
                <a:cs typeface="Times New Roman"/>
              </a:rPr>
              <a:t>do </a:t>
            </a:r>
            <a:r>
              <a:rPr sz="2800" spc="-40" dirty="0">
                <a:latin typeface="Times New Roman"/>
                <a:cs typeface="Times New Roman"/>
              </a:rPr>
              <a:t>shift </a:t>
            </a:r>
            <a:r>
              <a:rPr sz="2800" spc="-15" dirty="0">
                <a:latin typeface="Times New Roman"/>
                <a:cs typeface="Times New Roman"/>
              </a:rPr>
              <a:t>input  </a:t>
            </a:r>
            <a:r>
              <a:rPr sz="2800" spc="-30" dirty="0">
                <a:latin typeface="Times New Roman"/>
                <a:cs typeface="Times New Roman"/>
              </a:rPr>
              <a:t>buffer and </a:t>
            </a:r>
            <a:r>
              <a:rPr sz="2800" spc="-15" dirty="0">
                <a:latin typeface="Times New Roman"/>
                <a:cs typeface="Times New Roman"/>
              </a:rPr>
              <a:t>push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75" dirty="0">
                <a:latin typeface="Times New Roman"/>
                <a:cs typeface="Times New Roman"/>
              </a:rPr>
              <a:t>symbol </a:t>
            </a:r>
            <a:r>
              <a:rPr sz="2800" spc="25" dirty="0">
                <a:latin typeface="Times New Roman"/>
                <a:cs typeface="Times New Roman"/>
              </a:rPr>
              <a:t>onto 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100" dirty="0">
                <a:latin typeface="Times New Roman"/>
                <a:cs typeface="Times New Roman"/>
              </a:rPr>
              <a:t> </a:t>
            </a:r>
            <a:r>
              <a:rPr sz="2800" spc="-75" dirty="0">
                <a:latin typeface="Times New Roman"/>
                <a:cs typeface="Times New Roman"/>
              </a:rPr>
              <a:t>stack</a:t>
            </a:r>
            <a:endParaRPr sz="2800">
              <a:latin typeface="Times New Roman"/>
              <a:cs typeface="Times New Roman"/>
            </a:endParaRPr>
          </a:p>
          <a:p>
            <a:pPr marL="810260" marR="5080" lvl="1" indent="-131445">
              <a:lnSpc>
                <a:spcPts val="3020"/>
              </a:lnSpc>
              <a:spcBef>
                <a:spcPts val="509"/>
              </a:spcBef>
              <a:buClr>
                <a:srgbClr val="262626"/>
              </a:buClr>
              <a:buSzPct val="96428"/>
              <a:buChar char="◦"/>
              <a:tabLst>
                <a:tab pos="810895" algn="l"/>
                <a:tab pos="1186180" algn="l"/>
                <a:tab pos="5466715" algn="l"/>
              </a:tabLst>
            </a:pPr>
            <a:r>
              <a:rPr sz="2800" spc="15" dirty="0">
                <a:latin typeface="Times New Roman"/>
                <a:cs typeface="Times New Roman"/>
              </a:rPr>
              <a:t>If	</a:t>
            </a:r>
            <a:r>
              <a:rPr sz="2800" spc="-25" dirty="0">
                <a:latin typeface="Times New Roman"/>
                <a:cs typeface="Times New Roman"/>
              </a:rPr>
              <a:t>there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50" dirty="0">
                <a:latin typeface="Times New Roman"/>
                <a:cs typeface="Times New Roman"/>
              </a:rPr>
              <a:t>handle </a:t>
            </a:r>
            <a:r>
              <a:rPr sz="2800" spc="25" dirty="0">
                <a:latin typeface="Times New Roman"/>
                <a:cs typeface="Times New Roman"/>
              </a:rPr>
              <a:t>on 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290" dirty="0">
                <a:latin typeface="Times New Roman"/>
                <a:cs typeface="Times New Roman"/>
              </a:rPr>
              <a:t> </a:t>
            </a:r>
            <a:r>
              <a:rPr sz="2800" spc="25" dirty="0">
                <a:latin typeface="Times New Roman"/>
                <a:cs typeface="Times New Roman"/>
              </a:rPr>
              <a:t>top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75" dirty="0">
                <a:latin typeface="Times New Roman"/>
                <a:cs typeface="Times New Roman"/>
              </a:rPr>
              <a:t>stack, </a:t>
            </a:r>
            <a:r>
              <a:rPr sz="2800" dirty="0">
                <a:latin typeface="Times New Roman"/>
                <a:cs typeface="Times New Roman"/>
              </a:rPr>
              <a:t>then </a:t>
            </a:r>
            <a:r>
              <a:rPr sz="2800" spc="25" dirty="0">
                <a:latin typeface="Times New Roman"/>
                <a:cs typeface="Times New Roman"/>
              </a:rPr>
              <a:t>pop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50" dirty="0">
                <a:latin typeface="Times New Roman"/>
                <a:cs typeface="Times New Roman"/>
              </a:rPr>
              <a:t>handle  </a:t>
            </a:r>
            <a:r>
              <a:rPr sz="2800" spc="-30" dirty="0">
                <a:latin typeface="Times New Roman"/>
                <a:cs typeface="Times New Roman"/>
              </a:rPr>
              <a:t>and </a:t>
            </a:r>
            <a:r>
              <a:rPr sz="2800" spc="-50" dirty="0">
                <a:latin typeface="Times New Roman"/>
                <a:cs typeface="Times New Roman"/>
              </a:rPr>
              <a:t>reduce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50" dirty="0">
                <a:latin typeface="Times New Roman"/>
                <a:cs typeface="Times New Roman"/>
              </a:rPr>
              <a:t>handle </a:t>
            </a:r>
            <a:r>
              <a:rPr sz="2800" spc="-65" dirty="0">
                <a:latin typeface="Times New Roman"/>
                <a:cs typeface="Times New Roman"/>
              </a:rPr>
              <a:t>with </a:t>
            </a:r>
            <a:r>
              <a:rPr sz="2800" spc="-60" dirty="0">
                <a:latin typeface="Times New Roman"/>
                <a:cs typeface="Times New Roman"/>
              </a:rPr>
              <a:t>its </a:t>
            </a:r>
            <a:r>
              <a:rPr sz="2800" spc="-30" dirty="0">
                <a:latin typeface="Times New Roman"/>
                <a:cs typeface="Times New Roman"/>
              </a:rPr>
              <a:t>non-terminal and </a:t>
            </a:r>
            <a:r>
              <a:rPr sz="2800" spc="-15" dirty="0">
                <a:latin typeface="Times New Roman"/>
                <a:cs typeface="Times New Roman"/>
              </a:rPr>
              <a:t>push </a:t>
            </a:r>
            <a:r>
              <a:rPr sz="2800" spc="-50" dirty="0">
                <a:latin typeface="Times New Roman"/>
                <a:cs typeface="Times New Roman"/>
              </a:rPr>
              <a:t>it </a:t>
            </a:r>
            <a:r>
              <a:rPr sz="2800" spc="25" dirty="0">
                <a:latin typeface="Times New Roman"/>
                <a:cs typeface="Times New Roman"/>
              </a:rPr>
              <a:t>onto</a:t>
            </a:r>
            <a:r>
              <a:rPr sz="2800" spc="370" dirty="0">
                <a:latin typeface="Times New Roman"/>
                <a:cs typeface="Times New Roman"/>
              </a:rPr>
              <a:t> </a:t>
            </a:r>
            <a:r>
              <a:rPr sz="2800" spc="-75" dirty="0">
                <a:latin typeface="Times New Roman"/>
                <a:cs typeface="Times New Roman"/>
              </a:rPr>
              <a:t>stack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9248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20" dirty="0">
                <a:solidFill>
                  <a:srgbClr val="262626"/>
                </a:solidFill>
              </a:rPr>
              <a:t>Shift-Reduce </a:t>
            </a:r>
            <a:r>
              <a:rPr sz="4800" spc="-95" dirty="0">
                <a:solidFill>
                  <a:srgbClr val="262626"/>
                </a:solidFill>
              </a:rPr>
              <a:t>Parser</a:t>
            </a:r>
            <a:r>
              <a:rPr sz="4800" spc="60" dirty="0">
                <a:solidFill>
                  <a:srgbClr val="262626"/>
                </a:solidFill>
              </a:rPr>
              <a:t> </a:t>
            </a:r>
            <a:r>
              <a:rPr sz="4800" spc="-85" dirty="0">
                <a:solidFill>
                  <a:srgbClr val="262626"/>
                </a:solidFill>
              </a:rPr>
              <a:t>Actions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685800" y="1828800"/>
            <a:ext cx="9753600" cy="2628925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43510" indent="-131445">
              <a:lnSpc>
                <a:spcPct val="100000"/>
              </a:lnSpc>
              <a:spcBef>
                <a:spcPts val="10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7745730" algn="l"/>
              </a:tabLst>
            </a:pPr>
            <a:r>
              <a:rPr sz="2800" u="heavy" spc="-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Shift: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The </a:t>
            </a:r>
            <a:r>
              <a:rPr sz="2800" spc="-40" dirty="0">
                <a:latin typeface="Times New Roman"/>
                <a:cs typeface="Times New Roman"/>
              </a:rPr>
              <a:t>next </a:t>
            </a:r>
            <a:r>
              <a:rPr sz="2800" spc="-15" dirty="0">
                <a:latin typeface="Times New Roman"/>
                <a:cs typeface="Times New Roman"/>
              </a:rPr>
              <a:t>input </a:t>
            </a:r>
            <a:r>
              <a:rPr sz="2800" spc="-75" dirty="0">
                <a:latin typeface="Times New Roman"/>
                <a:cs typeface="Times New Roman"/>
              </a:rPr>
              <a:t>symbol </a:t>
            </a:r>
            <a:r>
              <a:rPr sz="2800" spc="-105" dirty="0">
                <a:latin typeface="Times New Roman"/>
                <a:cs typeface="Times New Roman"/>
              </a:rPr>
              <a:t>is </a:t>
            </a:r>
            <a:r>
              <a:rPr sz="2800" spc="-40" dirty="0">
                <a:latin typeface="Times New Roman"/>
                <a:cs typeface="Times New Roman"/>
              </a:rPr>
              <a:t>shifted </a:t>
            </a:r>
            <a:r>
              <a:rPr sz="2800" spc="25" dirty="0">
                <a:latin typeface="Times New Roman"/>
                <a:cs typeface="Times New Roman"/>
              </a:rPr>
              <a:t>onto 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385" dirty="0">
                <a:latin typeface="Times New Roman"/>
                <a:cs typeface="Times New Roman"/>
              </a:rPr>
              <a:t> </a:t>
            </a:r>
            <a:r>
              <a:rPr sz="2800" spc="25" dirty="0">
                <a:latin typeface="Times New Roman"/>
                <a:cs typeface="Times New Roman"/>
              </a:rPr>
              <a:t>top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75" dirty="0">
                <a:latin typeface="Times New Roman"/>
                <a:cs typeface="Times New Roman"/>
              </a:rPr>
              <a:t>stack</a:t>
            </a:r>
            <a:endParaRPr sz="2800">
              <a:latin typeface="Times New Roman"/>
              <a:cs typeface="Times New Roman"/>
            </a:endParaRPr>
          </a:p>
          <a:p>
            <a:pPr marL="143510" marR="146177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5958840" algn="l"/>
              </a:tabLst>
            </a:pPr>
            <a:r>
              <a:rPr sz="2800" u="heavy" spc="-9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Reduce:</a:t>
            </a:r>
            <a:r>
              <a:rPr sz="2800" spc="-95" dirty="0">
                <a:latin typeface="Times New Roman"/>
                <a:cs typeface="Times New Roman"/>
              </a:rPr>
              <a:t> </a:t>
            </a:r>
            <a:r>
              <a:rPr sz="2800" spc="-90" dirty="0">
                <a:latin typeface="Times New Roman"/>
                <a:cs typeface="Times New Roman"/>
              </a:rPr>
              <a:t>Replace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50" dirty="0">
                <a:latin typeface="Times New Roman"/>
                <a:cs typeface="Times New Roman"/>
              </a:rPr>
              <a:t>handle </a:t>
            </a:r>
            <a:r>
              <a:rPr sz="2800" spc="25" dirty="0">
                <a:latin typeface="Times New Roman"/>
                <a:cs typeface="Times New Roman"/>
              </a:rPr>
              <a:t>on 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265" dirty="0">
                <a:latin typeface="Times New Roman"/>
                <a:cs typeface="Times New Roman"/>
              </a:rPr>
              <a:t> </a:t>
            </a:r>
            <a:r>
              <a:rPr sz="2800" spc="25" dirty="0">
                <a:latin typeface="Times New Roman"/>
                <a:cs typeface="Times New Roman"/>
              </a:rPr>
              <a:t>top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75" dirty="0">
                <a:latin typeface="Times New Roman"/>
                <a:cs typeface="Times New Roman"/>
              </a:rPr>
              <a:t>stack </a:t>
            </a:r>
            <a:r>
              <a:rPr sz="2800" spc="-125" dirty="0">
                <a:latin typeface="Times New Roman"/>
                <a:cs typeface="Times New Roman"/>
              </a:rPr>
              <a:t>by </a:t>
            </a:r>
            <a:r>
              <a:rPr sz="2800" spc="-10" dirty="0">
                <a:latin typeface="Times New Roman"/>
                <a:cs typeface="Times New Roman"/>
              </a:rPr>
              <a:t>the  </a:t>
            </a:r>
            <a:r>
              <a:rPr sz="2800" spc="-30" dirty="0">
                <a:latin typeface="Times New Roman"/>
                <a:cs typeface="Times New Roman"/>
              </a:rPr>
              <a:t>non-terminal</a:t>
            </a:r>
            <a:endParaRPr sz="2800">
              <a:latin typeface="Times New Roman"/>
              <a:cs typeface="Times New Roman"/>
            </a:endParaRPr>
          </a:p>
          <a:p>
            <a:pPr marL="14351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  <a:tab pos="4871085" algn="l"/>
              </a:tabLst>
            </a:pPr>
            <a:r>
              <a:rPr sz="2800" u="heavy" spc="-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Accept: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85" dirty="0">
                <a:latin typeface="Times New Roman"/>
                <a:cs typeface="Times New Roman"/>
              </a:rPr>
              <a:t>Successful</a:t>
            </a:r>
            <a:r>
              <a:rPr sz="2800" spc="110" dirty="0">
                <a:latin typeface="Times New Roman"/>
                <a:cs typeface="Times New Roman"/>
              </a:rPr>
              <a:t> </a:t>
            </a:r>
            <a:r>
              <a:rPr sz="2800" spc="-35" dirty="0">
                <a:latin typeface="Times New Roman"/>
                <a:cs typeface="Times New Roman"/>
              </a:rPr>
              <a:t>completion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	</a:t>
            </a:r>
            <a:r>
              <a:rPr sz="2800" spc="-65" dirty="0">
                <a:latin typeface="Times New Roman"/>
                <a:cs typeface="Times New Roman"/>
              </a:rPr>
              <a:t>parsing</a:t>
            </a:r>
            <a:endParaRPr sz="2800">
              <a:latin typeface="Times New Roman"/>
              <a:cs typeface="Times New Roman"/>
            </a:endParaRPr>
          </a:p>
          <a:p>
            <a:pPr marL="143510" indent="-131445">
              <a:lnSpc>
                <a:spcPct val="100000"/>
              </a:lnSpc>
              <a:spcBef>
                <a:spcPts val="900"/>
              </a:spcBef>
              <a:buClr>
                <a:srgbClr val="262626"/>
              </a:buClr>
              <a:buSzPct val="96428"/>
              <a:buChar char="◦"/>
              <a:tabLst>
                <a:tab pos="144145" algn="l"/>
              </a:tabLst>
            </a:pPr>
            <a:r>
              <a:rPr sz="2800" u="heavy" spc="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Error: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60" dirty="0">
                <a:latin typeface="Times New Roman"/>
                <a:cs typeface="Times New Roman"/>
              </a:rPr>
              <a:t>Parser </a:t>
            </a:r>
            <a:r>
              <a:rPr sz="2800" spc="-45" dirty="0">
                <a:latin typeface="Times New Roman"/>
                <a:cs typeface="Times New Roman"/>
              </a:rPr>
              <a:t>finds </a:t>
            </a:r>
            <a:r>
              <a:rPr sz="2800" spc="-110" dirty="0">
                <a:latin typeface="Times New Roman"/>
                <a:cs typeface="Times New Roman"/>
              </a:rPr>
              <a:t>a </a:t>
            </a:r>
            <a:r>
              <a:rPr sz="2800" spc="-85" dirty="0">
                <a:latin typeface="Times New Roman"/>
                <a:cs typeface="Times New Roman"/>
              </a:rPr>
              <a:t>syntax </a:t>
            </a:r>
            <a:r>
              <a:rPr sz="2800" spc="-30" dirty="0">
                <a:latin typeface="Times New Roman"/>
                <a:cs typeface="Times New Roman"/>
              </a:rPr>
              <a:t>error, and </a:t>
            </a:r>
            <a:r>
              <a:rPr sz="2800" spc="-110" dirty="0">
                <a:latin typeface="Times New Roman"/>
                <a:cs typeface="Times New Roman"/>
              </a:rPr>
              <a:t>calls </a:t>
            </a:r>
            <a:r>
              <a:rPr sz="2800" spc="-45" dirty="0">
                <a:latin typeface="Times New Roman"/>
                <a:cs typeface="Times New Roman"/>
              </a:rPr>
              <a:t>an </a:t>
            </a:r>
            <a:r>
              <a:rPr sz="2800" dirty="0">
                <a:latin typeface="Times New Roman"/>
                <a:cs typeface="Times New Roman"/>
              </a:rPr>
              <a:t>error </a:t>
            </a:r>
            <a:r>
              <a:rPr sz="2800" spc="-75" dirty="0">
                <a:latin typeface="Times New Roman"/>
                <a:cs typeface="Times New Roman"/>
              </a:rPr>
              <a:t>recovery</a:t>
            </a:r>
            <a:r>
              <a:rPr sz="2800" spc="540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routine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381000"/>
            <a:ext cx="10668000" cy="67710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5486400" algn="l"/>
              </a:tabLst>
            </a:pPr>
            <a:r>
              <a:rPr sz="4300" spc="-145" dirty="0">
                <a:solidFill>
                  <a:srgbClr val="262626"/>
                </a:solidFill>
              </a:rPr>
              <a:t>Stack</a:t>
            </a:r>
            <a:r>
              <a:rPr sz="4300" spc="15" dirty="0">
                <a:solidFill>
                  <a:srgbClr val="262626"/>
                </a:solidFill>
              </a:rPr>
              <a:t> </a:t>
            </a:r>
            <a:r>
              <a:rPr sz="4300" spc="-30" dirty="0">
                <a:solidFill>
                  <a:srgbClr val="262626"/>
                </a:solidFill>
              </a:rPr>
              <a:t>Implementation</a:t>
            </a:r>
            <a:r>
              <a:rPr sz="4300" spc="25" dirty="0">
                <a:solidFill>
                  <a:srgbClr val="262626"/>
                </a:solidFill>
              </a:rPr>
              <a:t> </a:t>
            </a:r>
            <a:r>
              <a:rPr sz="4300" spc="5" dirty="0">
                <a:solidFill>
                  <a:srgbClr val="262626"/>
                </a:solidFill>
              </a:rPr>
              <a:t>of	</a:t>
            </a:r>
            <a:r>
              <a:rPr sz="4300" spc="-100" dirty="0">
                <a:solidFill>
                  <a:srgbClr val="262626"/>
                </a:solidFill>
              </a:rPr>
              <a:t>Shift-Reduce</a:t>
            </a:r>
            <a:r>
              <a:rPr sz="4300" spc="-50" dirty="0">
                <a:solidFill>
                  <a:srgbClr val="262626"/>
                </a:solidFill>
              </a:rPr>
              <a:t> </a:t>
            </a:r>
            <a:r>
              <a:rPr sz="4300" spc="-80" dirty="0">
                <a:solidFill>
                  <a:srgbClr val="262626"/>
                </a:solidFill>
              </a:rPr>
              <a:t>Parser</a:t>
            </a:r>
            <a:endParaRPr sz="4300"/>
          </a:p>
        </p:txBody>
      </p:sp>
      <p:sp>
        <p:nvSpPr>
          <p:cNvPr id="3" name="object 3"/>
          <p:cNvSpPr txBox="1"/>
          <p:nvPr/>
        </p:nvSpPr>
        <p:spPr>
          <a:xfrm>
            <a:off x="762000" y="1752600"/>
            <a:ext cx="7086600" cy="2769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327785" indent="51435">
              <a:lnSpc>
                <a:spcPct val="126800"/>
              </a:lnSpc>
              <a:spcBef>
                <a:spcPts val="100"/>
              </a:spcBef>
              <a:buClr>
                <a:srgbClr val="262626"/>
              </a:buClr>
              <a:buSzPct val="96428"/>
              <a:buChar char="◦"/>
              <a:tabLst>
                <a:tab pos="195580" algn="l"/>
              </a:tabLst>
            </a:pPr>
            <a:r>
              <a:rPr sz="2800" u="heavy" spc="-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Example </a:t>
            </a:r>
            <a:r>
              <a:rPr sz="2800" spc="-50" dirty="0">
                <a:latin typeface="Times New Roman"/>
                <a:cs typeface="Times New Roman"/>
              </a:rPr>
              <a:t> Given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60" dirty="0">
                <a:latin typeface="Times New Roman"/>
                <a:cs typeface="Times New Roman"/>
              </a:rPr>
              <a:t>grammar:</a:t>
            </a:r>
            <a:endParaRPr sz="2800">
              <a:latin typeface="Times New Roman"/>
              <a:cs typeface="Times New Roman"/>
            </a:endParaRPr>
          </a:p>
          <a:p>
            <a:pPr marL="1383665">
              <a:lnSpc>
                <a:spcPct val="100000"/>
              </a:lnSpc>
              <a:spcBef>
                <a:spcPts val="900"/>
              </a:spcBef>
            </a:pPr>
            <a:r>
              <a:rPr sz="2800" spc="125" dirty="0">
                <a:latin typeface="Times New Roman"/>
                <a:cs typeface="Times New Roman"/>
              </a:rPr>
              <a:t>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→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125" dirty="0">
                <a:latin typeface="Times New Roman"/>
                <a:cs typeface="Times New Roman"/>
              </a:rPr>
              <a:t>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285" dirty="0">
                <a:latin typeface="Times New Roman"/>
                <a:cs typeface="Times New Roman"/>
              </a:rPr>
              <a:t>+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T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835" dirty="0">
                <a:latin typeface="Times New Roman"/>
                <a:cs typeface="Times New Roman"/>
              </a:rPr>
              <a:t>|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T</a:t>
            </a:r>
            <a:endParaRPr sz="2800">
              <a:latin typeface="Times New Roman"/>
              <a:cs typeface="Times New Roman"/>
            </a:endParaRPr>
          </a:p>
          <a:p>
            <a:pPr marL="1383665" marR="156845">
              <a:lnSpc>
                <a:spcPct val="126800"/>
              </a:lnSpc>
            </a:pPr>
            <a:r>
              <a:rPr sz="2800" spc="10" dirty="0">
                <a:latin typeface="Times New Roman"/>
                <a:cs typeface="Times New Roman"/>
              </a:rPr>
              <a:t>T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10" dirty="0">
                <a:latin typeface="Times New Roman"/>
                <a:cs typeface="Times New Roman"/>
              </a:rPr>
              <a:t>T </a:t>
            </a:r>
            <a:r>
              <a:rPr sz="2800" spc="-204" dirty="0">
                <a:latin typeface="Times New Roman"/>
                <a:cs typeface="Times New Roman"/>
              </a:rPr>
              <a:t>* </a:t>
            </a:r>
            <a:r>
              <a:rPr sz="2800" spc="15" dirty="0">
                <a:latin typeface="Times New Roman"/>
                <a:cs typeface="Times New Roman"/>
              </a:rPr>
              <a:t>F </a:t>
            </a:r>
            <a:r>
              <a:rPr sz="2800" spc="835" dirty="0">
                <a:latin typeface="Times New Roman"/>
                <a:cs typeface="Times New Roman"/>
              </a:rPr>
              <a:t>|</a:t>
            </a:r>
            <a:r>
              <a:rPr sz="2800" spc="-434" dirty="0">
                <a:latin typeface="Times New Roman"/>
                <a:cs typeface="Times New Roman"/>
              </a:rPr>
              <a:t> </a:t>
            </a:r>
            <a:r>
              <a:rPr sz="2800" spc="15" dirty="0">
                <a:latin typeface="Times New Roman"/>
                <a:cs typeface="Times New Roman"/>
              </a:rPr>
              <a:t>F  F </a:t>
            </a:r>
            <a:r>
              <a:rPr sz="2800" dirty="0">
                <a:latin typeface="Times New Roman"/>
                <a:cs typeface="Times New Roman"/>
              </a:rPr>
              <a:t>→ </a:t>
            </a:r>
            <a:r>
              <a:rPr sz="2800" spc="-40" dirty="0">
                <a:latin typeface="Times New Roman"/>
                <a:cs typeface="Times New Roman"/>
              </a:rPr>
              <a:t>(E) </a:t>
            </a:r>
            <a:r>
              <a:rPr sz="2800" spc="835" dirty="0">
                <a:latin typeface="Times New Roman"/>
                <a:cs typeface="Times New Roman"/>
              </a:rPr>
              <a:t>|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70" dirty="0">
                <a:latin typeface="Times New Roman"/>
                <a:cs typeface="Times New Roman"/>
              </a:rPr>
              <a:t>id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spc="-90" dirty="0">
                <a:latin typeface="Times New Roman"/>
                <a:cs typeface="Times New Roman"/>
              </a:rPr>
              <a:t>String: </a:t>
            </a:r>
            <a:r>
              <a:rPr sz="2800" b="1" spc="-5" dirty="0">
                <a:latin typeface="Times New Roman"/>
                <a:cs typeface="Times New Roman"/>
              </a:rPr>
              <a:t>id </a:t>
            </a:r>
            <a:r>
              <a:rPr sz="2800" b="1" spc="270" dirty="0">
                <a:latin typeface="Times New Roman"/>
                <a:cs typeface="Times New Roman"/>
              </a:rPr>
              <a:t>+ </a:t>
            </a:r>
            <a:r>
              <a:rPr sz="2800" b="1" spc="-5" dirty="0">
                <a:latin typeface="Times New Roman"/>
                <a:cs typeface="Times New Roman"/>
              </a:rPr>
              <a:t>id </a:t>
            </a:r>
            <a:r>
              <a:rPr sz="2800" b="1" spc="-30" dirty="0">
                <a:latin typeface="Times New Roman"/>
                <a:cs typeface="Times New Roman"/>
              </a:rPr>
              <a:t>*</a:t>
            </a:r>
            <a:r>
              <a:rPr sz="2800" b="1" spc="-215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id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956" y="236000"/>
            <a:ext cx="10554050" cy="63860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oCS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5442</TotalTime>
  <Words>4984</Words>
  <Application>Microsoft Office PowerPoint</Application>
  <PresentationFormat>Custom</PresentationFormat>
  <Paragraphs>867</Paragraphs>
  <Slides>164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164</vt:i4>
      </vt:variant>
    </vt:vector>
  </HeadingPairs>
  <TitlesOfParts>
    <vt:vector size="165" baseType="lpstr">
      <vt:lpstr>DoCSE</vt:lpstr>
      <vt:lpstr>COMP409: Compiler Design   3. Syntax Analysis</vt:lpstr>
      <vt:lpstr>Introduction</vt:lpstr>
      <vt:lpstr>Introduction</vt:lpstr>
      <vt:lpstr>The Role of the Parser</vt:lpstr>
      <vt:lpstr>The Role of the Parser</vt:lpstr>
      <vt:lpstr>Types of Parser</vt:lpstr>
      <vt:lpstr>Types of Parser</vt:lpstr>
      <vt:lpstr>Types of Parser</vt:lpstr>
      <vt:lpstr>Error Handling</vt:lpstr>
      <vt:lpstr>Error Recovery Techniques</vt:lpstr>
      <vt:lpstr>Error Recovery Techniques</vt:lpstr>
      <vt:lpstr>Error Recovery Techniques</vt:lpstr>
      <vt:lpstr>Error Recovery Techniques</vt:lpstr>
      <vt:lpstr>Error Recovery Techniques</vt:lpstr>
      <vt:lpstr>Context Free Grammar</vt:lpstr>
      <vt:lpstr>Slide 16</vt:lpstr>
      <vt:lpstr>Notational Conventions</vt:lpstr>
      <vt:lpstr>Derivations</vt:lpstr>
      <vt:lpstr>Derivations</vt:lpstr>
      <vt:lpstr>Derivations</vt:lpstr>
      <vt:lpstr>Derivations</vt:lpstr>
      <vt:lpstr>Slide 22</vt:lpstr>
      <vt:lpstr>Parse Tree</vt:lpstr>
      <vt:lpstr>Parse Tree</vt:lpstr>
      <vt:lpstr>Sequence of  parse trees for  the derivation</vt:lpstr>
      <vt:lpstr>Ambiguity</vt:lpstr>
      <vt:lpstr>Ambiguity</vt:lpstr>
      <vt:lpstr>Ambiguity</vt:lpstr>
      <vt:lpstr>Left Recursion</vt:lpstr>
      <vt:lpstr>Left Recursion</vt:lpstr>
      <vt:lpstr>Left Recursion</vt:lpstr>
      <vt:lpstr>Removing Left Recursion</vt:lpstr>
      <vt:lpstr>Removing Left Recursion</vt:lpstr>
      <vt:lpstr>Removing Left Recursion</vt:lpstr>
      <vt:lpstr>Slide 35</vt:lpstr>
      <vt:lpstr>Slide 36</vt:lpstr>
      <vt:lpstr>Slide 37</vt:lpstr>
      <vt:lpstr>Left Factoring</vt:lpstr>
      <vt:lpstr>Left Factoring</vt:lpstr>
      <vt:lpstr>Left Factoring</vt:lpstr>
      <vt:lpstr>Slide 41</vt:lpstr>
      <vt:lpstr>Slide 42</vt:lpstr>
      <vt:lpstr>Parsing</vt:lpstr>
      <vt:lpstr>Top-Down Parsing</vt:lpstr>
      <vt:lpstr>Top-Down Parsing</vt:lpstr>
      <vt:lpstr>Top-Down Parsing</vt:lpstr>
      <vt:lpstr>Recursive-Descent Parsing</vt:lpstr>
      <vt:lpstr>Recursive-Descent Parsing</vt:lpstr>
      <vt:lpstr>Slide 49</vt:lpstr>
      <vt:lpstr>Slide 50</vt:lpstr>
      <vt:lpstr>Slide 51</vt:lpstr>
      <vt:lpstr>Recursive-Descent Parsing</vt:lpstr>
      <vt:lpstr>Slide 53</vt:lpstr>
      <vt:lpstr>Slide 54</vt:lpstr>
      <vt:lpstr>Slide 55</vt:lpstr>
      <vt:lpstr>Nonrecursive Predictive Parsing</vt:lpstr>
      <vt:lpstr>FIRST and FOLLOW</vt:lpstr>
      <vt:lpstr>Slide 58</vt:lpstr>
      <vt:lpstr>Slide 59</vt:lpstr>
      <vt:lpstr>Slide 60</vt:lpstr>
      <vt:lpstr>Computing FOLLOW [FOLLOW(A) = {the set of terminals that can  immediately follow non-terminal A}]</vt:lpstr>
      <vt:lpstr>Slide 62</vt:lpstr>
      <vt:lpstr>Slide 63</vt:lpstr>
      <vt:lpstr>Slide 64</vt:lpstr>
      <vt:lpstr>Predictive Parsing</vt:lpstr>
      <vt:lpstr>Predictive Parsing</vt:lpstr>
      <vt:lpstr>LL(1) Grammars</vt:lpstr>
      <vt:lpstr>Constructing LL(1) Parsing  Table</vt:lpstr>
      <vt:lpstr>Slide 69</vt:lpstr>
      <vt:lpstr>Slide 70</vt:lpstr>
      <vt:lpstr>Slide 71</vt:lpstr>
      <vt:lpstr>Nonrecursive Predictive Parsing</vt:lpstr>
      <vt:lpstr>Nonrecursive Predictive Parsing</vt:lpstr>
      <vt:lpstr>Nonrecursive Predictive Parsing</vt:lpstr>
      <vt:lpstr>Slide 75</vt:lpstr>
      <vt:lpstr>Nonrecursive Predictive Parsing</vt:lpstr>
      <vt:lpstr>Nonrecursive Predictive Parsing</vt:lpstr>
      <vt:lpstr>Moves made by a  predictive parser  on input</vt:lpstr>
      <vt:lpstr>Slide 79</vt:lpstr>
      <vt:lpstr>Slide 80</vt:lpstr>
      <vt:lpstr>Slide 81</vt:lpstr>
      <vt:lpstr>Slide 82</vt:lpstr>
      <vt:lpstr>LL(1) Grammars</vt:lpstr>
      <vt:lpstr>Properties of LL(1) Grammar</vt:lpstr>
      <vt:lpstr>LL(1) Grammars</vt:lpstr>
      <vt:lpstr>Error Recovery in Predictive Parsing</vt:lpstr>
      <vt:lpstr>Slide 87</vt:lpstr>
      <vt:lpstr>Bottom-Up Parsing</vt:lpstr>
      <vt:lpstr>Reductions</vt:lpstr>
      <vt:lpstr>Reductions</vt:lpstr>
      <vt:lpstr>Slide 91</vt:lpstr>
      <vt:lpstr>Handle</vt:lpstr>
      <vt:lpstr>Shift-Reduce Parsing</vt:lpstr>
      <vt:lpstr>Slide 94</vt:lpstr>
      <vt:lpstr>Stack Implementation of Shift-Reduce Parser</vt:lpstr>
      <vt:lpstr>Stack Implementation of Shift-Reduce Parser</vt:lpstr>
      <vt:lpstr>Shift-Reduce Parser Actions</vt:lpstr>
      <vt:lpstr>Stack Implementation of Shift-Reduce Parser</vt:lpstr>
      <vt:lpstr>Slide 99</vt:lpstr>
      <vt:lpstr>Conflicts in Shift-Reduce Parsing</vt:lpstr>
      <vt:lpstr>Conflicts in Shift-Reduce Parsing</vt:lpstr>
      <vt:lpstr>LR-Parser</vt:lpstr>
      <vt:lpstr>LR-Parser</vt:lpstr>
      <vt:lpstr>LR-Parser</vt:lpstr>
      <vt:lpstr>LR-Parser</vt:lpstr>
      <vt:lpstr>Structure of a General LR-Parser</vt:lpstr>
      <vt:lpstr>Structure of a General LR-Parser</vt:lpstr>
      <vt:lpstr>Structure of a General LR-Parser</vt:lpstr>
      <vt:lpstr>Structure of a General LR-Parser</vt:lpstr>
      <vt:lpstr>LR Parser: Configurations/Actions</vt:lpstr>
      <vt:lpstr>LR Parser: Configurations/Actions</vt:lpstr>
      <vt:lpstr>Slide 112</vt:lpstr>
      <vt:lpstr>Slide 113</vt:lpstr>
      <vt:lpstr>Slide 114</vt:lpstr>
      <vt:lpstr>Constructing the Parsing Table : SLR Parsing  Table</vt:lpstr>
      <vt:lpstr>Item sets </vt:lpstr>
      <vt:lpstr>Item sets</vt:lpstr>
      <vt:lpstr>Item sets</vt:lpstr>
      <vt:lpstr>Closure Operation</vt:lpstr>
      <vt:lpstr>Slide 120</vt:lpstr>
      <vt:lpstr>goto Operation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Now as continuing the same process, we get the following final table:</vt:lpstr>
      <vt:lpstr>SLR and Ambiguity (Limitation of SLR)</vt:lpstr>
      <vt:lpstr>Slide 135</vt:lpstr>
      <vt:lpstr>Slide 136</vt:lpstr>
      <vt:lpstr>Slide 137</vt:lpstr>
      <vt:lpstr>Slide 138</vt:lpstr>
      <vt:lpstr>LR(1) Grammar</vt:lpstr>
      <vt:lpstr>LR(1) Grammar</vt:lpstr>
      <vt:lpstr>Computation of Closure(I) for LR(1) Items</vt:lpstr>
      <vt:lpstr>Slide 142</vt:lpstr>
      <vt:lpstr>Construction of Canonical LR(1) Parsing Table</vt:lpstr>
      <vt:lpstr>Slide 144</vt:lpstr>
      <vt:lpstr>Slide 145</vt:lpstr>
      <vt:lpstr>Slide 146</vt:lpstr>
      <vt:lpstr>Slide 147</vt:lpstr>
      <vt:lpstr>Slide 148</vt:lpstr>
      <vt:lpstr>After performing all computations, we get the following parsing table:</vt:lpstr>
      <vt:lpstr>LALR Parsing</vt:lpstr>
      <vt:lpstr>Slide 151</vt:lpstr>
      <vt:lpstr>Union Operation on Items</vt:lpstr>
      <vt:lpstr>Union Operation on Items</vt:lpstr>
      <vt:lpstr>Union Operation on Items</vt:lpstr>
      <vt:lpstr>LALR Parsing Table Construction</vt:lpstr>
      <vt:lpstr>Slide 156</vt:lpstr>
      <vt:lpstr>Among them I3 and I6, I4 and I7, I8 and I9 are equivalent because their  core items are same</vt:lpstr>
      <vt:lpstr>Slide 158</vt:lpstr>
      <vt:lpstr>Slide 159</vt:lpstr>
      <vt:lpstr>Slide 160</vt:lpstr>
      <vt:lpstr>Kernel and Non – Kernel Items</vt:lpstr>
      <vt:lpstr>Example</vt:lpstr>
      <vt:lpstr>The canonical collection  of sets of LR(0) items  for this grammar is:</vt:lpstr>
      <vt:lpstr>The kernels of these items are: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Routing security issues in wireless sensor networks: attacks and defenses</dc:title>
  <dc:creator>Sushil</dc:creator>
  <cp:lastModifiedBy>Sushil</cp:lastModifiedBy>
  <cp:revision>155</cp:revision>
  <dcterms:created xsi:type="dcterms:W3CDTF">2022-01-11T04:55:42Z</dcterms:created>
  <dcterms:modified xsi:type="dcterms:W3CDTF">2022-10-31T06:09:34Z</dcterms:modified>
</cp:coreProperties>
</file>